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4"/>
  </p:sldMasterIdLst>
  <p:notesMasterIdLst>
    <p:notesMasterId r:id="rId44"/>
  </p:notesMasterIdLst>
  <p:sldIdLst>
    <p:sldId id="386" r:id="rId5"/>
    <p:sldId id="335" r:id="rId6"/>
    <p:sldId id="332" r:id="rId7"/>
    <p:sldId id="334" r:id="rId8"/>
    <p:sldId id="337" r:id="rId9"/>
    <p:sldId id="342" r:id="rId10"/>
    <p:sldId id="340" r:id="rId11"/>
    <p:sldId id="398" r:id="rId12"/>
    <p:sldId id="343" r:id="rId13"/>
    <p:sldId id="399" r:id="rId14"/>
    <p:sldId id="403" r:id="rId15"/>
    <p:sldId id="409" r:id="rId16"/>
    <p:sldId id="400" r:id="rId17"/>
    <p:sldId id="401" r:id="rId18"/>
    <p:sldId id="356" r:id="rId19"/>
    <p:sldId id="402" r:id="rId20"/>
    <p:sldId id="350" r:id="rId21"/>
    <p:sldId id="404" r:id="rId22"/>
    <p:sldId id="351" r:id="rId23"/>
    <p:sldId id="3369" r:id="rId24"/>
    <p:sldId id="352" r:id="rId25"/>
    <p:sldId id="353" r:id="rId26"/>
    <p:sldId id="354" r:id="rId27"/>
    <p:sldId id="355" r:id="rId28"/>
    <p:sldId id="395" r:id="rId29"/>
    <p:sldId id="358" r:id="rId30"/>
    <p:sldId id="357" r:id="rId31"/>
    <p:sldId id="381" r:id="rId32"/>
    <p:sldId id="385" r:id="rId33"/>
    <p:sldId id="378" r:id="rId34"/>
    <p:sldId id="406" r:id="rId35"/>
    <p:sldId id="407" r:id="rId36"/>
    <p:sldId id="408" r:id="rId37"/>
    <p:sldId id="394" r:id="rId38"/>
    <p:sldId id="376" r:id="rId39"/>
    <p:sldId id="392" r:id="rId40"/>
    <p:sldId id="397" r:id="rId41"/>
    <p:sldId id="411" r:id="rId42"/>
    <p:sldId id="336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erviewer Training Workshop Slides" id="{9BE53405-3307-4963-A981-DA8E1FBC2837}">
          <p14:sldIdLst>
            <p14:sldId id="386"/>
            <p14:sldId id="335"/>
            <p14:sldId id="332"/>
            <p14:sldId id="334"/>
            <p14:sldId id="337"/>
            <p14:sldId id="342"/>
            <p14:sldId id="340"/>
            <p14:sldId id="398"/>
            <p14:sldId id="343"/>
            <p14:sldId id="399"/>
            <p14:sldId id="403"/>
            <p14:sldId id="409"/>
            <p14:sldId id="400"/>
            <p14:sldId id="401"/>
            <p14:sldId id="356"/>
            <p14:sldId id="402"/>
            <p14:sldId id="350"/>
            <p14:sldId id="404"/>
            <p14:sldId id="351"/>
            <p14:sldId id="3369"/>
            <p14:sldId id="352"/>
            <p14:sldId id="353"/>
            <p14:sldId id="354"/>
            <p14:sldId id="355"/>
            <p14:sldId id="395"/>
            <p14:sldId id="358"/>
            <p14:sldId id="357"/>
            <p14:sldId id="381"/>
            <p14:sldId id="385"/>
            <p14:sldId id="378"/>
            <p14:sldId id="406"/>
            <p14:sldId id="407"/>
            <p14:sldId id="408"/>
            <p14:sldId id="394"/>
            <p14:sldId id="376"/>
            <p14:sldId id="392"/>
            <p14:sldId id="397"/>
            <p14:sldId id="411"/>
            <p14:sldId id="3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C18124-1F6E-F5BD-0F3B-3213C0E0A1F2}" name="Miller, William M. (GH/OHA:Social Solutions International)" initials="MWM(SI" userId="S::wimiller@usaid.gov::8b76534d-6291-4402-9106-51c4f49a6b61" providerId="AD"/>
  <p188:author id="{F3C59F32-A9E0-EB65-5B9B-F6F34FBB367C}" name="Marya Plotkin" initials="MP" userId="S::MPlotkin@fhi360.org::79d4009a-996e-47b2-aa48-04613eb73236" providerId="AD"/>
  <p188:author id="{84659038-4AD6-29D7-84C2-811A9451056B}" name="Virupax Ranebennur" initials="VR" userId="S::vranebennur@fhi360.org::54579346-1f12-4b19-b62e-13620135ac1e" providerId="AD"/>
  <p188:author id="{7360A192-F4A3-4227-AC23-C1F4C656CFEF}" name="Shristi Rijal" initials="SR" userId="S::srijal@fhi360.org::9f0a6f95-f32c-483d-a589-e135eb7ea2e1" providerId="AD"/>
  <p188:author id="{641BDC97-742C-1D2E-BFE1-2E008DBC6D54}" name="Stevie Daniels" initials="SD" userId="S::SDaniels@fhi360.org::8d7c1f30-1a59-46dc-a08c-f8b023872669" providerId="AD"/>
  <p188:author id="{D570F99B-8707-813E-62E1-A943FDF694BF}" name="Lucy Harber" initials="LH" userId="S::LHarber@fhi360.org::13cfd53a-3a69-474d-9bc9-56051f728060" providerId="AD"/>
  <p188:author id="{8D50E4AA-1346-E124-06DA-BD682487967E}" name="Lucy Harber" initials="LH" userId="43d7cc6d3c7d2ca8" providerId="Windows Live"/>
  <p188:author id="{6D7D20DF-6F86-4EF3-F73D-C437D36E89FA}" name="Navindra Persaud." initials="NP" userId="S::NPersaud@fhi360.org::215d30b0-95df-48bc-be38-449ae362c8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y Harber" initials="LH" lastIdx="15" clrIdx="0">
    <p:extLst>
      <p:ext uri="{19B8F6BF-5375-455C-9EA6-DF929625EA0E}">
        <p15:presenceInfo xmlns:p15="http://schemas.microsoft.com/office/powerpoint/2012/main" userId="43d7cc6d3c7d2c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56A8A"/>
    <a:srgbClr val="577F9F"/>
    <a:srgbClr val="E73439"/>
    <a:srgbClr val="BBBDBF"/>
    <a:srgbClr val="CC4145"/>
    <a:srgbClr val="DEEBF7"/>
    <a:srgbClr val="11254D"/>
    <a:srgbClr val="BCBCC0"/>
    <a:srgbClr val="213F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F859E-33CA-461C-949F-167B32100CAA}" v="22" dt="2023-11-27T20:38:35.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11" autoAdjust="0"/>
  </p:normalViewPr>
  <p:slideViewPr>
    <p:cSldViewPr snapToGrid="0">
      <p:cViewPr varScale="1">
        <p:scale>
          <a:sx n="62" d="100"/>
          <a:sy n="62" d="100"/>
        </p:scale>
        <p:origin x="948" y="60"/>
      </p:cViewPr>
      <p:guideLst/>
    </p:cSldViewPr>
  </p:slideViewPr>
  <p:notesTextViewPr>
    <p:cViewPr>
      <p:scale>
        <a:sx n="1" d="1"/>
        <a:sy n="1" d="1"/>
      </p:scale>
      <p:origin x="0" y="0"/>
    </p:cViewPr>
  </p:notesTextViewPr>
  <p:notesViewPr>
    <p:cSldViewPr snapToGrid="0">
      <p:cViewPr>
        <p:scale>
          <a:sx n="80" d="100"/>
          <a:sy n="80" d="100"/>
        </p:scale>
        <p:origin x="1002" y="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85AC6-6D0C-4BD6-A63B-30B9208326DF}" type="datetimeFigureOut">
              <a:rPr lang="en-US" smtClean="0"/>
              <a:t>11/27/2023</a:t>
            </a:fld>
            <a:endParaRPr lang="en-US"/>
          </a:p>
        </p:txBody>
      </p:sp>
      <p:sp>
        <p:nvSpPr>
          <p:cNvPr id="4" name="Slide Image Placeholder 3"/>
          <p:cNvSpPr>
            <a:spLocks noGrp="1" noRot="1" noChangeAspect="1"/>
          </p:cNvSpPr>
          <p:nvPr>
            <p:ph type="sldImg" idx="2"/>
          </p:nvPr>
        </p:nvSpPr>
        <p:spPr>
          <a:xfrm>
            <a:off x="685800" y="533987"/>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65105"/>
            <a:ext cx="5486400" cy="48201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2ADE9-2517-43C7-9A47-E50E3396F2D1}" type="slidenum">
              <a:rPr lang="en-US" smtClean="0"/>
              <a:t>‹#›</a:t>
            </a:fld>
            <a:endParaRPr lang="en-US"/>
          </a:p>
        </p:txBody>
      </p:sp>
    </p:spTree>
    <p:extLst>
      <p:ext uri="{BB962C8B-B14F-4D97-AF65-F5344CB8AC3E}">
        <p14:creationId xmlns:p14="http://schemas.microsoft.com/office/powerpoint/2010/main" val="6137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a:spcBef>
                <a:spcPts val="600"/>
              </a:spcBef>
            </a:pPr>
            <a:r>
              <a:rPr lang="en-US" b="1" dirty="0"/>
              <a:t>Instructions:</a:t>
            </a:r>
            <a:r>
              <a:rPr lang="en-US" dirty="0"/>
              <a:t> </a:t>
            </a:r>
            <a:r>
              <a:rPr lang="en-US" i="1" dirty="0"/>
              <a:t>Adapt this slide and the other slides in this presentation to suit the training participants and the situation. </a:t>
            </a:r>
            <a:r>
              <a:rPr lang="en-US" b="1" i="1" dirty="0">
                <a:solidFill>
                  <a:srgbClr val="00B050"/>
                </a:solidFill>
              </a:rPr>
              <a:t>Green</a:t>
            </a:r>
            <a:r>
              <a:rPr lang="en-US" i="1" dirty="0"/>
              <a:t> </a:t>
            </a:r>
            <a:r>
              <a:rPr lang="en-US" b="1" i="1" dirty="0">
                <a:solidFill>
                  <a:srgbClr val="00B050"/>
                </a:solidFill>
              </a:rPr>
              <a:t>text</a:t>
            </a:r>
            <a:r>
              <a:rPr lang="en-US" i="1" dirty="0"/>
              <a:t> on a slide should be tailored to the program’s particular concerns/circumstances. </a:t>
            </a:r>
          </a:p>
          <a:p>
            <a:pPr>
              <a:spcBef>
                <a:spcPts val="600"/>
              </a:spcBef>
            </a:pPr>
            <a:r>
              <a:rPr lang="en-US" i="1" dirty="0"/>
              <a:t>The intended target audience for this training is people who will be involved in implementation of the survey including:</a:t>
            </a:r>
          </a:p>
          <a:p>
            <a:pPr marL="171450" indent="-171450">
              <a:buFont typeface="Arial" panose="020B0604020202020204" pitchFamily="34" charset="0"/>
              <a:buChar char="•"/>
            </a:pPr>
            <a:r>
              <a:rPr lang="en-US" i="1" dirty="0"/>
              <a:t>Program administrators </a:t>
            </a:r>
          </a:p>
          <a:p>
            <a:pPr marL="171450" indent="-171450">
              <a:buFont typeface="Arial" panose="020B0604020202020204" pitchFamily="34" charset="0"/>
              <a:buChar char="•"/>
            </a:pPr>
            <a:r>
              <a:rPr lang="en-US" i="1" dirty="0"/>
              <a:t>M&amp;E staff</a:t>
            </a:r>
          </a:p>
          <a:p>
            <a:pPr marL="171450" indent="-171450">
              <a:buFont typeface="Arial" panose="020B0604020202020204" pitchFamily="34" charset="0"/>
              <a:buChar char="•"/>
            </a:pPr>
            <a:r>
              <a:rPr lang="en-US" i="1" dirty="0"/>
              <a:t>Interviewers</a:t>
            </a:r>
          </a:p>
          <a:p>
            <a:pPr marL="171450" indent="-171450">
              <a:buFont typeface="Arial" panose="020B0604020202020204" pitchFamily="34" charset="0"/>
              <a:buChar char="•"/>
            </a:pPr>
            <a:r>
              <a:rPr lang="en-US" i="1" dirty="0"/>
              <a:t>KP representatives   </a:t>
            </a:r>
          </a:p>
          <a:p>
            <a:pPr>
              <a:spcBef>
                <a:spcPts val="600"/>
              </a:spcBef>
            </a:pPr>
            <a:r>
              <a:rPr lang="en-US" i="1" dirty="0"/>
              <a:t>It may not be necessary for all of the implementers to attend all of the sessions; however, during sessions where roles and responsibilities are being discussed, the entire team should be present to ensure that everyone is aware of expectations.     </a:t>
            </a:r>
          </a:p>
          <a:p>
            <a:pPr>
              <a:spcBef>
                <a:spcPts val="600"/>
              </a:spcBef>
            </a:pPr>
            <a:r>
              <a:rPr lang="en-US" i="1" dirty="0"/>
              <a:t>There are instructions to guide activities and speaker notes for each slide. The speaker notes are </a:t>
            </a:r>
            <a:r>
              <a:rPr lang="en-US" b="1" i="1" u="sng" dirty="0"/>
              <a:t>not</a:t>
            </a:r>
            <a:r>
              <a:rPr lang="en-US" i="1" dirty="0"/>
              <a:t> intended to be read verbatim! The notes are provided to give facilitators easy access to more detailed information should they need it during the presentation.  </a:t>
            </a:r>
          </a:p>
          <a:p>
            <a:pPr marL="0" marR="0" lvl="0" indent="0" algn="l" defTabSz="914400" rtl="0" eaLnBrk="1" fontAlgn="auto" latinLnBrk="0" hangingPunct="1">
              <a:lnSpc>
                <a:spcPct val="100000"/>
              </a:lnSpc>
              <a:spcBef>
                <a:spcPts val="600"/>
              </a:spcBef>
              <a:buClrTx/>
              <a:buSzTx/>
              <a:buFontTx/>
              <a:buNone/>
              <a:tabLst/>
              <a:defRPr/>
            </a:pPr>
            <a:r>
              <a:rPr lang="en-US" sz="1200" i="1" dirty="0"/>
              <a:t>As appropriate for the audience, share printed and/or online copies of the </a:t>
            </a:r>
            <a:r>
              <a:rPr lang="en-US" sz="1200" i="0" dirty="0"/>
              <a:t>Guideline for Conducting a Rapid Coverage Survey of HIV Services among Key Populations</a:t>
            </a:r>
            <a:r>
              <a:rPr lang="en-US" sz="1200" i="1" dirty="0"/>
              <a:t> with participants to use as a reference during and after the workshop. During session 1, briefly introduce the sections of the guide and allow participants several minutes to explore the contents. </a:t>
            </a:r>
          </a:p>
          <a:p>
            <a:pPr marL="0" marR="0" lvl="0" indent="0" algn="l" defTabSz="914400" rtl="0" eaLnBrk="1" fontAlgn="auto" latinLnBrk="0" hangingPunct="1">
              <a:lnSpc>
                <a:spcPct val="100000"/>
              </a:lnSpc>
              <a:spcBef>
                <a:spcPts val="600"/>
              </a:spcBef>
              <a:buClrTx/>
              <a:buSzTx/>
              <a:buFontTx/>
              <a:buNone/>
              <a:tabLst/>
              <a:defRPr/>
            </a:pPr>
            <a:r>
              <a:rPr lang="en-US" sz="1200" i="1" dirty="0"/>
              <a:t>Prepare photocopies of the resources used in the training activities (e.g., consent, survey questionnaires, survey record sheet, effective interviewing techniques, interviewer checklist, etc.).   </a:t>
            </a:r>
          </a:p>
          <a:p>
            <a:r>
              <a:rPr lang="en-US" i="1" dirty="0"/>
              <a:t>  </a:t>
            </a:r>
          </a:p>
          <a:p>
            <a:endParaRPr lang="en-US" i="1" dirty="0"/>
          </a:p>
          <a:p>
            <a:r>
              <a:rPr lang="en-US" i="1" dirty="0"/>
              <a:t> </a:t>
            </a:r>
          </a:p>
        </p:txBody>
      </p:sp>
      <p:sp>
        <p:nvSpPr>
          <p:cNvPr id="4" name="Slide Number Placeholder 3"/>
          <p:cNvSpPr>
            <a:spLocks noGrp="1"/>
          </p:cNvSpPr>
          <p:nvPr>
            <p:ph type="sldNum" sz="quarter" idx="5"/>
          </p:nvPr>
        </p:nvSpPr>
        <p:spPr/>
        <p:txBody>
          <a:bodyPr/>
          <a:lstStyle/>
          <a:p>
            <a:fld id="{C872ADE9-2517-43C7-9A47-E50E3396F2D1}" type="slidenum">
              <a:rPr lang="en-US" smtClean="0"/>
              <a:t>1</a:t>
            </a:fld>
            <a:endParaRPr lang="en-US"/>
          </a:p>
        </p:txBody>
      </p:sp>
    </p:spTree>
    <p:extLst>
      <p:ext uri="{BB962C8B-B14F-4D97-AF65-F5344CB8AC3E}">
        <p14:creationId xmlns:p14="http://schemas.microsoft.com/office/powerpoint/2010/main" val="345627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10</a:t>
            </a:fld>
            <a:endParaRPr lang="en-US"/>
          </a:p>
        </p:txBody>
      </p:sp>
    </p:spTree>
    <p:extLst>
      <p:ext uri="{BB962C8B-B14F-4D97-AF65-F5344CB8AC3E}">
        <p14:creationId xmlns:p14="http://schemas.microsoft.com/office/powerpoint/2010/main" val="327963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r>
              <a:rPr lang="en-US" b="1"/>
              <a:t>Instructions: </a:t>
            </a:r>
            <a:r>
              <a:rPr lang="en-US" i="1"/>
              <a:t>Text in green should be written by program managers to describe the program conducting the RCS. Share additional details if available and relevant.</a:t>
            </a:r>
          </a:p>
        </p:txBody>
      </p:sp>
      <p:sp>
        <p:nvSpPr>
          <p:cNvPr id="4" name="Slide Number Placeholder 3"/>
          <p:cNvSpPr>
            <a:spLocks noGrp="1"/>
          </p:cNvSpPr>
          <p:nvPr>
            <p:ph type="sldNum" sz="quarter" idx="5"/>
          </p:nvPr>
        </p:nvSpPr>
        <p:spPr/>
        <p:txBody>
          <a:bodyPr/>
          <a:lstStyle/>
          <a:p>
            <a:fld id="{C872ADE9-2517-43C7-9A47-E50E3396F2D1}" type="slidenum">
              <a:rPr lang="en-US" smtClean="0"/>
              <a:t>11</a:t>
            </a:fld>
            <a:endParaRPr lang="en-US"/>
          </a:p>
        </p:txBody>
      </p:sp>
    </p:spTree>
    <p:extLst>
      <p:ext uri="{BB962C8B-B14F-4D97-AF65-F5344CB8AC3E}">
        <p14:creationId xmlns:p14="http://schemas.microsoft.com/office/powerpoint/2010/main" val="361672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r>
              <a:rPr lang="en-US" b="1"/>
              <a:t>Instructions: </a:t>
            </a:r>
            <a:r>
              <a:rPr lang="en-US" i="1"/>
              <a:t>Describe in lay terms how sampling works and how the hot spots are selected at random to reduce the risk of bias. </a:t>
            </a:r>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12</a:t>
            </a:fld>
            <a:endParaRPr lang="en-US"/>
          </a:p>
        </p:txBody>
      </p:sp>
    </p:spTree>
    <p:extLst>
      <p:ext uri="{BB962C8B-B14F-4D97-AF65-F5344CB8AC3E}">
        <p14:creationId xmlns:p14="http://schemas.microsoft.com/office/powerpoint/2010/main" val="404458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r>
              <a:rPr lang="en-US" b="1"/>
              <a:t>Instructions:</a:t>
            </a:r>
            <a:r>
              <a:rPr lang="en-US"/>
              <a:t> </a:t>
            </a:r>
            <a:r>
              <a:rPr lang="en-US" i="1"/>
              <a:t>Review the session objective with the participants. Ask if there are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13</a:t>
            </a:fld>
            <a:endParaRPr lang="en-US"/>
          </a:p>
        </p:txBody>
      </p:sp>
    </p:spTree>
    <p:extLst>
      <p:ext uri="{BB962C8B-B14F-4D97-AF65-F5344CB8AC3E}">
        <p14:creationId xmlns:p14="http://schemas.microsoft.com/office/powerpoint/2010/main" val="200843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a:t>
            </a:r>
            <a:r>
              <a:rPr lang="en-US" dirty="0"/>
              <a:t> </a:t>
            </a:r>
            <a:r>
              <a:rPr lang="en-US" i="1" dirty="0"/>
              <a:t>Review the information on the slide with the participants. Ask if there are any questions.</a:t>
            </a:r>
          </a:p>
          <a:p>
            <a:endParaRPr lang="en-US" dirty="0"/>
          </a:p>
        </p:txBody>
      </p:sp>
      <p:sp>
        <p:nvSpPr>
          <p:cNvPr id="4" name="Slide Number Placeholder 3"/>
          <p:cNvSpPr>
            <a:spLocks noGrp="1"/>
          </p:cNvSpPr>
          <p:nvPr>
            <p:ph type="sldNum" sz="quarter" idx="5"/>
          </p:nvPr>
        </p:nvSpPr>
        <p:spPr/>
        <p:txBody>
          <a:bodyPr/>
          <a:lstStyle/>
          <a:p>
            <a:fld id="{C872ADE9-2517-43C7-9A47-E50E3396F2D1}" type="slidenum">
              <a:rPr lang="en-US" smtClean="0"/>
              <a:t>14</a:t>
            </a:fld>
            <a:endParaRPr lang="en-US"/>
          </a:p>
        </p:txBody>
      </p:sp>
    </p:spTree>
    <p:extLst>
      <p:ext uri="{BB962C8B-B14F-4D97-AF65-F5344CB8AC3E}">
        <p14:creationId xmlns:p14="http://schemas.microsoft.com/office/powerpoint/2010/main" val="1252436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a:spcBef>
                <a:spcPts val="600"/>
              </a:spcBef>
            </a:pPr>
            <a:r>
              <a:rPr lang="en-US" b="1" dirty="0"/>
              <a:t>Explain: </a:t>
            </a:r>
            <a:r>
              <a:rPr lang="en-US" dirty="0"/>
              <a:t>Although formal approval from the local institutional review board may not be required for an RCS survey, there are ethical considerations that must be taken into account. </a:t>
            </a:r>
          </a:p>
          <a:p>
            <a:pPr>
              <a:spcBef>
                <a:spcPts val="600"/>
              </a:spcBef>
            </a:pPr>
            <a:r>
              <a:rPr lang="en-US" b="1" dirty="0"/>
              <a:t>Ask: </a:t>
            </a:r>
            <a:r>
              <a:rPr lang="en-US" dirty="0"/>
              <a:t>What ethical considerations should be taken into account in the design and implementation of the RCS to ensure that the rights and dignity of the KP individuals and communities are protected?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i="1" dirty="0"/>
              <a:t>Solicit responses from several participants; click the mouse to advance the slide.</a:t>
            </a:r>
          </a:p>
          <a:p>
            <a:r>
              <a:rPr lang="en-US" b="1" dirty="0"/>
              <a:t>Explain: </a:t>
            </a:r>
            <a:r>
              <a:rPr lang="en-US" dirty="0"/>
              <a:t>While these ethical considerations are critically important to uphold during the interviews with KP individuals, they should be maintained throughout the process when meeting with KP community members to plan the survey and share the results. </a:t>
            </a:r>
          </a:p>
        </p:txBody>
      </p:sp>
      <p:sp>
        <p:nvSpPr>
          <p:cNvPr id="4" name="Slide Number Placeholder 3"/>
          <p:cNvSpPr>
            <a:spLocks noGrp="1"/>
          </p:cNvSpPr>
          <p:nvPr>
            <p:ph type="sldNum" sz="quarter" idx="5"/>
          </p:nvPr>
        </p:nvSpPr>
        <p:spPr/>
        <p:txBody>
          <a:bodyPr/>
          <a:lstStyle/>
          <a:p>
            <a:fld id="{C872ADE9-2517-43C7-9A47-E50E3396F2D1}" type="slidenum">
              <a:rPr lang="en-US" smtClean="0"/>
              <a:t>15</a:t>
            </a:fld>
            <a:endParaRPr lang="en-US"/>
          </a:p>
        </p:txBody>
      </p:sp>
    </p:spTree>
    <p:extLst>
      <p:ext uri="{BB962C8B-B14F-4D97-AF65-F5344CB8AC3E}">
        <p14:creationId xmlns:p14="http://schemas.microsoft.com/office/powerpoint/2010/main" val="3849713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Instructions:</a:t>
            </a:r>
            <a:r>
              <a:rPr lang="en-US"/>
              <a:t> </a:t>
            </a:r>
            <a:r>
              <a:rPr lang="en-US" i="1"/>
              <a:t>Review the information on the slide with the participants. Ask if there are any questions.</a:t>
            </a:r>
          </a:p>
        </p:txBody>
      </p:sp>
      <p:sp>
        <p:nvSpPr>
          <p:cNvPr id="4" name="Slide Number Placeholder 3"/>
          <p:cNvSpPr>
            <a:spLocks noGrp="1"/>
          </p:cNvSpPr>
          <p:nvPr>
            <p:ph type="sldNum" sz="quarter" idx="5"/>
          </p:nvPr>
        </p:nvSpPr>
        <p:spPr/>
        <p:txBody>
          <a:bodyPr/>
          <a:lstStyle/>
          <a:p>
            <a:fld id="{C872ADE9-2517-43C7-9A47-E50E3396F2D1}" type="slidenum">
              <a:rPr lang="en-US" smtClean="0"/>
              <a:t>16</a:t>
            </a:fld>
            <a:endParaRPr lang="en-US"/>
          </a:p>
        </p:txBody>
      </p:sp>
    </p:spTree>
    <p:extLst>
      <p:ext uri="{BB962C8B-B14F-4D97-AF65-F5344CB8AC3E}">
        <p14:creationId xmlns:p14="http://schemas.microsoft.com/office/powerpoint/2010/main" val="4221359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688348"/>
            <a:ext cx="5486400" cy="5039397"/>
          </a:xfrm>
        </p:spPr>
        <p:txBody>
          <a:bodyPr/>
          <a:lstStyle/>
          <a:p>
            <a:r>
              <a:rPr lang="en-US" b="1" dirty="0"/>
              <a:t>Explain:</a:t>
            </a:r>
            <a:r>
              <a:rPr lang="en-US" dirty="0"/>
              <a:t> </a:t>
            </a:r>
            <a:br>
              <a:rPr lang="en-US" dirty="0"/>
            </a:br>
            <a:r>
              <a:rPr lang="en-US" dirty="0"/>
              <a:t>Before we dig into the process of conducting a survey, let’s review some of the resources and actual questionnaires.</a:t>
            </a:r>
          </a:p>
          <a:p>
            <a:pPr>
              <a:spcBef>
                <a:spcPts val="600"/>
              </a:spcBef>
            </a:pPr>
            <a:r>
              <a:rPr lang="en-US" dirty="0"/>
              <a:t>The first resource we’ll review is the survey introduction and consent script:</a:t>
            </a:r>
          </a:p>
          <a:p>
            <a:pPr marL="171450" indent="-171450">
              <a:buFont typeface="Arial" panose="020B0604020202020204" pitchFamily="34" charset="0"/>
              <a:buChar char="•"/>
              <a:defRPr/>
            </a:pPr>
            <a:r>
              <a:rPr lang="en-US" sz="1100" dirty="0"/>
              <a:t>The script describes what to say about the survey so that potential survey participants can make an informed decision about whether they would like to participate </a:t>
            </a:r>
          </a:p>
          <a:p>
            <a:pPr marL="171450" indent="-171450">
              <a:buFont typeface="Arial" panose="020B0604020202020204" pitchFamily="34" charset="0"/>
              <a:buChar char="•"/>
              <a:defRPr/>
            </a:pPr>
            <a:r>
              <a:rPr lang="en-US" sz="1100" dirty="0"/>
              <a:t>An interviewer can change the words they use but must clearly communicate each point  </a:t>
            </a:r>
          </a:p>
          <a:p>
            <a:pPr marL="171450" indent="-171450">
              <a:buFont typeface="Arial" panose="020B0604020202020204" pitchFamily="34" charset="0"/>
              <a:buChar char="•"/>
              <a:defRPr/>
            </a:pPr>
            <a:r>
              <a:rPr lang="en-US" sz="1100" dirty="0"/>
              <a:t>Obtaining consent is an important first step prior to conducting an interview and must be documented for each participant</a:t>
            </a:r>
          </a:p>
          <a:p>
            <a:pPr marL="0" indent="0">
              <a:spcBef>
                <a:spcPts val="600"/>
              </a:spcBef>
              <a:spcAft>
                <a:spcPts val="600"/>
              </a:spcAft>
              <a:buFont typeface="Arial" panose="020B0604020202020204" pitchFamily="34" charset="0"/>
              <a:buNone/>
              <a:defRPr/>
            </a:pPr>
            <a:r>
              <a:rPr lang="en-US" b="0" i="1" dirty="0"/>
              <a:t>Click the mouse to advance the slide and reveal the question.</a:t>
            </a:r>
            <a:endParaRPr lang="en-US" dirty="0"/>
          </a:p>
          <a:p>
            <a:pPr>
              <a:defRPr/>
            </a:pPr>
            <a:r>
              <a:rPr lang="en-US" b="1" dirty="0"/>
              <a:t>Instructions: </a:t>
            </a:r>
          </a:p>
          <a:p>
            <a:pPr>
              <a:defRPr/>
            </a:pPr>
            <a:r>
              <a:rPr lang="en-US" b="0" i="1" dirty="0"/>
              <a:t>Tell participants to locate </a:t>
            </a:r>
            <a:r>
              <a:rPr lang="en-US" i="1" dirty="0"/>
              <a:t>the survey introduction and consent script in </a:t>
            </a:r>
            <a:r>
              <a:rPr lang="en-US" b="0" i="0" dirty="0"/>
              <a:t>the Guideline for Rapid Coverage Survey of HIV Services among Key Populations</a:t>
            </a:r>
            <a:r>
              <a:rPr lang="en-US" b="0" i="1" dirty="0"/>
              <a:t> (Annex 1) or distribute photocopies of the script to each participant. </a:t>
            </a:r>
          </a:p>
          <a:p>
            <a:pPr>
              <a:spcBef>
                <a:spcPts val="600"/>
              </a:spcBef>
              <a:defRPr/>
            </a:pPr>
            <a:r>
              <a:rPr lang="en-US" i="1" dirty="0"/>
              <a:t>Ask two volunteers to take turns reading the items—one item at a time. </a:t>
            </a:r>
          </a:p>
          <a:p>
            <a:pPr>
              <a:spcBef>
                <a:spcPts val="600"/>
              </a:spcBef>
              <a:defRPr/>
            </a:pPr>
            <a:r>
              <a:rPr lang="en-US" i="1" dirty="0"/>
              <a:t>After the volunteer reads an item, </a:t>
            </a:r>
            <a:r>
              <a:rPr lang="en-US" b="1" i="1" dirty="0"/>
              <a:t>ask:</a:t>
            </a:r>
            <a:r>
              <a:rPr lang="en-US" i="1" dirty="0"/>
              <a:t> </a:t>
            </a:r>
            <a:r>
              <a:rPr lang="en-US" dirty="0"/>
              <a:t>Would you say this differently; if so, how would you word this if you were talking to a KP member at a hot spot?</a:t>
            </a:r>
          </a:p>
          <a:p>
            <a:pPr>
              <a:spcBef>
                <a:spcPts val="600"/>
              </a:spcBef>
              <a:defRPr/>
            </a:pPr>
            <a:r>
              <a:rPr lang="en-US" i="1" dirty="0"/>
              <a:t>Note on a flip chart the word changes suggested by the group. </a:t>
            </a:r>
          </a:p>
          <a:p>
            <a:pPr>
              <a:spcBef>
                <a:spcPts val="600"/>
              </a:spcBef>
              <a:defRPr/>
            </a:pPr>
            <a:r>
              <a:rPr lang="en-US" i="1" dirty="0"/>
              <a:t>If a participant re-words the statement in a manner that changes the meaning, </a:t>
            </a:r>
            <a:r>
              <a:rPr lang="en-US" b="1" i="1" dirty="0"/>
              <a:t>ask:</a:t>
            </a:r>
            <a:r>
              <a:rPr lang="en-US" i="1" dirty="0"/>
              <a:t> </a:t>
            </a:r>
            <a:br>
              <a:rPr lang="en-US" i="1" dirty="0"/>
            </a:br>
            <a:r>
              <a:rPr lang="en-US" dirty="0"/>
              <a:t>Is there a way to say this clearly without changing the meaning; if so, how?</a:t>
            </a:r>
          </a:p>
          <a:p>
            <a:pPr>
              <a:spcBef>
                <a:spcPts val="600"/>
              </a:spcBef>
              <a:defRPr/>
            </a:pPr>
            <a:r>
              <a:rPr lang="en-US" i="1" dirty="0"/>
              <a:t>After completing each of the items, review each of the statements provided for “people who refuse to participate in the survey.” </a:t>
            </a:r>
          </a:p>
          <a:p>
            <a:pPr>
              <a:spcBef>
                <a:spcPts val="600"/>
              </a:spcBef>
              <a:defRPr/>
            </a:pPr>
            <a:r>
              <a:rPr lang="en-US" i="1" dirty="0"/>
              <a:t>Ask participants if they have any questions.   </a:t>
            </a:r>
          </a:p>
          <a:p>
            <a:pPr>
              <a:spcBef>
                <a:spcPts val="600"/>
              </a:spcBef>
              <a:defRPr/>
            </a:pPr>
            <a:endParaRPr lang="en-US" i="1" dirty="0"/>
          </a:p>
          <a:p>
            <a:pPr>
              <a:spcBef>
                <a:spcPts val="600"/>
              </a:spcBef>
              <a:defRPr/>
            </a:pPr>
            <a:endParaRPr lang="en-US" i="1" dirty="0"/>
          </a:p>
        </p:txBody>
      </p:sp>
      <p:sp>
        <p:nvSpPr>
          <p:cNvPr id="4" name="Slide Number Placeholder 3"/>
          <p:cNvSpPr>
            <a:spLocks noGrp="1"/>
          </p:cNvSpPr>
          <p:nvPr>
            <p:ph type="sldNum" sz="quarter" idx="5"/>
          </p:nvPr>
        </p:nvSpPr>
        <p:spPr/>
        <p:txBody>
          <a:bodyPr/>
          <a:lstStyle/>
          <a:p>
            <a:fld id="{C872ADE9-2517-43C7-9A47-E50E3396F2D1}" type="slidenum">
              <a:rPr lang="en-US" smtClean="0"/>
              <a:t>17</a:t>
            </a:fld>
            <a:endParaRPr lang="en-US"/>
          </a:p>
        </p:txBody>
      </p:sp>
    </p:spTree>
    <p:extLst>
      <p:ext uri="{BB962C8B-B14F-4D97-AF65-F5344CB8AC3E}">
        <p14:creationId xmlns:p14="http://schemas.microsoft.com/office/powerpoint/2010/main" val="1609823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2400"/>
              </a:spcBef>
              <a:spcAft>
                <a:spcPts val="0"/>
              </a:spcAft>
              <a:buClrTx/>
              <a:buSzTx/>
              <a:buFontTx/>
              <a:buNone/>
              <a:tabLst/>
              <a:defRPr/>
            </a:pPr>
            <a:r>
              <a:rPr lang="en-US" b="1"/>
              <a:t>Instructions:</a:t>
            </a:r>
            <a:r>
              <a:rPr lang="en-US"/>
              <a:t> </a:t>
            </a:r>
            <a:r>
              <a:rPr lang="en-US" i="1"/>
              <a:t>Review the session objective with the participants. Ask if there are any questions.</a:t>
            </a:r>
          </a:p>
          <a:p>
            <a:pPr marL="0" marR="0" lvl="0" indent="0" algn="l" defTabSz="914400" rtl="0" eaLnBrk="1" fontAlgn="auto" latinLnBrk="0" hangingPunct="1">
              <a:lnSpc>
                <a:spcPct val="90000"/>
              </a:lnSpc>
              <a:spcBef>
                <a:spcPts val="600"/>
              </a:spcBef>
              <a:spcAft>
                <a:spcPts val="0"/>
              </a:spcAft>
              <a:buClrTx/>
              <a:buSzTx/>
              <a:buFontTx/>
              <a:buNone/>
              <a:tabLst/>
              <a:defRPr/>
            </a:pPr>
            <a:r>
              <a:rPr lang="en-US" i="1"/>
              <a:t>In this session, the facilitators will use participatory facilitation, including role-plays, to introduce the relevant tools for the KP survey type(s). For example, for a survey that includes FSWs and MSM, the participants will explore both the FSWs and MSM interview form and skip the PWID form. </a:t>
            </a:r>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18</a:t>
            </a:fld>
            <a:endParaRPr lang="en-US"/>
          </a:p>
        </p:txBody>
      </p:sp>
    </p:spTree>
    <p:extLst>
      <p:ext uri="{BB962C8B-B14F-4D97-AF65-F5344CB8AC3E}">
        <p14:creationId xmlns:p14="http://schemas.microsoft.com/office/powerpoint/2010/main" val="24771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Explain:</a:t>
            </a:r>
            <a:r>
              <a:rPr lang="en-US"/>
              <a:t> The demographic questions/items are to be included with FSWs, MSM, and PWID surveys. It can be found</a:t>
            </a:r>
            <a:r>
              <a:rPr lang="en-US" i="0"/>
              <a:t> in Annex 2 of the </a:t>
            </a:r>
            <a:r>
              <a:rPr lang="en-US" b="0" i="0"/>
              <a:t>RCS guideline (or distribute a photocopy of that page). </a:t>
            </a:r>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19</a:t>
            </a:fld>
            <a:endParaRPr lang="en-US"/>
          </a:p>
        </p:txBody>
      </p:sp>
    </p:spTree>
    <p:extLst>
      <p:ext uri="{BB962C8B-B14F-4D97-AF65-F5344CB8AC3E}">
        <p14:creationId xmlns:p14="http://schemas.microsoft.com/office/powerpoint/2010/main" val="195182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2</a:t>
            </a:fld>
            <a:endParaRPr lang="en-US"/>
          </a:p>
        </p:txBody>
      </p:sp>
    </p:spTree>
    <p:extLst>
      <p:ext uri="{BB962C8B-B14F-4D97-AF65-F5344CB8AC3E}">
        <p14:creationId xmlns:p14="http://schemas.microsoft.com/office/powerpoint/2010/main" val="3871149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Explain:</a:t>
            </a:r>
            <a:r>
              <a:rPr lang="en-US"/>
              <a:t> The questions/items in the survey are grouped into 10 sections. This is the first part of the questionnaire for female sex workers. It can be found in Annex 2 </a:t>
            </a:r>
            <a:r>
              <a:rPr lang="en-US" i="0"/>
              <a:t>in the </a:t>
            </a:r>
            <a:r>
              <a:rPr lang="en-US" b="0" i="0"/>
              <a:t>RCS guideline (or distribute a photocopy of the survey). </a:t>
            </a:r>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20</a:t>
            </a:fld>
            <a:endParaRPr lang="en-US"/>
          </a:p>
        </p:txBody>
      </p:sp>
    </p:spTree>
    <p:extLst>
      <p:ext uri="{BB962C8B-B14F-4D97-AF65-F5344CB8AC3E}">
        <p14:creationId xmlns:p14="http://schemas.microsoft.com/office/powerpoint/2010/main" val="2615759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a:defRPr/>
            </a:pPr>
            <a:r>
              <a:rPr lang="en-US" b="1"/>
              <a:t>Explain: </a:t>
            </a:r>
            <a:r>
              <a:rPr lang="en-US"/>
              <a:t>This is the questionnaire for men who have sex with men. The questions are very similar to the questions/items in the FSWs and PWID surveys and are grouped into 10 sections. It can be found in </a:t>
            </a:r>
            <a:r>
              <a:rPr lang="en-US" i="0"/>
              <a:t>Annex 3 in the </a:t>
            </a:r>
            <a:r>
              <a:rPr lang="en-US" b="0" i="0"/>
              <a:t>RCS guideline (or distribute a photocopy of the survey). </a:t>
            </a:r>
            <a:r>
              <a:rPr lang="en-US" b="0" i="0">
                <a:solidFill>
                  <a:srgbClr val="000000"/>
                </a:solidFill>
                <a:effectLst/>
                <a:latin typeface="Calibri" panose="020F0502020204030204" pitchFamily="34" charset="0"/>
              </a:rPr>
              <a:t>    </a:t>
            </a:r>
            <a:endParaRPr lang="en-US"/>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21</a:t>
            </a:fld>
            <a:endParaRPr lang="en-US"/>
          </a:p>
        </p:txBody>
      </p:sp>
    </p:spTree>
    <p:extLst>
      <p:ext uri="{BB962C8B-B14F-4D97-AF65-F5344CB8AC3E}">
        <p14:creationId xmlns:p14="http://schemas.microsoft.com/office/powerpoint/2010/main" val="186695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865105"/>
            <a:ext cx="5349240" cy="48201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Explain:</a:t>
            </a:r>
            <a:r>
              <a:rPr lang="en-US"/>
              <a:t> This is the questionnaire for people who inject drugs (PWID). The questions are very similar to the questions/items in the FSWs and MSM surveys and are grouped into 10 sections. It can be found in </a:t>
            </a:r>
            <a:r>
              <a:rPr lang="en-US" i="0"/>
              <a:t>Annex 4 in the </a:t>
            </a:r>
            <a:r>
              <a:rPr lang="en-US" b="0" i="0"/>
              <a:t>RCS guideline (or distribute a photocopy of the survey).</a:t>
            </a:r>
            <a:endParaRPr lang="en-US"/>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22</a:t>
            </a:fld>
            <a:endParaRPr lang="en-US"/>
          </a:p>
        </p:txBody>
      </p:sp>
    </p:spTree>
    <p:extLst>
      <p:ext uri="{BB962C8B-B14F-4D97-AF65-F5344CB8AC3E}">
        <p14:creationId xmlns:p14="http://schemas.microsoft.com/office/powerpoint/2010/main" val="225046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785094"/>
            <a:ext cx="5486400" cy="5061726"/>
          </a:xfrm>
        </p:spPr>
        <p:txBody>
          <a:bodyPr/>
          <a:lstStyle/>
          <a:p>
            <a:r>
              <a:rPr lang="en-US" b="1" dirty="0"/>
              <a:t>Explain:</a:t>
            </a:r>
            <a:r>
              <a:rPr lang="en-US" dirty="0"/>
              <a:t> As we did with the survey information and consent, we’re going to review the questions in each of the surveys to ensure all of the words/questions will be understood by the KPs being interviewed. If there is a better way to ask a question, we will make note of it and update the survey.</a:t>
            </a:r>
          </a:p>
          <a:p>
            <a:endParaRPr lang="en-US" dirty="0"/>
          </a:p>
          <a:p>
            <a:pPr>
              <a:defRPr/>
            </a:pPr>
            <a:r>
              <a:rPr lang="en-US" b="1" dirty="0"/>
              <a:t>Instructions:</a:t>
            </a:r>
            <a:r>
              <a:rPr lang="en-US" dirty="0"/>
              <a:t> </a:t>
            </a:r>
          </a:p>
          <a:p>
            <a:pPr>
              <a:spcBef>
                <a:spcPts val="600"/>
              </a:spcBef>
              <a:defRPr/>
            </a:pPr>
            <a:r>
              <a:rPr lang="en-US" b="0" i="1" dirty="0"/>
              <a:t>Tell participants to break into small groups of three to four individuals. Give each group a flip chart and markers. </a:t>
            </a:r>
          </a:p>
          <a:p>
            <a:pPr>
              <a:spcBef>
                <a:spcPts val="600"/>
              </a:spcBef>
              <a:defRPr/>
            </a:pPr>
            <a:r>
              <a:rPr lang="en-US" b="0" i="1" dirty="0"/>
              <a:t>Assign each group one of the survey types relevant to your program (FSWs, MSM, or PWID). Depending on the number of participants and types of KPs in the program, there may be more than one group for each type of survey.</a:t>
            </a:r>
          </a:p>
          <a:p>
            <a:pPr>
              <a:spcBef>
                <a:spcPts val="600"/>
              </a:spcBef>
              <a:defRPr/>
            </a:pPr>
            <a:r>
              <a:rPr lang="en-US" i="1" dirty="0"/>
              <a:t>Tell participants to carefully review each item in the survey that they have been assigned and determine whether the question is worded in a manner that will be understood by a member of that KP group. </a:t>
            </a:r>
          </a:p>
          <a:p>
            <a:pPr>
              <a:spcBef>
                <a:spcPts val="600"/>
              </a:spcBef>
              <a:defRPr/>
            </a:pPr>
            <a:r>
              <a:rPr lang="en-US" i="1" dirty="0"/>
              <a:t>If they have suggestions/recommendations for improving the clarity of an item, write the suggestion on the flip chart and be prepared to present and discuss it with participants from the other groups. It’s not necessary to change items that are clear. </a:t>
            </a:r>
          </a:p>
          <a:p>
            <a:pPr>
              <a:spcBef>
                <a:spcPts val="600"/>
              </a:spcBef>
              <a:defRPr/>
            </a:pPr>
            <a:r>
              <a:rPr lang="en-US" i="1" dirty="0"/>
              <a:t>After 15-20 minutes, call the groups together. </a:t>
            </a:r>
          </a:p>
          <a:p>
            <a:pPr>
              <a:spcBef>
                <a:spcPts val="600"/>
              </a:spcBef>
              <a:defRPr/>
            </a:pPr>
            <a:r>
              <a:rPr lang="en-US" i="1" dirty="0"/>
              <a:t>Ask each group to present their recommendations. If another group has already made the same suggestion, note it quickly and move on. </a:t>
            </a:r>
          </a:p>
          <a:p>
            <a:pPr>
              <a:spcBef>
                <a:spcPts val="600"/>
              </a:spcBef>
              <a:defRPr/>
            </a:pPr>
            <a:r>
              <a:rPr lang="en-US" i="1" dirty="0"/>
              <a:t>After all the groups have presented, summarize the changes that have been suggested. Note any suggestions that change the meaning, ask: </a:t>
            </a:r>
            <a:br>
              <a:rPr lang="en-US" i="1" dirty="0"/>
            </a:br>
            <a:r>
              <a:rPr lang="en-US" dirty="0"/>
              <a:t>Is there a way to say this clearly without changing the meaning; if so, how?</a:t>
            </a:r>
            <a:endParaRPr lang="en-US" i="1" dirty="0"/>
          </a:p>
          <a:p>
            <a:pPr>
              <a:spcBef>
                <a:spcPts val="600"/>
              </a:spcBef>
              <a:defRPr/>
            </a:pPr>
            <a:endParaRPr lang="en-US" i="1" dirty="0"/>
          </a:p>
        </p:txBody>
      </p:sp>
      <p:sp>
        <p:nvSpPr>
          <p:cNvPr id="4" name="Slide Number Placeholder 3"/>
          <p:cNvSpPr>
            <a:spLocks noGrp="1"/>
          </p:cNvSpPr>
          <p:nvPr>
            <p:ph type="sldNum" sz="quarter" idx="5"/>
          </p:nvPr>
        </p:nvSpPr>
        <p:spPr/>
        <p:txBody>
          <a:bodyPr/>
          <a:lstStyle/>
          <a:p>
            <a:fld id="{C872ADE9-2517-43C7-9A47-E50E3396F2D1}" type="slidenum">
              <a:rPr lang="en-US" smtClean="0"/>
              <a:t>23</a:t>
            </a:fld>
            <a:endParaRPr lang="en-US"/>
          </a:p>
        </p:txBody>
      </p:sp>
    </p:spTree>
    <p:extLst>
      <p:ext uri="{BB962C8B-B14F-4D97-AF65-F5344CB8AC3E}">
        <p14:creationId xmlns:p14="http://schemas.microsoft.com/office/powerpoint/2010/main" val="1267982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865105"/>
            <a:ext cx="5612130" cy="4956678"/>
          </a:xfrm>
        </p:spPr>
        <p:txBody>
          <a:bodyPr/>
          <a:lstStyle/>
          <a:p>
            <a:r>
              <a:rPr lang="en-US" sz="1100" b="1" dirty="0"/>
              <a:t>Speaker Notes:</a:t>
            </a:r>
            <a:r>
              <a:rPr lang="en-US" sz="1100" dirty="0"/>
              <a:t> For the survey to provide useful information, it’s very important that it be administered consistently. Interviewers must ask the same questions of each KP member. These suggestions for conducting effective interviews are found in the Guideline for Conducting a </a:t>
            </a:r>
            <a:r>
              <a:rPr lang="en-US" sz="1100" b="0" i="0" dirty="0"/>
              <a:t>Rapid Coverage Survey of HIV Services among Key Populations </a:t>
            </a:r>
            <a:r>
              <a:rPr lang="en-US" sz="1100" dirty="0"/>
              <a:t>(Annex 6).</a:t>
            </a:r>
          </a:p>
          <a:p>
            <a:pPr>
              <a:spcBef>
                <a:spcPts val="600"/>
              </a:spcBef>
            </a:pPr>
            <a:r>
              <a:rPr lang="en-US" sz="1100" b="1" dirty="0"/>
              <a:t>Instructions: </a:t>
            </a:r>
            <a:r>
              <a:rPr lang="en-US" sz="1100" i="1" dirty="0"/>
              <a:t>Ask participants to take turns reading each guideline aloud. Discuss each one as needed to ensure that it is understood; solicit or provide examples as needed.     </a:t>
            </a:r>
          </a:p>
          <a:p>
            <a:pPr marL="228600" indent="-228600">
              <a:spcBef>
                <a:spcPts val="300"/>
              </a:spcBef>
              <a:buFont typeface="+mj-lt"/>
              <a:buAutoNum type="arabicPeriod"/>
            </a:pPr>
            <a:r>
              <a:rPr lang="en-US" sz="1100" dirty="0"/>
              <a:t>Introduce yourself, your organization, and the purpose of the survey (show document or certificate if necessary).</a:t>
            </a:r>
          </a:p>
          <a:p>
            <a:pPr marL="228600" indent="-228600">
              <a:spcBef>
                <a:spcPts val="300"/>
              </a:spcBef>
              <a:buFont typeface="+mj-lt"/>
              <a:buAutoNum type="arabicPeriod"/>
            </a:pPr>
            <a:r>
              <a:rPr lang="en-US" sz="1100" dirty="0"/>
              <a:t>Maintain confidentiality: Do not interview the respondent in the presence of others (unless he/she indicates otherwise). Explain that all answers will be kept confidential.</a:t>
            </a:r>
          </a:p>
          <a:p>
            <a:pPr marL="228600" indent="-228600">
              <a:spcBef>
                <a:spcPts val="300"/>
              </a:spcBef>
              <a:buFont typeface="+mj-lt"/>
              <a:buAutoNum type="arabicPeriod"/>
            </a:pPr>
            <a:r>
              <a:rPr lang="en-US" sz="1100" dirty="0"/>
              <a:t>Ask questions exactly as written or with minor changes that were agreed upon during the orientation.</a:t>
            </a:r>
          </a:p>
          <a:p>
            <a:pPr marL="228600" indent="-228600">
              <a:spcBef>
                <a:spcPts val="300"/>
              </a:spcBef>
              <a:buFont typeface="+mj-lt"/>
              <a:buAutoNum type="arabicPeriod"/>
            </a:pPr>
            <a:r>
              <a:rPr lang="en-US" sz="1100" dirty="0"/>
              <a:t>Wait for a response; be silent, then probe.</a:t>
            </a:r>
          </a:p>
          <a:p>
            <a:pPr marL="228600" indent="-228600">
              <a:spcBef>
                <a:spcPts val="300"/>
              </a:spcBef>
              <a:buFont typeface="+mj-lt"/>
              <a:buAutoNum type="arabicPeriod"/>
            </a:pPr>
            <a:r>
              <a:rPr lang="en-US" sz="1100" dirty="0"/>
              <a:t>If the respondent doesn’t understand or the answer is unclear, ask the question again, making as few changes in wording as possible.</a:t>
            </a:r>
          </a:p>
          <a:p>
            <a:pPr marL="228600" indent="-228600">
              <a:spcBef>
                <a:spcPts val="300"/>
              </a:spcBef>
              <a:buFont typeface="+mj-lt"/>
              <a:buAutoNum type="arabicPeriod"/>
            </a:pPr>
            <a:r>
              <a:rPr lang="en-US" sz="1100" dirty="0"/>
              <a:t>Do not suggest—by tone of voice, facial expression, or body language—the answer you want.</a:t>
            </a:r>
          </a:p>
          <a:p>
            <a:pPr marL="228600" indent="-228600">
              <a:spcBef>
                <a:spcPts val="300"/>
              </a:spcBef>
              <a:buFont typeface="+mj-lt"/>
              <a:buAutoNum type="arabicPeriod"/>
            </a:pPr>
            <a:r>
              <a:rPr lang="en-US" sz="1100" dirty="0"/>
              <a:t>Do not ask leading questions, questions that signal the correct answer, or questions that suggest the answer you would like.</a:t>
            </a:r>
          </a:p>
          <a:p>
            <a:pPr marL="228600" indent="-228600">
              <a:spcBef>
                <a:spcPts val="300"/>
              </a:spcBef>
              <a:buFont typeface="+mj-lt"/>
              <a:buAutoNum type="arabicPeriod"/>
            </a:pPr>
            <a:r>
              <a:rPr lang="en-US" sz="1100" dirty="0"/>
              <a:t>Try not to react to answers in such a way as to show that you approve or disapprove.</a:t>
            </a:r>
          </a:p>
          <a:p>
            <a:pPr marL="228600" indent="-228600">
              <a:spcBef>
                <a:spcPts val="300"/>
              </a:spcBef>
              <a:buFont typeface="+mj-lt"/>
              <a:buAutoNum type="arabicPeriod"/>
            </a:pPr>
            <a:r>
              <a:rPr lang="en-US" sz="1100" dirty="0"/>
              <a:t>If one answer is inconsistent with another, try to clear up the confusion.</a:t>
            </a:r>
          </a:p>
          <a:p>
            <a:pPr marL="228600" indent="-228600">
              <a:spcBef>
                <a:spcPts val="300"/>
              </a:spcBef>
              <a:buFont typeface="+mj-lt"/>
              <a:buAutoNum type="arabicPeriod"/>
            </a:pPr>
            <a:r>
              <a:rPr lang="en-US" sz="1100" dirty="0"/>
              <a:t>Maintain a conversational tone of voice; don’t make the interview seem like an interrogation.</a:t>
            </a:r>
          </a:p>
          <a:p>
            <a:pPr marL="228600" indent="-228600">
              <a:spcBef>
                <a:spcPts val="300"/>
              </a:spcBef>
              <a:buFont typeface="+mj-lt"/>
              <a:buAutoNum type="arabicPeriod"/>
            </a:pPr>
            <a:r>
              <a:rPr lang="en-US" sz="1100" dirty="0"/>
              <a:t>Know the local words for sensitive/delicate topics.</a:t>
            </a:r>
          </a:p>
          <a:p>
            <a:pPr marL="228600" indent="-228600">
              <a:spcBef>
                <a:spcPts val="300"/>
              </a:spcBef>
              <a:buFont typeface="+mj-lt"/>
              <a:buAutoNum type="arabicPeriod"/>
            </a:pPr>
            <a:r>
              <a:rPr lang="en-US" sz="1100" dirty="0"/>
              <a:t>Use neutral probes (e.g., anything more?)</a:t>
            </a:r>
            <a:endParaRPr lang="en-US" sz="1100" i="1" dirty="0"/>
          </a:p>
        </p:txBody>
      </p:sp>
      <p:sp>
        <p:nvSpPr>
          <p:cNvPr id="4" name="Slide Number Placeholder 3"/>
          <p:cNvSpPr>
            <a:spLocks noGrp="1"/>
          </p:cNvSpPr>
          <p:nvPr>
            <p:ph type="sldNum" sz="quarter" idx="5"/>
          </p:nvPr>
        </p:nvSpPr>
        <p:spPr/>
        <p:txBody>
          <a:bodyPr/>
          <a:lstStyle/>
          <a:p>
            <a:fld id="{C872ADE9-2517-43C7-9A47-E50E3396F2D1}" type="slidenum">
              <a:rPr lang="en-US" smtClean="0"/>
              <a:t>24</a:t>
            </a:fld>
            <a:endParaRPr lang="en-US"/>
          </a:p>
        </p:txBody>
      </p:sp>
    </p:spTree>
    <p:extLst>
      <p:ext uri="{BB962C8B-B14F-4D97-AF65-F5344CB8AC3E}">
        <p14:creationId xmlns:p14="http://schemas.microsoft.com/office/powerpoint/2010/main" val="2448135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759306"/>
            <a:ext cx="5486400" cy="5137043"/>
          </a:xfrm>
        </p:spPr>
        <p:txBody>
          <a:bodyPr/>
          <a:lstStyle/>
          <a:p>
            <a:pPr>
              <a:spcBef>
                <a:spcPts val="600"/>
              </a:spcBef>
            </a:pPr>
            <a:r>
              <a:rPr lang="en-US" sz="1200" b="1" dirty="0">
                <a:effectLst/>
                <a:ea typeface="Times New Roman" panose="02020603050405020304" pitchFamily="18" charset="0"/>
                <a:cs typeface="Times New Roman" panose="02020603050405020304" pitchFamily="18" charset="0"/>
              </a:rPr>
              <a:t>Instructions</a:t>
            </a:r>
            <a:r>
              <a:rPr lang="en-US" sz="1200" b="1" i="0" dirty="0">
                <a:effectLst/>
                <a:ea typeface="Times New Roman" panose="02020603050405020304" pitchFamily="18" charset="0"/>
                <a:cs typeface="Times New Roman" panose="02020603050405020304" pitchFamily="18" charset="0"/>
              </a:rPr>
              <a:t>:</a:t>
            </a:r>
            <a:r>
              <a:rPr lang="en-US" sz="1200" b="1" i="1" dirty="0">
                <a:effectLst/>
                <a:ea typeface="Times New Roman" panose="02020603050405020304" pitchFamily="18" charset="0"/>
                <a:cs typeface="Times New Roman" panose="02020603050405020304" pitchFamily="18" charset="0"/>
              </a:rPr>
              <a:t> </a:t>
            </a:r>
            <a:r>
              <a:rPr lang="en-US" i="1" dirty="0"/>
              <a:t>Facilitators should demonstrate for participants how to conduct an interview carefully following all the standard procedures and using the resources provided in the interviewer packet.</a:t>
            </a:r>
          </a:p>
          <a:p>
            <a:pPr>
              <a:spcBef>
                <a:spcPts val="600"/>
              </a:spcBef>
            </a:pPr>
            <a:r>
              <a:rPr lang="en-US" i="1" dirty="0"/>
              <a:t>Ask participants to break into groups of two or three participants. In groups of three, the third individual observes the interview and provides constructive feedback to the person playing the role of the interviewer. </a:t>
            </a:r>
          </a:p>
          <a:p>
            <a:pPr>
              <a:spcBef>
                <a:spcPts val="600"/>
              </a:spcBef>
            </a:pPr>
            <a:r>
              <a:rPr lang="en-US" i="1" dirty="0"/>
              <a:t>Switch roles until each person has played the role of the interviewer one time. Call the pairs/groups together and discuss issues and observations.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i="1" dirty="0"/>
              <a:t>While participants are practicing interviews, facilitators should circulate through the pairs/groups and observe the interactions. Provide constructive feedback as appropriate to ensure that the participants are performing as expected.   </a:t>
            </a:r>
          </a:p>
          <a:p>
            <a:pPr>
              <a:spcBef>
                <a:spcPts val="600"/>
              </a:spcBef>
            </a:pPr>
            <a:r>
              <a:rPr lang="en-US" b="1" dirty="0"/>
              <a:t>Ask:</a:t>
            </a:r>
            <a:r>
              <a:rPr lang="en-US" dirty="0"/>
              <a:t> </a:t>
            </a:r>
          </a:p>
          <a:p>
            <a:pPr>
              <a:spcBef>
                <a:spcPts val="600"/>
              </a:spcBef>
            </a:pPr>
            <a:r>
              <a:rPr lang="en-US" dirty="0"/>
              <a:t>Was there anything about the consent script that was challenging?</a:t>
            </a:r>
          </a:p>
          <a:p>
            <a:pPr>
              <a:spcBef>
                <a:spcPts val="600"/>
              </a:spcBef>
            </a:pPr>
            <a:r>
              <a:rPr lang="en-US" dirty="0"/>
              <a:t>How did it feel conducting the interview? Were you able to follow the guidelines for conducting an effective interview?</a:t>
            </a:r>
          </a:p>
          <a:p>
            <a:pPr>
              <a:spcBef>
                <a:spcPts val="600"/>
              </a:spcBef>
            </a:pPr>
            <a:r>
              <a:rPr lang="en-US" dirty="0"/>
              <a:t>Were there particular questions that were confusing or uncomfortable to ask? </a:t>
            </a:r>
          </a:p>
          <a:p>
            <a:pPr>
              <a:spcBef>
                <a:spcPts val="600"/>
              </a:spcBef>
            </a:pPr>
            <a:r>
              <a:rPr lang="en-US" dirty="0"/>
              <a:t>Did the tablet work as expected? –while documenting responses? –while uploading data?  </a:t>
            </a:r>
          </a:p>
          <a:p>
            <a:endParaRPr lang="en-US" dirty="0"/>
          </a:p>
          <a:p>
            <a:r>
              <a:rPr lang="en-US" dirty="0"/>
              <a:t>After the discussion, resume practicing interviews until each participant has had an opportunity to try another questionnaire. Conduct another discussion using the questions above again. Continue this pattern until each participant has had an opportunity to practice conducting 4 to 5 interviews.</a:t>
            </a:r>
          </a:p>
          <a:p>
            <a:r>
              <a:rPr lang="en-US" dirty="0"/>
              <a:t>  </a:t>
            </a:r>
          </a:p>
        </p:txBody>
      </p:sp>
      <p:sp>
        <p:nvSpPr>
          <p:cNvPr id="4" name="Slide Number Placeholder 3"/>
          <p:cNvSpPr>
            <a:spLocks noGrp="1"/>
          </p:cNvSpPr>
          <p:nvPr>
            <p:ph type="sldNum" sz="quarter" idx="5"/>
          </p:nvPr>
        </p:nvSpPr>
        <p:spPr/>
        <p:txBody>
          <a:bodyPr/>
          <a:lstStyle/>
          <a:p>
            <a:fld id="{C872ADE9-2517-43C7-9A47-E50E3396F2D1}" type="slidenum">
              <a:rPr lang="en-US" smtClean="0"/>
              <a:pPr/>
              <a:t>25</a:t>
            </a:fld>
            <a:endParaRPr lang="en-US"/>
          </a:p>
        </p:txBody>
      </p:sp>
      <p:sp>
        <p:nvSpPr>
          <p:cNvPr id="10" name="Slide Image Placeholder 9">
            <a:extLst>
              <a:ext uri="{FF2B5EF4-FFF2-40B4-BE49-F238E27FC236}">
                <a16:creationId xmlns:a16="http://schemas.microsoft.com/office/drawing/2014/main" id="{FD8926D7-15EC-92F6-C6E9-66C649AF288D}"/>
              </a:ext>
            </a:extLst>
          </p:cNvPr>
          <p:cNvSpPr>
            <a:spLocks noGrp="1" noRot="1" noChangeAspect="1"/>
          </p:cNvSpPr>
          <p:nvPr>
            <p:ph type="sldImg"/>
          </p:nvPr>
        </p:nvSpPr>
        <p:spPr>
          <a:xfrm>
            <a:off x="685800" y="533400"/>
            <a:ext cx="5486400" cy="3086100"/>
          </a:xfrm>
        </p:spPr>
      </p:sp>
    </p:spTree>
    <p:extLst>
      <p:ext uri="{BB962C8B-B14F-4D97-AF65-F5344CB8AC3E}">
        <p14:creationId xmlns:p14="http://schemas.microsoft.com/office/powerpoint/2010/main" val="1495410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Instructions:</a:t>
            </a:r>
            <a:r>
              <a:rPr lang="en-US"/>
              <a:t> </a:t>
            </a:r>
            <a:r>
              <a:rPr lang="en-US" i="1"/>
              <a:t>Review the session objective with the participants. Ask if there are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Prior to the training, adapt these slides according to the survey plans.</a:t>
            </a:r>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26</a:t>
            </a:fld>
            <a:endParaRPr lang="en-US"/>
          </a:p>
        </p:txBody>
      </p:sp>
    </p:spTree>
    <p:extLst>
      <p:ext uri="{BB962C8B-B14F-4D97-AF65-F5344CB8AC3E}">
        <p14:creationId xmlns:p14="http://schemas.microsoft.com/office/powerpoint/2010/main" val="1358863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r>
              <a:rPr lang="en-US" b="1"/>
              <a:t>Explain:</a:t>
            </a:r>
            <a:r>
              <a:rPr lang="en-US"/>
              <a:t> </a:t>
            </a:r>
            <a:br>
              <a:rPr lang="en-US"/>
            </a:br>
            <a:r>
              <a:rPr lang="en-US"/>
              <a:t>Program administrators and staff have completed all the steps you see listed in the Planning stage. You were selected as interviewers, and we are here now in the “prepare” step conducting the orientation for you. In this session, we will review the timeline and logistics for the implementation step. </a:t>
            </a:r>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27</a:t>
            </a:fld>
            <a:endParaRPr lang="en-US"/>
          </a:p>
        </p:txBody>
      </p:sp>
    </p:spTree>
    <p:extLst>
      <p:ext uri="{BB962C8B-B14F-4D97-AF65-F5344CB8AC3E}">
        <p14:creationId xmlns:p14="http://schemas.microsoft.com/office/powerpoint/2010/main" val="3283309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a:spcBef>
                <a:spcPts val="600"/>
              </a:spcBef>
            </a:pPr>
            <a:r>
              <a:rPr lang="en-US" b="1"/>
              <a:t>Explain: </a:t>
            </a:r>
            <a:r>
              <a:rPr lang="en-US"/>
              <a:t>Here are the typical roles and responsibilities of interviewers. </a:t>
            </a:r>
          </a:p>
          <a:p>
            <a:pPr>
              <a:spcBef>
                <a:spcPts val="600"/>
              </a:spcBef>
            </a:pPr>
            <a:r>
              <a:rPr lang="en-US" b="1"/>
              <a:t>Discuss: </a:t>
            </a:r>
            <a:r>
              <a:rPr lang="en-US"/>
              <a:t>Agree whether there are additional roles and responsibilities that should be included for interviewers. Update the RCS roles and responsibilities list to include any changes and ensure that everyone participating in the RCS is clear about their roles/responsibilities and the roles/responsibilities of others on the team. </a:t>
            </a:r>
          </a:p>
        </p:txBody>
      </p:sp>
      <p:sp>
        <p:nvSpPr>
          <p:cNvPr id="4" name="Slide Number Placeholder 3"/>
          <p:cNvSpPr>
            <a:spLocks noGrp="1"/>
          </p:cNvSpPr>
          <p:nvPr>
            <p:ph type="sldNum" sz="quarter" idx="5"/>
          </p:nvPr>
        </p:nvSpPr>
        <p:spPr/>
        <p:txBody>
          <a:bodyPr/>
          <a:lstStyle/>
          <a:p>
            <a:fld id="{C872ADE9-2517-43C7-9A47-E50E3396F2D1}" type="slidenum">
              <a:rPr lang="en-US" smtClean="0"/>
              <a:t>28</a:t>
            </a:fld>
            <a:endParaRPr lang="en-US"/>
          </a:p>
        </p:txBody>
      </p:sp>
    </p:spTree>
    <p:extLst>
      <p:ext uri="{BB962C8B-B14F-4D97-AF65-F5344CB8AC3E}">
        <p14:creationId xmlns:p14="http://schemas.microsoft.com/office/powerpoint/2010/main" val="46607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a:spcBef>
                <a:spcPts val="600"/>
              </a:spcBef>
            </a:pPr>
            <a:r>
              <a:rPr lang="en-US" b="1"/>
              <a:t>Explain: </a:t>
            </a:r>
            <a:r>
              <a:rPr lang="en-US"/>
              <a:t>Here are the typical roles and responsibilities of community-based KP representatives. </a:t>
            </a:r>
          </a:p>
          <a:p>
            <a:pPr>
              <a:spcBef>
                <a:spcPts val="600"/>
              </a:spcBef>
            </a:pPr>
            <a:r>
              <a:rPr lang="en-US" b="1"/>
              <a:t>Ask: </a:t>
            </a:r>
            <a:r>
              <a:rPr lang="en-US"/>
              <a:t>Are there any additional RCS-related roles and responsibilities that could be assigned to KP representatives? </a:t>
            </a:r>
          </a:p>
          <a:p>
            <a:pPr>
              <a:spcBef>
                <a:spcPts val="600"/>
              </a:spcBef>
            </a:pPr>
            <a:r>
              <a:rPr lang="en-US" b="1"/>
              <a:t>Discuss: </a:t>
            </a:r>
            <a:r>
              <a:rPr lang="en-US"/>
              <a:t>Agree whether there are additional roles and responsibilities that should be included for KP representatives. Update the RCS roles and responsibilities list to include any changes and ensure that everyone participating in the RCS is clear about their roles/responsibilities and the roles/responsibilities of others on the team. </a:t>
            </a:r>
          </a:p>
        </p:txBody>
      </p:sp>
      <p:sp>
        <p:nvSpPr>
          <p:cNvPr id="4" name="Slide Number Placeholder 3"/>
          <p:cNvSpPr>
            <a:spLocks noGrp="1"/>
          </p:cNvSpPr>
          <p:nvPr>
            <p:ph type="sldNum" sz="quarter" idx="5"/>
          </p:nvPr>
        </p:nvSpPr>
        <p:spPr/>
        <p:txBody>
          <a:bodyPr/>
          <a:lstStyle/>
          <a:p>
            <a:fld id="{C872ADE9-2517-43C7-9A47-E50E3396F2D1}" type="slidenum">
              <a:rPr lang="en-US" smtClean="0"/>
              <a:t>29</a:t>
            </a:fld>
            <a:endParaRPr lang="en-US"/>
          </a:p>
        </p:txBody>
      </p:sp>
    </p:spTree>
    <p:extLst>
      <p:ext uri="{BB962C8B-B14F-4D97-AF65-F5344CB8AC3E}">
        <p14:creationId xmlns:p14="http://schemas.microsoft.com/office/powerpoint/2010/main" val="59645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r>
              <a:rPr lang="en-US" b="1"/>
              <a:t>Note: </a:t>
            </a:r>
            <a:r>
              <a:rPr lang="en-US" i="1"/>
              <a:t>These are sample learning objectives that address the knowledge and skills required for data collectors; </a:t>
            </a:r>
            <a:r>
              <a:rPr lang="en-US" i="1">
                <a:solidFill>
                  <a:srgbClr val="00B050"/>
                </a:solidFill>
              </a:rPr>
              <a:t>adjust as needed for your program</a:t>
            </a:r>
            <a:r>
              <a:rPr lang="en-US" i="1"/>
              <a:t>.</a:t>
            </a:r>
          </a:p>
          <a:p>
            <a:endParaRPr lang="en-US" i="1"/>
          </a:p>
        </p:txBody>
      </p:sp>
      <p:sp>
        <p:nvSpPr>
          <p:cNvPr id="4" name="Slide Number Placeholder 3"/>
          <p:cNvSpPr>
            <a:spLocks noGrp="1"/>
          </p:cNvSpPr>
          <p:nvPr>
            <p:ph type="sldNum" sz="quarter" idx="5"/>
          </p:nvPr>
        </p:nvSpPr>
        <p:spPr/>
        <p:txBody>
          <a:bodyPr/>
          <a:lstStyle/>
          <a:p>
            <a:fld id="{C872ADE9-2517-43C7-9A47-E50E3396F2D1}" type="slidenum">
              <a:rPr lang="en-US" smtClean="0"/>
              <a:t>3</a:t>
            </a:fld>
            <a:endParaRPr lang="en-US"/>
          </a:p>
        </p:txBody>
      </p:sp>
    </p:spTree>
    <p:extLst>
      <p:ext uri="{BB962C8B-B14F-4D97-AF65-F5344CB8AC3E}">
        <p14:creationId xmlns:p14="http://schemas.microsoft.com/office/powerpoint/2010/main" val="394285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a:spcBef>
                <a:spcPts val="600"/>
              </a:spcBef>
            </a:pPr>
            <a:r>
              <a:rPr lang="en-US" b="1"/>
              <a:t>Explain: </a:t>
            </a:r>
            <a:r>
              <a:rPr lang="en-US"/>
              <a:t>Here are the typical roles and responsibilities of survey supervisors/coordinators. </a:t>
            </a:r>
          </a:p>
          <a:p>
            <a:pPr>
              <a:spcBef>
                <a:spcPts val="600"/>
              </a:spcBef>
            </a:pPr>
            <a:r>
              <a:rPr lang="en-US" b="1"/>
              <a:t>Ask: </a:t>
            </a:r>
            <a:r>
              <a:rPr lang="en-US"/>
              <a:t>Are there any additional RCS-related roles and responsibilities that could be assigned to survey supervisors/coordinators? </a:t>
            </a:r>
          </a:p>
          <a:p>
            <a:pPr>
              <a:spcBef>
                <a:spcPts val="600"/>
              </a:spcBef>
            </a:pPr>
            <a:r>
              <a:rPr lang="en-US" b="1"/>
              <a:t>Discuss: </a:t>
            </a:r>
            <a:r>
              <a:rPr lang="en-US"/>
              <a:t>Agree whether there are additional roles and responsibilities that should be included for survey supervisors/coordinators. Update the RCS roles and responsibilities list to include any changes and ensure that everyone participating in the RCS is clear about their roles/responsibilities and the roles/responsibilities of others on the team. </a:t>
            </a:r>
          </a:p>
        </p:txBody>
      </p:sp>
      <p:sp>
        <p:nvSpPr>
          <p:cNvPr id="4" name="Slide Number Placeholder 3"/>
          <p:cNvSpPr>
            <a:spLocks noGrp="1"/>
          </p:cNvSpPr>
          <p:nvPr>
            <p:ph type="sldNum" sz="quarter" idx="5"/>
          </p:nvPr>
        </p:nvSpPr>
        <p:spPr/>
        <p:txBody>
          <a:bodyPr/>
          <a:lstStyle/>
          <a:p>
            <a:fld id="{C872ADE9-2517-43C7-9A47-E50E3396F2D1}" type="slidenum">
              <a:rPr lang="en-US" smtClean="0"/>
              <a:t>30</a:t>
            </a:fld>
            <a:endParaRPr lang="en-US"/>
          </a:p>
        </p:txBody>
      </p:sp>
    </p:spTree>
    <p:extLst>
      <p:ext uri="{BB962C8B-B14F-4D97-AF65-F5344CB8AC3E}">
        <p14:creationId xmlns:p14="http://schemas.microsoft.com/office/powerpoint/2010/main" val="1051201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r>
              <a:rPr lang="en-US" b="1"/>
              <a:t>Instructions: </a:t>
            </a:r>
            <a:r>
              <a:rPr lang="en-US" i="1"/>
              <a:t>Text in </a:t>
            </a:r>
            <a:r>
              <a:rPr lang="en-US" i="1">
                <a:solidFill>
                  <a:srgbClr val="00B050"/>
                </a:solidFill>
              </a:rPr>
              <a:t>green</a:t>
            </a:r>
            <a:r>
              <a:rPr lang="en-US" i="1"/>
              <a:t> font should be written by program managers. Share additional details if available and relevant.</a:t>
            </a:r>
          </a:p>
        </p:txBody>
      </p:sp>
      <p:sp>
        <p:nvSpPr>
          <p:cNvPr id="4" name="Slide Number Placeholder 3"/>
          <p:cNvSpPr>
            <a:spLocks noGrp="1"/>
          </p:cNvSpPr>
          <p:nvPr>
            <p:ph type="sldNum" sz="quarter" idx="5"/>
          </p:nvPr>
        </p:nvSpPr>
        <p:spPr/>
        <p:txBody>
          <a:bodyPr/>
          <a:lstStyle/>
          <a:p>
            <a:fld id="{C872ADE9-2517-43C7-9A47-E50E3396F2D1}" type="slidenum">
              <a:rPr lang="en-US" smtClean="0"/>
              <a:t>31</a:t>
            </a:fld>
            <a:endParaRPr lang="en-US"/>
          </a:p>
        </p:txBody>
      </p:sp>
    </p:spTree>
    <p:extLst>
      <p:ext uri="{BB962C8B-B14F-4D97-AF65-F5344CB8AC3E}">
        <p14:creationId xmlns:p14="http://schemas.microsoft.com/office/powerpoint/2010/main" val="2959136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a:spcBef>
                <a:spcPts val="600"/>
              </a:spcBef>
            </a:pPr>
            <a:r>
              <a:rPr lang="en-US" sz="1200" b="1" dirty="0">
                <a:effectLst/>
                <a:ea typeface="Times New Roman" panose="02020603050405020304" pitchFamily="18" charset="0"/>
                <a:cs typeface="Times New Roman" panose="02020603050405020304" pitchFamily="18" charset="0"/>
              </a:rPr>
              <a:t>Instructions</a:t>
            </a:r>
            <a:r>
              <a:rPr lang="en-US" sz="1200" b="1" i="0" dirty="0">
                <a:effectLst/>
                <a:ea typeface="Times New Roman" panose="02020603050405020304" pitchFamily="18" charset="0"/>
                <a:cs typeface="Times New Roman" panose="02020603050405020304" pitchFamily="18" charset="0"/>
              </a:rPr>
              <a:t>:</a:t>
            </a:r>
            <a:r>
              <a:rPr lang="en-US" sz="1200" b="1" i="1" dirty="0">
                <a:effectLst/>
                <a:ea typeface="Times New Roman" panose="02020603050405020304" pitchFamily="18" charset="0"/>
                <a:cs typeface="Times New Roman" panose="02020603050405020304" pitchFamily="18" charset="0"/>
              </a:rPr>
              <a:t> </a:t>
            </a:r>
            <a:r>
              <a:rPr lang="en-US" i="1" dirty="0"/>
              <a:t>Facilitators should review the step-by-step instructions and demonstrate for participants how to upload the data from the tablet. </a:t>
            </a:r>
          </a:p>
          <a:p>
            <a:pPr>
              <a:spcBef>
                <a:spcPts val="600"/>
              </a:spcBef>
            </a:pPr>
            <a:r>
              <a:rPr lang="en-US" i="1" dirty="0"/>
              <a:t>After the demonstration, ask participants to upload the data from the sample interviews that they conducted. Ensure that the interviewer packet includes a copy of the instructions.   </a:t>
            </a:r>
          </a:p>
          <a:p>
            <a:pPr>
              <a:spcBef>
                <a:spcPts val="600"/>
              </a:spcBef>
            </a:pPr>
            <a:r>
              <a:rPr lang="en-US" b="1" dirty="0"/>
              <a:t>Ask:</a:t>
            </a:r>
            <a:r>
              <a:rPr lang="en-US" dirty="0"/>
              <a:t> </a:t>
            </a:r>
          </a:p>
          <a:p>
            <a:pPr>
              <a:spcBef>
                <a:spcPts val="600"/>
              </a:spcBef>
            </a:pPr>
            <a:r>
              <a:rPr lang="en-US" dirty="0"/>
              <a:t>Was there anything about the process that was challenging?</a:t>
            </a:r>
          </a:p>
          <a:p>
            <a:pPr>
              <a:spcBef>
                <a:spcPts val="600"/>
              </a:spcBef>
            </a:pPr>
            <a:r>
              <a:rPr lang="en-US" dirty="0"/>
              <a:t>Were you able to follow the instructions?</a:t>
            </a:r>
          </a:p>
          <a:p>
            <a:pPr>
              <a:spcBef>
                <a:spcPts val="600"/>
              </a:spcBef>
            </a:pPr>
            <a:r>
              <a:rPr lang="en-US" dirty="0"/>
              <a:t>Did the tablet work as expected?  </a:t>
            </a:r>
          </a:p>
          <a:p>
            <a:r>
              <a:rPr lang="en-US" dirty="0"/>
              <a:t>  </a:t>
            </a:r>
          </a:p>
          <a:p>
            <a:endParaRPr lang="en-US" dirty="0"/>
          </a:p>
        </p:txBody>
      </p:sp>
      <p:sp>
        <p:nvSpPr>
          <p:cNvPr id="4" name="Slide Number Placeholder 3"/>
          <p:cNvSpPr>
            <a:spLocks noGrp="1"/>
          </p:cNvSpPr>
          <p:nvPr>
            <p:ph type="sldNum" sz="quarter" idx="5"/>
          </p:nvPr>
        </p:nvSpPr>
        <p:spPr/>
        <p:txBody>
          <a:bodyPr/>
          <a:lstStyle/>
          <a:p>
            <a:fld id="{C872ADE9-2517-43C7-9A47-E50E3396F2D1}" type="slidenum">
              <a:rPr lang="en-US" smtClean="0"/>
              <a:t>32</a:t>
            </a:fld>
            <a:endParaRPr lang="en-US"/>
          </a:p>
        </p:txBody>
      </p:sp>
    </p:spTree>
    <p:extLst>
      <p:ext uri="{BB962C8B-B14F-4D97-AF65-F5344CB8AC3E}">
        <p14:creationId xmlns:p14="http://schemas.microsoft.com/office/powerpoint/2010/main" val="3737234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b="0" i="1" dirty="0"/>
              <a:t>Text in green font should be tailored to the program specifications. </a:t>
            </a:r>
            <a:endParaRPr lang="en-US" i="1" dirty="0"/>
          </a:p>
        </p:txBody>
      </p:sp>
      <p:sp>
        <p:nvSpPr>
          <p:cNvPr id="4" name="Slide Number Placeholder 3"/>
          <p:cNvSpPr>
            <a:spLocks noGrp="1"/>
          </p:cNvSpPr>
          <p:nvPr>
            <p:ph type="sldNum" sz="quarter" idx="5"/>
          </p:nvPr>
        </p:nvSpPr>
        <p:spPr/>
        <p:txBody>
          <a:bodyPr/>
          <a:lstStyle/>
          <a:p>
            <a:fld id="{C872ADE9-2517-43C7-9A47-E50E3396F2D1}" type="slidenum">
              <a:rPr lang="en-US" smtClean="0"/>
              <a:t>33</a:t>
            </a:fld>
            <a:endParaRPr lang="en-US"/>
          </a:p>
        </p:txBody>
      </p:sp>
    </p:spTree>
    <p:extLst>
      <p:ext uri="{BB962C8B-B14F-4D97-AF65-F5344CB8AC3E}">
        <p14:creationId xmlns:p14="http://schemas.microsoft.com/office/powerpoint/2010/main" val="1156798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Instructions:</a:t>
            </a:r>
            <a:r>
              <a:rPr lang="en-US"/>
              <a:t> </a:t>
            </a:r>
            <a:r>
              <a:rPr lang="en-US" i="1"/>
              <a:t>Review the objective of session 6 with the participants. Ask if there are any questions. </a:t>
            </a:r>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34</a:t>
            </a:fld>
            <a:endParaRPr lang="en-US"/>
          </a:p>
        </p:txBody>
      </p:sp>
    </p:spTree>
    <p:extLst>
      <p:ext uri="{BB962C8B-B14F-4D97-AF65-F5344CB8AC3E}">
        <p14:creationId xmlns:p14="http://schemas.microsoft.com/office/powerpoint/2010/main" val="3742542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759306"/>
            <a:ext cx="5619750" cy="5137043"/>
          </a:xfrm>
        </p:spPr>
        <p:txBody>
          <a:bodyPr/>
          <a:lstStyle/>
          <a:p>
            <a:pPr marL="0" marR="0">
              <a:lnSpc>
                <a:spcPct val="95000"/>
              </a:lnSpc>
              <a:spcBef>
                <a:spcPts val="200"/>
              </a:spcBef>
              <a:spcAft>
                <a:spcPts val="0"/>
              </a:spcAft>
            </a:pPr>
            <a:r>
              <a:rPr lang="en-US" sz="1200" b="1" dirty="0">
                <a:effectLst/>
                <a:ea typeface="Times New Roman" panose="02020603050405020304" pitchFamily="18" charset="0"/>
                <a:cs typeface="Times New Roman" panose="02020603050405020304" pitchFamily="18" charset="0"/>
              </a:rPr>
              <a:t>Distribute interviewer packets to each participant.</a:t>
            </a:r>
          </a:p>
          <a:p>
            <a:pPr marL="0" marR="0">
              <a:lnSpc>
                <a:spcPct val="95000"/>
              </a:lnSpc>
              <a:spcBef>
                <a:spcPts val="200"/>
              </a:spcBef>
              <a:spcAft>
                <a:spcPts val="0"/>
              </a:spcAft>
            </a:pPr>
            <a:r>
              <a:rPr lang="en-US" sz="1200" b="1" dirty="0">
                <a:effectLst/>
                <a:ea typeface="Times New Roman" panose="02020603050405020304" pitchFamily="18" charset="0"/>
                <a:cs typeface="Times New Roman" panose="02020603050405020304" pitchFamily="18" charset="0"/>
              </a:rPr>
              <a:t>Explain: </a:t>
            </a:r>
            <a:r>
              <a:rPr lang="en-US" sz="1200" dirty="0">
                <a:effectLst/>
                <a:ea typeface="Calibri" panose="020F0502020204030204" pitchFamily="34" charset="0"/>
                <a:cs typeface="Calibri" panose="020F0502020204030204" pitchFamily="34" charset="0"/>
              </a:rPr>
              <a:t>Check your packet of materials to be sure you have everything on this list.</a:t>
            </a:r>
          </a:p>
          <a:p>
            <a:pPr marL="0" marR="0">
              <a:lnSpc>
                <a:spcPct val="95000"/>
              </a:lnSpc>
              <a:spcBef>
                <a:spcPts val="600"/>
              </a:spcBef>
              <a:spcAft>
                <a:spcPts val="0"/>
              </a:spcAft>
            </a:pPr>
            <a:r>
              <a:rPr lang="en-US" b="1" dirty="0">
                <a:ea typeface="Times New Roman" panose="02020603050405020304" pitchFamily="18" charset="0"/>
                <a:cs typeface="Calibri" panose="020F0502020204030204" pitchFamily="34" charset="0"/>
              </a:rPr>
              <a:t>Materials Checklist for Interviewers</a:t>
            </a:r>
            <a:endParaRPr lang="en-US" sz="1200" b="1" dirty="0">
              <a:effectLst/>
              <a:ea typeface="Times New Roman" panose="02020603050405020304" pitchFamily="18" charset="0"/>
              <a:cs typeface="Times New Roman" panose="02020603050405020304" pitchFamily="18" charset="0"/>
            </a:endParaRPr>
          </a:p>
          <a:p>
            <a:pPr marL="342900" marR="0" lvl="0" indent="-228600" fontAlgn="base">
              <a:lnSpc>
                <a:spcPct val="95000"/>
              </a:lnSpc>
              <a:spcBef>
                <a:spcPts val="300"/>
              </a:spcBef>
              <a:spcAft>
                <a:spcPts val="0"/>
              </a:spcAft>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Map of the hot spot(s) and directions</a:t>
            </a:r>
            <a:endParaRPr lang="en-US" sz="1200" u="none" strike="noStrike" spc="0" dirty="0">
              <a:effectLst/>
              <a:ea typeface="Times New Roman" panose="02020603050405020304" pitchFamily="18" charset="0"/>
              <a:cs typeface="Times New Roman" panose="02020603050405020304" pitchFamily="18" charset="0"/>
            </a:endParaRPr>
          </a:p>
          <a:p>
            <a:pPr marL="342900" marR="0" lvl="0" indent="-228600" fontAlgn="base">
              <a:lnSpc>
                <a:spcPct val="95000"/>
              </a:lnSpc>
              <a:spcBef>
                <a:spcPts val="300"/>
              </a:spcBef>
              <a:spcAft>
                <a:spcPts val="0"/>
              </a:spcAft>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A form of ID to show they are part of the </a:t>
            </a:r>
            <a:r>
              <a:rPr lang="en-US" sz="1200" u="none" strike="noStrike" spc="0" dirty="0">
                <a:solidFill>
                  <a:srgbClr val="00B050"/>
                </a:solidFill>
                <a:effectLst/>
                <a:ea typeface="Calibri" panose="020F0502020204030204" pitchFamily="34" charset="0"/>
                <a:cs typeface="Calibri" panose="020F0502020204030204" pitchFamily="34" charset="0"/>
              </a:rPr>
              <a:t>XXX</a:t>
            </a:r>
            <a:r>
              <a:rPr lang="en-US" sz="1200" u="none" strike="noStrike" spc="0" dirty="0">
                <a:solidFill>
                  <a:srgbClr val="000000"/>
                </a:solidFill>
                <a:effectLst/>
                <a:ea typeface="Calibri" panose="020F0502020204030204" pitchFamily="34" charset="0"/>
                <a:cs typeface="Calibri" panose="020F0502020204030204" pitchFamily="34" charset="0"/>
              </a:rPr>
              <a:t> program </a:t>
            </a:r>
          </a:p>
          <a:p>
            <a:pPr marL="342900" indent="-228600" fontAlgn="base">
              <a:spcBef>
                <a:spcPts val="300"/>
              </a:spcBef>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Survey introduction and consent script</a:t>
            </a:r>
          </a:p>
          <a:p>
            <a:pPr marL="342900" marR="0" lvl="0" indent="-228600" fontAlgn="base">
              <a:lnSpc>
                <a:spcPct val="95000"/>
              </a:lnSpc>
              <a:spcBef>
                <a:spcPts val="300"/>
              </a:spcBef>
              <a:spcAft>
                <a:spcPts val="0"/>
              </a:spcAft>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Questionnaires (FSWs, MSM, PWID) – enough response forms for all enrolled KP individuals and estimated number of non-enrolled </a:t>
            </a:r>
          </a:p>
          <a:p>
            <a:pPr marL="342900" marR="0" lvl="0" indent="-228600" fontAlgn="base">
              <a:lnSpc>
                <a:spcPct val="95000"/>
              </a:lnSpc>
              <a:spcBef>
                <a:spcPts val="300"/>
              </a:spcBef>
              <a:spcAft>
                <a:spcPts val="0"/>
              </a:spcAft>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Tablets pre-loaded with the questionnaire(s) – paper forms should also be supplied in the event there are problems with the tablets </a:t>
            </a:r>
          </a:p>
          <a:p>
            <a:pPr marL="342900" marR="0" lvl="0" indent="-228600" fontAlgn="base">
              <a:lnSpc>
                <a:spcPct val="95000"/>
              </a:lnSpc>
              <a:spcBef>
                <a:spcPts val="300"/>
              </a:spcBef>
              <a:spcAft>
                <a:spcPts val="0"/>
              </a:spcAft>
              <a:buFont typeface="Courier New" panose="02070309020205020404" pitchFamily="49" charset="0"/>
              <a:buChar char="□"/>
            </a:pPr>
            <a:r>
              <a:rPr lang="en-US" sz="1200" dirty="0">
                <a:solidFill>
                  <a:srgbClr val="000000"/>
                </a:solidFill>
                <a:ea typeface="Calibri" panose="020F0502020204030204" pitchFamily="34" charset="0"/>
              </a:rPr>
              <a:t>Survey record sheet</a:t>
            </a:r>
            <a:endParaRPr lang="en-US" sz="1200" u="none" strike="noStrike" spc="0" dirty="0">
              <a:solidFill>
                <a:srgbClr val="000000"/>
              </a:solidFill>
              <a:effectLst/>
              <a:ea typeface="Calibri" panose="020F0502020204030204" pitchFamily="34" charset="0"/>
              <a:cs typeface="Calibri" panose="020F0502020204030204" pitchFamily="34" charset="0"/>
            </a:endParaRPr>
          </a:p>
          <a:p>
            <a:pPr marL="342900" marR="0" lvl="0" indent="-228600" fontAlgn="base">
              <a:lnSpc>
                <a:spcPct val="95000"/>
              </a:lnSpc>
              <a:spcBef>
                <a:spcPts val="300"/>
              </a:spcBef>
              <a:spcAft>
                <a:spcPts val="0"/>
              </a:spcAft>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Pens</a:t>
            </a:r>
          </a:p>
          <a:p>
            <a:pPr marL="342900" marR="0" lvl="0" indent="-228600" fontAlgn="base">
              <a:lnSpc>
                <a:spcPct val="95000"/>
              </a:lnSpc>
              <a:spcBef>
                <a:spcPts val="300"/>
              </a:spcBef>
              <a:spcAft>
                <a:spcPts val="0"/>
              </a:spcAft>
              <a:buFont typeface="Courier New" panose="02070309020205020404" pitchFamily="49" charset="0"/>
              <a:buChar char="□"/>
            </a:pPr>
            <a:r>
              <a:rPr lang="en-US" sz="1200" dirty="0">
                <a:solidFill>
                  <a:srgbClr val="000000"/>
                </a:solidFill>
                <a:ea typeface="Times New Roman" panose="02020603050405020304" pitchFamily="18" charset="0"/>
              </a:rPr>
              <a:t>Cell phone</a:t>
            </a:r>
            <a:endParaRPr lang="en-US" sz="1200" u="none" strike="noStrike" spc="0" dirty="0">
              <a:effectLst/>
              <a:ea typeface="Times New Roman" panose="02020603050405020304" pitchFamily="18" charset="0"/>
              <a:cs typeface="Times New Roman" panose="02020603050405020304" pitchFamily="18" charset="0"/>
            </a:endParaRPr>
          </a:p>
          <a:p>
            <a:pPr marL="342900" marR="0" lvl="0" indent="-228600" fontAlgn="base">
              <a:lnSpc>
                <a:spcPct val="95000"/>
              </a:lnSpc>
              <a:spcBef>
                <a:spcPts val="300"/>
              </a:spcBef>
              <a:spcAft>
                <a:spcPts val="0"/>
              </a:spcAft>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Supervisor’s name and phone number</a:t>
            </a:r>
            <a:endParaRPr lang="en-US" sz="1200" u="none" strike="noStrike" spc="0" dirty="0">
              <a:effectLst/>
              <a:ea typeface="Times New Roman" panose="02020603050405020304" pitchFamily="18" charset="0"/>
              <a:cs typeface="Times New Roman" panose="02020603050405020304" pitchFamily="18" charset="0"/>
            </a:endParaRPr>
          </a:p>
          <a:p>
            <a:pPr marL="342900" marR="0" lvl="0" indent="-228600" fontAlgn="base">
              <a:lnSpc>
                <a:spcPct val="95000"/>
              </a:lnSpc>
              <a:spcBef>
                <a:spcPts val="300"/>
              </a:spcBef>
              <a:spcAft>
                <a:spcPts val="0"/>
              </a:spcAft>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Cash for transportation to and from the hot spot, if needed</a:t>
            </a:r>
            <a:endParaRPr lang="en-US" sz="1200" u="none" strike="noStrike" spc="0" dirty="0">
              <a:effectLst/>
              <a:ea typeface="Times New Roman" panose="02020603050405020304" pitchFamily="18" charset="0"/>
              <a:cs typeface="Times New Roman" panose="02020603050405020304" pitchFamily="18" charset="0"/>
            </a:endParaRPr>
          </a:p>
          <a:p>
            <a:pPr marL="342900" marR="0" lvl="0" indent="-228600" fontAlgn="base">
              <a:lnSpc>
                <a:spcPct val="95000"/>
              </a:lnSpc>
              <a:spcBef>
                <a:spcPts val="300"/>
              </a:spcBef>
              <a:spcAft>
                <a:spcPts val="0"/>
              </a:spcAft>
              <a:buFont typeface="Courier New" panose="02070309020205020404" pitchFamily="49" charset="0"/>
              <a:buChar char="□"/>
            </a:pPr>
            <a:r>
              <a:rPr lang="en-US" sz="1200" u="none" strike="noStrike" spc="0" dirty="0">
                <a:solidFill>
                  <a:srgbClr val="000000"/>
                </a:solidFill>
                <a:effectLst/>
                <a:ea typeface="Calibri" panose="020F0502020204030204" pitchFamily="34" charset="0"/>
                <a:cs typeface="Calibri" panose="020F0502020204030204" pitchFamily="34" charset="0"/>
              </a:rPr>
              <a:t>Referral forms for HIV counseling/testing </a:t>
            </a:r>
          </a:p>
          <a:p>
            <a:pPr marR="0" lvl="0" fontAlgn="base">
              <a:lnSpc>
                <a:spcPct val="95000"/>
              </a:lnSpc>
              <a:spcBef>
                <a:spcPts val="1200"/>
              </a:spcBef>
              <a:spcAft>
                <a:spcPts val="0"/>
              </a:spcAft>
            </a:pPr>
            <a:r>
              <a:rPr lang="en-US" sz="1200" b="1" dirty="0">
                <a:effectLst/>
                <a:ea typeface="Times New Roman" panose="02020603050405020304" pitchFamily="18" charset="0"/>
                <a:cs typeface="Times New Roman" panose="02020603050405020304" pitchFamily="18" charset="0"/>
              </a:rPr>
              <a:t>Ask: </a:t>
            </a:r>
            <a:r>
              <a:rPr lang="en-US" sz="1200" dirty="0">
                <a:effectLst/>
                <a:ea typeface="Calibri" panose="020F0502020204030204" pitchFamily="34" charset="0"/>
                <a:cs typeface="Calibri" panose="020F0502020204030204" pitchFamily="34" charset="0"/>
              </a:rPr>
              <a:t>Do you have any questions about any of the materials in your packet?  </a:t>
            </a:r>
            <a:endParaRPr lang="en-US" dirty="0"/>
          </a:p>
        </p:txBody>
      </p:sp>
      <p:sp>
        <p:nvSpPr>
          <p:cNvPr id="4" name="Slide Number Placeholder 3"/>
          <p:cNvSpPr>
            <a:spLocks noGrp="1"/>
          </p:cNvSpPr>
          <p:nvPr>
            <p:ph type="sldNum" sz="quarter" idx="5"/>
          </p:nvPr>
        </p:nvSpPr>
        <p:spPr/>
        <p:txBody>
          <a:bodyPr/>
          <a:lstStyle/>
          <a:p>
            <a:fld id="{C872ADE9-2517-43C7-9A47-E50E3396F2D1}" type="slidenum">
              <a:rPr lang="en-US" smtClean="0"/>
              <a:pPr/>
              <a:t>35</a:t>
            </a:fld>
            <a:endParaRPr lang="en-US"/>
          </a:p>
        </p:txBody>
      </p:sp>
      <p:sp>
        <p:nvSpPr>
          <p:cNvPr id="10" name="Slide Image Placeholder 9">
            <a:extLst>
              <a:ext uri="{FF2B5EF4-FFF2-40B4-BE49-F238E27FC236}">
                <a16:creationId xmlns:a16="http://schemas.microsoft.com/office/drawing/2014/main" id="{FD8926D7-15EC-92F6-C6E9-66C649AF288D}"/>
              </a:ext>
            </a:extLst>
          </p:cNvPr>
          <p:cNvSpPr>
            <a:spLocks noGrp="1" noRot="1" noChangeAspect="1"/>
          </p:cNvSpPr>
          <p:nvPr>
            <p:ph type="sldImg"/>
          </p:nvPr>
        </p:nvSpPr>
        <p:spPr>
          <a:xfrm>
            <a:off x="685800" y="533400"/>
            <a:ext cx="5486400" cy="3086100"/>
          </a:xfrm>
        </p:spPr>
      </p:sp>
    </p:spTree>
    <p:extLst>
      <p:ext uri="{BB962C8B-B14F-4D97-AF65-F5344CB8AC3E}">
        <p14:creationId xmlns:p14="http://schemas.microsoft.com/office/powerpoint/2010/main" val="4017777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759306"/>
            <a:ext cx="5619750" cy="5137043"/>
          </a:xfrm>
        </p:spPr>
        <p:txBody>
          <a:bodyPr/>
          <a:lstStyle/>
          <a:p>
            <a:pPr marL="0" marR="0">
              <a:lnSpc>
                <a:spcPct val="95000"/>
              </a:lnSpc>
              <a:spcBef>
                <a:spcPts val="200"/>
              </a:spcBef>
              <a:spcAft>
                <a:spcPts val="0"/>
              </a:spcAft>
            </a:pPr>
            <a:r>
              <a:rPr lang="en-US" sz="1200" b="1" dirty="0">
                <a:effectLst/>
                <a:ea typeface="Times New Roman" panose="02020603050405020304" pitchFamily="18" charset="0"/>
                <a:cs typeface="Times New Roman" panose="02020603050405020304" pitchFamily="18" charset="0"/>
              </a:rPr>
              <a:t>Explain: </a:t>
            </a:r>
            <a:r>
              <a:rPr lang="en-US" sz="1200" dirty="0">
                <a:effectLst/>
                <a:ea typeface="Calibri" panose="020F0502020204030204" pitchFamily="34" charset="0"/>
                <a:cs typeface="Calibri" panose="020F0502020204030204" pitchFamily="34" charset="0"/>
              </a:rPr>
              <a:t>Retrieve the survey record sheet from your packet.   </a:t>
            </a:r>
          </a:p>
          <a:p>
            <a:pPr marR="0" lvl="0" fontAlgn="base">
              <a:lnSpc>
                <a:spcPct val="95000"/>
              </a:lnSpc>
              <a:spcBef>
                <a:spcPts val="1200"/>
              </a:spcBef>
              <a:spcAft>
                <a:spcPts val="0"/>
              </a:spcAft>
            </a:pPr>
            <a:r>
              <a:rPr lang="en-US" sz="1200" b="1" dirty="0">
                <a:effectLst/>
                <a:ea typeface="Times New Roman" panose="02020603050405020304" pitchFamily="18" charset="0"/>
                <a:cs typeface="Times New Roman" panose="02020603050405020304" pitchFamily="18" charset="0"/>
              </a:rPr>
              <a:t>Ask: </a:t>
            </a:r>
            <a:r>
              <a:rPr lang="en-US" sz="1200" dirty="0">
                <a:effectLst/>
                <a:ea typeface="Calibri" panose="020F0502020204030204" pitchFamily="34" charset="0"/>
                <a:cs typeface="Calibri" panose="020F0502020204030204" pitchFamily="34" charset="0"/>
              </a:rPr>
              <a:t>Would someone like to volunteer to read the instructions at the top of the form?  </a:t>
            </a:r>
          </a:p>
          <a:p>
            <a:pPr marR="0" lvl="0" fontAlgn="base">
              <a:lnSpc>
                <a:spcPct val="95000"/>
              </a:lnSpc>
              <a:spcBef>
                <a:spcPts val="1200"/>
              </a:spcBef>
              <a:spcAft>
                <a:spcPts val="0"/>
              </a:spcAft>
            </a:pPr>
            <a:r>
              <a:rPr lang="en-US" sz="1200" b="1" dirty="0">
                <a:effectLst/>
                <a:ea typeface="Times New Roman" panose="02020603050405020304" pitchFamily="18" charset="0"/>
                <a:cs typeface="Times New Roman" panose="02020603050405020304" pitchFamily="18" charset="0"/>
              </a:rPr>
              <a:t>Explain: </a:t>
            </a:r>
            <a:r>
              <a:rPr lang="en-US" sz="1200" dirty="0">
                <a:effectLst/>
                <a:ea typeface="Calibri" panose="020F0502020204030204" pitchFamily="34" charset="0"/>
                <a:cs typeface="Calibri" panose="020F0502020204030204" pitchFamily="34" charset="0"/>
              </a:rPr>
              <a:t>Now we will complete the header information at the top of the form. Write your name, the hot spot that you have been assigned, and the starting date for data collection at the hot spot. </a:t>
            </a:r>
          </a:p>
          <a:p>
            <a:pPr marR="0" lvl="0" fontAlgn="base">
              <a:lnSpc>
                <a:spcPct val="95000"/>
              </a:lnSpc>
              <a:spcBef>
                <a:spcPts val="1200"/>
              </a:spcBef>
              <a:spcAft>
                <a:spcPts val="0"/>
              </a:spcAft>
            </a:pPr>
            <a:r>
              <a:rPr lang="en-US" sz="1200" dirty="0">
                <a:effectLst/>
                <a:ea typeface="Calibri" panose="020F0502020204030204" pitchFamily="34" charset="0"/>
                <a:cs typeface="Calibri" panose="020F0502020204030204" pitchFamily="34" charset="0"/>
              </a:rPr>
              <a:t>For each day that you conduct the survey, complete one of the Survey Date text boxes including the number of KPs approached at that hot spot, the number who agreed to be surveyed, the number who declined, and the total number of surveys completed. </a:t>
            </a:r>
          </a:p>
          <a:p>
            <a:pPr marR="0" lvl="0" fontAlgn="base">
              <a:lnSpc>
                <a:spcPct val="95000"/>
              </a:lnSpc>
              <a:spcBef>
                <a:spcPts val="1200"/>
              </a:spcBef>
              <a:spcAft>
                <a:spcPts val="0"/>
              </a:spcAft>
            </a:pPr>
            <a:r>
              <a:rPr lang="en-US" sz="1200" dirty="0">
                <a:effectLst/>
                <a:ea typeface="Calibri" panose="020F0502020204030204" pitchFamily="34" charset="0"/>
                <a:cs typeface="Calibri" panose="020F0502020204030204" pitchFamily="34" charset="0"/>
              </a:rPr>
              <a:t>The boxes shaded in gray are to be completed by the survey supervisor during your daily check-in. </a:t>
            </a:r>
            <a:endParaRPr lang="en-US" dirty="0"/>
          </a:p>
        </p:txBody>
      </p:sp>
      <p:sp>
        <p:nvSpPr>
          <p:cNvPr id="4" name="Slide Number Placeholder 3"/>
          <p:cNvSpPr>
            <a:spLocks noGrp="1"/>
          </p:cNvSpPr>
          <p:nvPr>
            <p:ph type="sldNum" sz="quarter" idx="5"/>
          </p:nvPr>
        </p:nvSpPr>
        <p:spPr/>
        <p:txBody>
          <a:bodyPr/>
          <a:lstStyle/>
          <a:p>
            <a:fld id="{C872ADE9-2517-43C7-9A47-E50E3396F2D1}" type="slidenum">
              <a:rPr lang="en-US" smtClean="0"/>
              <a:pPr/>
              <a:t>36</a:t>
            </a:fld>
            <a:endParaRPr lang="en-US"/>
          </a:p>
        </p:txBody>
      </p:sp>
      <p:sp>
        <p:nvSpPr>
          <p:cNvPr id="10" name="Slide Image Placeholder 9">
            <a:extLst>
              <a:ext uri="{FF2B5EF4-FFF2-40B4-BE49-F238E27FC236}">
                <a16:creationId xmlns:a16="http://schemas.microsoft.com/office/drawing/2014/main" id="{FD8926D7-15EC-92F6-C6E9-66C649AF288D}"/>
              </a:ext>
            </a:extLst>
          </p:cNvPr>
          <p:cNvSpPr>
            <a:spLocks noGrp="1" noRot="1" noChangeAspect="1"/>
          </p:cNvSpPr>
          <p:nvPr>
            <p:ph type="sldImg"/>
          </p:nvPr>
        </p:nvSpPr>
        <p:spPr>
          <a:xfrm>
            <a:off x="685800" y="533400"/>
            <a:ext cx="5486400" cy="3086100"/>
          </a:xfrm>
        </p:spPr>
      </p:sp>
    </p:spTree>
    <p:extLst>
      <p:ext uri="{BB962C8B-B14F-4D97-AF65-F5344CB8AC3E}">
        <p14:creationId xmlns:p14="http://schemas.microsoft.com/office/powerpoint/2010/main" val="1977234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Instructions: </a:t>
            </a:r>
            <a:r>
              <a:rPr lang="en-US" i="1"/>
              <a:t>Tailor this slide to the program’s particular concerns/circumstances. Share available and relevant details.</a:t>
            </a:r>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37</a:t>
            </a:fld>
            <a:endParaRPr lang="en-US"/>
          </a:p>
        </p:txBody>
      </p:sp>
    </p:spTree>
    <p:extLst>
      <p:ext uri="{BB962C8B-B14F-4D97-AF65-F5344CB8AC3E}">
        <p14:creationId xmlns:p14="http://schemas.microsoft.com/office/powerpoint/2010/main" val="3519058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Thank you. If you have any questions, the floor is open for the discussion. </a:t>
            </a:r>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38</a:t>
            </a:fld>
            <a:endParaRPr lang="en-US"/>
          </a:p>
        </p:txBody>
      </p:sp>
    </p:spTree>
    <p:extLst>
      <p:ext uri="{BB962C8B-B14F-4D97-AF65-F5344CB8AC3E}">
        <p14:creationId xmlns:p14="http://schemas.microsoft.com/office/powerpoint/2010/main" val="448936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39</a:t>
            </a:fld>
            <a:endParaRPr lang="en-GB"/>
          </a:p>
        </p:txBody>
      </p:sp>
    </p:spTree>
    <p:extLst>
      <p:ext uri="{BB962C8B-B14F-4D97-AF65-F5344CB8AC3E}">
        <p14:creationId xmlns:p14="http://schemas.microsoft.com/office/powerpoint/2010/main" val="254816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Instructions: </a:t>
            </a:r>
            <a:r>
              <a:rPr lang="en-US" i="1"/>
              <a:t>Use the agenda* to describe how the workshop will be conducted with a focus on how the sessions will guide participants to learn and practice new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 </a:t>
            </a:r>
            <a:r>
              <a:rPr lang="en-US" i="1"/>
              <a:t>This is a sample agenda. Create an agenda that suits the needs of the participants and the logistics of your situation (e.g., include the time of day that a session will be conducted, add breaks). Distribute or post the agenda where participants can reference it throughout the workshop.   </a:t>
            </a:r>
          </a:p>
        </p:txBody>
      </p:sp>
      <p:sp>
        <p:nvSpPr>
          <p:cNvPr id="4" name="Slide Number Placeholder 3"/>
          <p:cNvSpPr>
            <a:spLocks noGrp="1"/>
          </p:cNvSpPr>
          <p:nvPr>
            <p:ph type="sldNum" sz="quarter" idx="5"/>
          </p:nvPr>
        </p:nvSpPr>
        <p:spPr/>
        <p:txBody>
          <a:bodyPr/>
          <a:lstStyle/>
          <a:p>
            <a:fld id="{C872ADE9-2517-43C7-9A47-E50E3396F2D1}" type="slidenum">
              <a:rPr lang="en-US" smtClean="0"/>
              <a:t>4</a:t>
            </a:fld>
            <a:endParaRPr lang="en-US"/>
          </a:p>
        </p:txBody>
      </p:sp>
    </p:spTree>
    <p:extLst>
      <p:ext uri="{BB962C8B-B14F-4D97-AF65-F5344CB8AC3E}">
        <p14:creationId xmlns:p14="http://schemas.microsoft.com/office/powerpoint/2010/main" val="205749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r>
              <a:rPr lang="en-US" b="1"/>
              <a:t>Instructions:</a:t>
            </a:r>
            <a:r>
              <a:rPr lang="en-US"/>
              <a:t> </a:t>
            </a:r>
            <a:r>
              <a:rPr lang="en-US" i="1"/>
              <a:t>Review the session objective with the participants. Ask if there are any questions.</a:t>
            </a:r>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5</a:t>
            </a:fld>
            <a:endParaRPr lang="en-US"/>
          </a:p>
        </p:txBody>
      </p:sp>
    </p:spTree>
    <p:extLst>
      <p:ext uri="{BB962C8B-B14F-4D97-AF65-F5344CB8AC3E}">
        <p14:creationId xmlns:p14="http://schemas.microsoft.com/office/powerpoint/2010/main" val="405881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865105"/>
            <a:ext cx="5558246" cy="4820108"/>
          </a:xfrm>
        </p:spPr>
        <p:txBody>
          <a:bodyPr/>
          <a:lstStyle/>
          <a:p>
            <a:r>
              <a:rPr lang="en-US" b="1" dirty="0"/>
              <a:t>Explain: </a:t>
            </a:r>
            <a:r>
              <a:rPr lang="en-US" dirty="0"/>
              <a:t>The RCS provides program managers with a way to assess reach and coverage of interventions targeting KP individuals. This can lead to better understanding of coverage with the minimum package of services and reaching UNAIDS 95-95-95 targets. This approach expands measurement of coverage beyond routinely collected program data. </a:t>
            </a:r>
          </a:p>
          <a:p>
            <a:pPr>
              <a:spcBef>
                <a:spcPts val="600"/>
              </a:spcBef>
            </a:pPr>
            <a:r>
              <a:rPr lang="en-US" dirty="0"/>
              <a:t>The survey is rapid, simple, and inexpensive but robust and is designed to be implemented by the community-based organization (CBO)/nongovernmental organization (NGO) within its programmatic area. The survey is conducted by interviewers, often peer outreach workers, at a randomly selected sample of hot spots and is recommended to be repeated annually. The results are likely to be representative of KPs in the program. </a:t>
            </a:r>
          </a:p>
          <a:p>
            <a:pPr>
              <a:spcBef>
                <a:spcPts val="600"/>
              </a:spcBef>
            </a:pPr>
            <a:r>
              <a:rPr lang="en-US" dirty="0"/>
              <a:t>The survey is designed to be integrated into routine programmatic work, using existing resources of people (staff and peer outreach workers) and skills. If properly coordinated, survey data from multiple programs can be pooled to provide program implementers and managers at the subnational or national levels with a more detailed picture of coverage.</a:t>
            </a:r>
          </a:p>
        </p:txBody>
      </p:sp>
      <p:sp>
        <p:nvSpPr>
          <p:cNvPr id="4" name="Slide Number Placeholder 3"/>
          <p:cNvSpPr>
            <a:spLocks noGrp="1"/>
          </p:cNvSpPr>
          <p:nvPr>
            <p:ph type="sldNum" sz="quarter" idx="5"/>
          </p:nvPr>
        </p:nvSpPr>
        <p:spPr/>
        <p:txBody>
          <a:bodyPr/>
          <a:lstStyle/>
          <a:p>
            <a:fld id="{C872ADE9-2517-43C7-9A47-E50E3396F2D1}" type="slidenum">
              <a:rPr lang="en-US" smtClean="0"/>
              <a:t>6</a:t>
            </a:fld>
            <a:endParaRPr lang="en-US"/>
          </a:p>
        </p:txBody>
      </p:sp>
    </p:spTree>
    <p:extLst>
      <p:ext uri="{BB962C8B-B14F-4D97-AF65-F5344CB8AC3E}">
        <p14:creationId xmlns:p14="http://schemas.microsoft.com/office/powerpoint/2010/main" val="136596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buClrTx/>
              <a:buSzTx/>
              <a:buFontTx/>
              <a:buNone/>
              <a:tabLst/>
              <a:defRPr/>
            </a:pPr>
            <a:r>
              <a:rPr lang="en-US" b="1"/>
              <a:t>Explain: </a:t>
            </a:r>
            <a:r>
              <a:rPr lang="en-US"/>
              <a:t>In addition to helping gauge progress toward the UNAIDS 95-95-95 targets, the RCS measures the extent to which HIV prevention and </a:t>
            </a:r>
            <a:r>
              <a:rPr lang="en-US" b="1"/>
              <a:t>other health needs of KPs are being met as stated in national guidelines</a:t>
            </a:r>
            <a:r>
              <a:rPr lang="en-US"/>
              <a:t>. </a:t>
            </a:r>
          </a:p>
          <a:p>
            <a:pPr>
              <a:spcBef>
                <a:spcPts val="600"/>
              </a:spcBef>
            </a:pPr>
            <a:r>
              <a:rPr lang="en-US" sz="1200">
                <a:effectLst/>
                <a:latin typeface="Calibri" panose="020F0502020204030204" pitchFamily="34" charset="0"/>
                <a:ea typeface="Calibri" panose="020F0502020204030204" pitchFamily="34" charset="0"/>
              </a:rPr>
              <a:t>By </a:t>
            </a:r>
            <a:r>
              <a:rPr lang="en-US" sz="1200" b="1">
                <a:effectLst/>
                <a:latin typeface="Calibri" panose="020F0502020204030204" pitchFamily="34" charset="0"/>
                <a:ea typeface="Calibri" panose="020F0502020204030204" pitchFamily="34" charset="0"/>
              </a:rPr>
              <a:t>repeating the survey each year</a:t>
            </a:r>
            <a:r>
              <a:rPr lang="en-US" sz="1200">
                <a:effectLst/>
                <a:latin typeface="Calibri" panose="020F0502020204030204" pitchFamily="34" charset="0"/>
                <a:ea typeface="Calibri" panose="020F0502020204030204" pitchFamily="34" charset="0"/>
              </a:rPr>
              <a:t>, you will be able to see the </a:t>
            </a:r>
            <a:r>
              <a:rPr lang="en-US" sz="1200" b="1">
                <a:effectLst/>
                <a:latin typeface="Calibri" panose="020F0502020204030204" pitchFamily="34" charset="0"/>
                <a:ea typeface="Calibri" panose="020F0502020204030204" pitchFamily="34" charset="0"/>
              </a:rPr>
              <a:t>impact of your work</a:t>
            </a:r>
            <a:r>
              <a:rPr lang="en-US" sz="1200">
                <a:effectLst/>
                <a:latin typeface="Calibri" panose="020F0502020204030204" pitchFamily="34" charset="0"/>
                <a:ea typeface="Calibri" panose="020F0502020204030204" pitchFamily="34" charset="0"/>
              </a:rPr>
              <a:t>,</a:t>
            </a:r>
            <a:r>
              <a:rPr lang="en-US" sz="1200" spc="5">
                <a:effectLst/>
                <a:latin typeface="Calibri" panose="020F0502020204030204" pitchFamily="34" charset="0"/>
                <a:ea typeface="Calibri" panose="020F0502020204030204" pitchFamily="34" charset="0"/>
              </a:rPr>
              <a:t> </a:t>
            </a:r>
            <a:r>
              <a:rPr lang="en-US" sz="1200" b="1">
                <a:effectLst/>
                <a:latin typeface="Calibri" panose="020F0502020204030204" pitchFamily="34" charset="0"/>
                <a:ea typeface="Calibri" panose="020F0502020204030204" pitchFamily="34" charset="0"/>
              </a:rPr>
              <a:t>identify any gaps </a:t>
            </a:r>
            <a:r>
              <a:rPr lang="en-US" sz="1200">
                <a:effectLst/>
                <a:latin typeface="Calibri" panose="020F0502020204030204" pitchFamily="34" charset="0"/>
                <a:ea typeface="Calibri" panose="020F0502020204030204" pitchFamily="34" charset="0"/>
              </a:rPr>
              <a:t>in the program, and understand better the </a:t>
            </a:r>
            <a:r>
              <a:rPr lang="en-US" sz="1200" b="1">
                <a:effectLst/>
                <a:latin typeface="Calibri" panose="020F0502020204030204" pitchFamily="34" charset="0"/>
                <a:ea typeface="Calibri" panose="020F0502020204030204" pitchFamily="34" charset="0"/>
              </a:rPr>
              <a:t>changes happening within your</a:t>
            </a:r>
            <a:r>
              <a:rPr lang="en-US" sz="1200" b="1" spc="5">
                <a:effectLst/>
                <a:latin typeface="Calibri" panose="020F0502020204030204" pitchFamily="34" charset="0"/>
                <a:ea typeface="Calibri" panose="020F0502020204030204" pitchFamily="34" charset="0"/>
              </a:rPr>
              <a:t> </a:t>
            </a:r>
            <a:r>
              <a:rPr lang="en-US" sz="1200" b="1">
                <a:effectLst/>
                <a:latin typeface="Calibri" panose="020F0502020204030204" pitchFamily="34" charset="0"/>
                <a:ea typeface="Calibri" panose="020F0502020204030204" pitchFamily="34" charset="0"/>
              </a:rPr>
              <a:t>program</a:t>
            </a:r>
            <a:r>
              <a:rPr lang="en-US" sz="1200" b="1" spc="-10">
                <a:effectLst/>
                <a:latin typeface="Calibri" panose="020F0502020204030204" pitchFamily="34" charset="0"/>
                <a:ea typeface="Calibri" panose="020F0502020204030204" pitchFamily="34" charset="0"/>
              </a:rPr>
              <a:t> </a:t>
            </a:r>
            <a:r>
              <a:rPr lang="en-US" sz="1200" b="1">
                <a:effectLst/>
                <a:latin typeface="Calibri" panose="020F0502020204030204" pitchFamily="34" charset="0"/>
                <a:ea typeface="Calibri" panose="020F0502020204030204" pitchFamily="34" charset="0"/>
              </a:rPr>
              <a:t>area</a:t>
            </a:r>
            <a:r>
              <a:rPr lang="en-US" sz="1200">
                <a:effectLst/>
                <a:latin typeface="Calibri" panose="020F0502020204030204" pitchFamily="34" charset="0"/>
                <a:ea typeface="Calibri" panose="020F0502020204030204" pitchFamily="34" charset="0"/>
              </a:rPr>
              <a:t>.</a:t>
            </a:r>
          </a:p>
          <a:p>
            <a:pPr>
              <a:spcBef>
                <a:spcPts val="600"/>
              </a:spcBef>
            </a:pPr>
            <a:r>
              <a:rPr lang="en-US" sz="1200">
                <a:effectLst/>
                <a:latin typeface="Calibri" panose="020F0502020204030204" pitchFamily="34" charset="0"/>
                <a:ea typeface="Calibri" panose="020F0502020204030204" pitchFamily="34" charset="0"/>
              </a:rPr>
              <a:t>The survey is </a:t>
            </a:r>
            <a:r>
              <a:rPr lang="en-US" sz="1200" b="1">
                <a:effectLst/>
                <a:latin typeface="Calibri" panose="020F0502020204030204" pitchFamily="34" charset="0"/>
                <a:ea typeface="Calibri" panose="020F0502020204030204" pitchFamily="34" charset="0"/>
              </a:rPr>
              <a:t>designed to provide information for you</a:t>
            </a:r>
            <a:r>
              <a:rPr lang="en-US" sz="1200">
                <a:effectLst/>
                <a:latin typeface="Calibri" panose="020F0502020204030204" pitchFamily="34" charset="0"/>
                <a:ea typeface="Calibri" panose="020F0502020204030204" pitchFamily="34" charset="0"/>
              </a:rPr>
              <a:t>. The information will be used only to gauge</a:t>
            </a:r>
            <a:r>
              <a:rPr lang="en-US" sz="1200" spc="5">
                <a:effectLst/>
                <a:latin typeface="Calibri" panose="020F0502020204030204" pitchFamily="34" charset="0"/>
                <a:ea typeface="Calibri" panose="020F0502020204030204" pitchFamily="34" charset="0"/>
              </a:rPr>
              <a:t> </a:t>
            </a:r>
            <a:r>
              <a:rPr lang="en-US" sz="1200">
                <a:effectLst/>
                <a:latin typeface="Calibri" panose="020F0502020204030204" pitchFamily="34" charset="0"/>
                <a:ea typeface="Calibri" panose="020F0502020204030204" pitchFamily="34" charset="0"/>
              </a:rPr>
              <a:t>the impact of programs, </a:t>
            </a:r>
            <a:r>
              <a:rPr lang="en-US" sz="1200" b="1">
                <a:effectLst/>
                <a:latin typeface="Calibri" panose="020F0502020204030204" pitchFamily="34" charset="0"/>
                <a:ea typeface="Calibri" panose="020F0502020204030204" pitchFamily="34" charset="0"/>
              </a:rPr>
              <a:t>not to evaluate program performance </a:t>
            </a:r>
            <a:r>
              <a:rPr lang="en-US" sz="1200">
                <a:effectLst/>
                <a:latin typeface="Calibri" panose="020F0502020204030204" pitchFamily="34" charset="0"/>
                <a:ea typeface="Calibri" panose="020F0502020204030204" pitchFamily="34" charset="0"/>
              </a:rPr>
              <a:t>or make comparisons with other CBOs/NGOs. </a:t>
            </a:r>
          </a:p>
          <a:p>
            <a:pPr>
              <a:spcBef>
                <a:spcPts val="600"/>
              </a:spcBef>
            </a:pPr>
            <a:r>
              <a:rPr lang="en-US" sz="1200">
                <a:effectLst/>
                <a:latin typeface="Calibri" panose="020F0502020204030204" pitchFamily="34" charset="0"/>
                <a:ea typeface="Calibri" panose="020F0502020204030204" pitchFamily="34" charset="0"/>
              </a:rPr>
              <a:t>This</a:t>
            </a:r>
            <a:r>
              <a:rPr lang="en-US" sz="1200" spc="5">
                <a:effectLst/>
                <a:latin typeface="Calibri" panose="020F0502020204030204" pitchFamily="34" charset="0"/>
                <a:ea typeface="Calibri" panose="020F0502020204030204" pitchFamily="34" charset="0"/>
              </a:rPr>
              <a:t> </a:t>
            </a:r>
            <a:r>
              <a:rPr lang="en-US" sz="1200">
                <a:effectLst/>
                <a:latin typeface="Calibri" panose="020F0502020204030204" pitchFamily="34" charset="0"/>
                <a:ea typeface="Calibri" panose="020F0502020204030204" pitchFamily="34" charset="0"/>
              </a:rPr>
              <a:t>survey gives you a measure of </a:t>
            </a:r>
            <a:r>
              <a:rPr lang="en-US" sz="1200" b="1">
                <a:effectLst/>
                <a:latin typeface="Calibri" panose="020F0502020204030204" pitchFamily="34" charset="0"/>
                <a:ea typeface="Calibri" panose="020F0502020204030204" pitchFamily="34" charset="0"/>
              </a:rPr>
              <a:t>coverage to compare with program data</a:t>
            </a:r>
            <a:r>
              <a:rPr lang="en-US" sz="1200">
                <a:effectLst/>
                <a:latin typeface="Calibri" panose="020F0502020204030204" pitchFamily="34" charset="0"/>
                <a:ea typeface="Calibri" panose="020F0502020204030204" pitchFamily="34" charset="0"/>
              </a:rPr>
              <a:t>. It provides information that </a:t>
            </a:r>
            <a:r>
              <a:rPr lang="en-US" sz="1200" spc="-235">
                <a:effectLst/>
                <a:latin typeface="Calibri" panose="020F0502020204030204" pitchFamily="34" charset="0"/>
                <a:ea typeface="Calibri" panose="020F0502020204030204" pitchFamily="34" charset="0"/>
              </a:rPr>
              <a:t> </a:t>
            </a:r>
            <a:r>
              <a:rPr lang="en-US" sz="1200">
                <a:effectLst/>
                <a:latin typeface="Calibri" panose="020F0502020204030204" pitchFamily="34" charset="0"/>
                <a:ea typeface="Calibri" panose="020F0502020204030204" pitchFamily="34" charset="0"/>
              </a:rPr>
              <a:t>you may not get with program data—such as </a:t>
            </a:r>
            <a:r>
              <a:rPr lang="en-US" sz="1200" b="1">
                <a:effectLst/>
                <a:latin typeface="Calibri" panose="020F0502020204030204" pitchFamily="34" charset="0"/>
                <a:ea typeface="Calibri" panose="020F0502020204030204" pitchFamily="34" charset="0"/>
              </a:rPr>
              <a:t>reported levels of condom use</a:t>
            </a:r>
            <a:r>
              <a:rPr lang="en-US" sz="1200">
                <a:effectLst/>
                <a:latin typeface="Calibri" panose="020F0502020204030204" pitchFamily="34" charset="0"/>
                <a:ea typeface="Calibri" panose="020F0502020204030204" pitchFamily="34" charset="0"/>
              </a:rPr>
              <a:t>, </a:t>
            </a:r>
            <a:r>
              <a:rPr lang="en-US" sz="1200" b="1" err="1">
                <a:effectLst/>
                <a:latin typeface="Calibri" panose="020F0502020204030204" pitchFamily="34" charset="0"/>
                <a:ea typeface="Calibri" panose="020F0502020204030204" pitchFamily="34" charset="0"/>
              </a:rPr>
              <a:t>PrEP</a:t>
            </a:r>
            <a:r>
              <a:rPr lang="en-US" sz="1200" b="1">
                <a:effectLst/>
                <a:latin typeface="Calibri" panose="020F0502020204030204" pitchFamily="34" charset="0"/>
                <a:ea typeface="Calibri" panose="020F0502020204030204" pitchFamily="34" charset="0"/>
              </a:rPr>
              <a:t> adherence</a:t>
            </a:r>
            <a:r>
              <a:rPr lang="en-US" sz="1200">
                <a:effectLst/>
                <a:latin typeface="Calibri" panose="020F0502020204030204" pitchFamily="34" charset="0"/>
                <a:ea typeface="Calibri" panose="020F0502020204030204" pitchFamily="34" charset="0"/>
              </a:rPr>
              <a:t>, and</a:t>
            </a:r>
            <a:r>
              <a:rPr lang="en-US" sz="1200" spc="5">
                <a:effectLst/>
                <a:latin typeface="Calibri" panose="020F0502020204030204" pitchFamily="34" charset="0"/>
                <a:ea typeface="Calibri" panose="020F0502020204030204" pitchFamily="34" charset="0"/>
              </a:rPr>
              <a:t> </a:t>
            </a:r>
            <a:r>
              <a:rPr lang="en-US" sz="1200" b="1">
                <a:effectLst/>
                <a:latin typeface="Calibri" panose="020F0502020204030204" pitchFamily="34" charset="0"/>
                <a:ea typeface="Calibri" panose="020F0502020204030204" pitchFamily="34" charset="0"/>
              </a:rPr>
              <a:t>experiences</a:t>
            </a:r>
            <a:r>
              <a:rPr lang="en-US" sz="1200" b="1" spc="-15">
                <a:effectLst/>
                <a:latin typeface="Calibri" panose="020F0502020204030204" pitchFamily="34" charset="0"/>
                <a:ea typeface="Calibri" panose="020F0502020204030204" pitchFamily="34" charset="0"/>
              </a:rPr>
              <a:t> </a:t>
            </a:r>
            <a:r>
              <a:rPr lang="en-US" sz="1200" b="1">
                <a:effectLst/>
                <a:latin typeface="Calibri" panose="020F0502020204030204" pitchFamily="34" charset="0"/>
                <a:ea typeface="Calibri" panose="020F0502020204030204" pitchFamily="34" charset="0"/>
              </a:rPr>
              <a:t>of</a:t>
            </a:r>
            <a:r>
              <a:rPr lang="en-US" sz="1200" b="1" spc="-15">
                <a:effectLst/>
                <a:latin typeface="Calibri" panose="020F0502020204030204" pitchFamily="34" charset="0"/>
                <a:ea typeface="Calibri" panose="020F0502020204030204" pitchFamily="34" charset="0"/>
              </a:rPr>
              <a:t> </a:t>
            </a:r>
            <a:r>
              <a:rPr lang="en-US" sz="1200" b="1">
                <a:effectLst/>
                <a:latin typeface="Calibri" panose="020F0502020204030204" pitchFamily="34" charset="0"/>
                <a:ea typeface="Calibri" panose="020F0502020204030204" pitchFamily="34" charset="0"/>
              </a:rPr>
              <a:t>violence</a:t>
            </a:r>
            <a:r>
              <a:rPr lang="en-US" sz="1200">
                <a:effectLst/>
                <a:latin typeface="Calibri" panose="020F0502020204030204" pitchFamily="34" charset="0"/>
                <a:ea typeface="Calibri" panose="020F0502020204030204" pitchFamily="34" charset="0"/>
              </a:rPr>
              <a:t>.</a:t>
            </a:r>
            <a:endParaRPr lang="en-IN" sz="12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872ADE9-2517-43C7-9A47-E50E3396F2D1}" type="slidenum">
              <a:rPr lang="en-US" smtClean="0"/>
              <a:t>7</a:t>
            </a:fld>
            <a:endParaRPr lang="en-US"/>
          </a:p>
        </p:txBody>
      </p:sp>
    </p:spTree>
    <p:extLst>
      <p:ext uri="{BB962C8B-B14F-4D97-AF65-F5344CB8AC3E}">
        <p14:creationId xmlns:p14="http://schemas.microsoft.com/office/powerpoint/2010/main" val="213603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r>
              <a:rPr lang="en-US" b="1"/>
              <a:t>Explain: </a:t>
            </a:r>
            <a:r>
              <a:rPr lang="en-US"/>
              <a:t>WHO has issued global guidance on the package of services that should be provided to KPs as listed on this slide.</a:t>
            </a:r>
          </a:p>
        </p:txBody>
      </p:sp>
      <p:sp>
        <p:nvSpPr>
          <p:cNvPr id="4" name="Slide Number Placeholder 3"/>
          <p:cNvSpPr>
            <a:spLocks noGrp="1"/>
          </p:cNvSpPr>
          <p:nvPr>
            <p:ph type="sldNum" sz="quarter" idx="5"/>
          </p:nvPr>
        </p:nvSpPr>
        <p:spPr/>
        <p:txBody>
          <a:bodyPr/>
          <a:lstStyle/>
          <a:p>
            <a:fld id="{C872ADE9-2517-43C7-9A47-E50E3396F2D1}" type="slidenum">
              <a:rPr lang="en-US" smtClean="0"/>
              <a:t>8</a:t>
            </a:fld>
            <a:endParaRPr lang="en-US"/>
          </a:p>
        </p:txBody>
      </p:sp>
    </p:spTree>
    <p:extLst>
      <p:ext uri="{BB962C8B-B14F-4D97-AF65-F5344CB8AC3E}">
        <p14:creationId xmlns:p14="http://schemas.microsoft.com/office/powerpoint/2010/main" val="245720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b="1" dirty="0"/>
              <a:t>Explain: </a:t>
            </a:r>
            <a:r>
              <a:rPr lang="en-US" dirty="0"/>
              <a:t>An RCS measures a program’s effectiveness by providing a </a:t>
            </a:r>
            <a:r>
              <a:rPr lang="en-US" b="0" dirty="0"/>
              <a:t>more complete picture </a:t>
            </a:r>
            <a:r>
              <a:rPr lang="en-US" dirty="0"/>
              <a:t>of overall progress toward program goals. Specifically:  </a:t>
            </a:r>
          </a:p>
          <a:p>
            <a:pPr marL="171450" indent="-171450">
              <a:buFont typeface="Arial" panose="020B0604020202020204" pitchFamily="34" charset="0"/>
              <a:buChar char="•"/>
            </a:pPr>
            <a:r>
              <a:rPr lang="en-US" dirty="0"/>
              <a:t>Proportion of KPs being reached at hot spots in your target areas </a:t>
            </a:r>
          </a:p>
          <a:p>
            <a:pPr marL="171450" indent="-171450">
              <a:buFont typeface="Arial" panose="020B0604020202020204" pitchFamily="34" charset="0"/>
              <a:buChar char="•"/>
            </a:pPr>
            <a:r>
              <a:rPr lang="en-US" dirty="0"/>
              <a:t>How well individual KP members are covered by each service in the minimum package </a:t>
            </a:r>
          </a:p>
          <a:p>
            <a:pPr marL="171450" indent="-171450">
              <a:buFont typeface="Arial" panose="020B0604020202020204" pitchFamily="34" charset="0"/>
              <a:buChar char="•"/>
            </a:pPr>
            <a:r>
              <a:rPr lang="en-US" dirty="0"/>
              <a:t>KP members’ access to and use of prevention products </a:t>
            </a:r>
          </a:p>
          <a:p>
            <a:pPr marL="171450" indent="-171450">
              <a:buFont typeface="Arial" panose="020B0604020202020204" pitchFamily="34" charset="0"/>
              <a:buChar char="•"/>
            </a:pPr>
            <a:r>
              <a:rPr lang="en-US" dirty="0"/>
              <a:t>Services needed by KP members, and how they would like to receive them </a:t>
            </a:r>
          </a:p>
          <a:p>
            <a:pPr marL="171450" indent="-171450">
              <a:buFont typeface="Arial" panose="020B0604020202020204" pitchFamily="34" charset="0"/>
              <a:buChar char="•"/>
            </a:pPr>
            <a:r>
              <a:rPr lang="en-US" dirty="0"/>
              <a:t>Proportion of KPs report being aware of their HIV or viral suppression status</a:t>
            </a:r>
          </a:p>
          <a:p>
            <a:pPr marL="171450" indent="-171450">
              <a:buFont typeface="Arial" panose="020B0604020202020204" pitchFamily="34" charset="0"/>
              <a:buChar char="•"/>
            </a:pPr>
            <a:r>
              <a:rPr lang="en-US" dirty="0"/>
              <a:t>Proportion of KP members report experiencing stigma, discrimination, or violence </a:t>
            </a:r>
          </a:p>
          <a:p>
            <a:pPr marL="171450" indent="-171450">
              <a:buFont typeface="Arial" panose="020B0604020202020204" pitchFamily="34" charset="0"/>
              <a:buChar char="•"/>
            </a:pPr>
            <a:r>
              <a:rPr lang="en-US" dirty="0"/>
              <a:t>Proportion of KP members report being diagnosed with an STI</a:t>
            </a:r>
          </a:p>
        </p:txBody>
      </p:sp>
      <p:sp>
        <p:nvSpPr>
          <p:cNvPr id="4" name="Slide Number Placeholder 3"/>
          <p:cNvSpPr>
            <a:spLocks noGrp="1"/>
          </p:cNvSpPr>
          <p:nvPr>
            <p:ph type="sldNum" sz="quarter" idx="5"/>
          </p:nvPr>
        </p:nvSpPr>
        <p:spPr/>
        <p:txBody>
          <a:bodyPr/>
          <a:lstStyle/>
          <a:p>
            <a:fld id="{C872ADE9-2517-43C7-9A47-E50E3396F2D1}" type="slidenum">
              <a:rPr lang="en-US" smtClean="0"/>
              <a:t>9</a:t>
            </a:fld>
            <a:endParaRPr lang="en-US"/>
          </a:p>
        </p:txBody>
      </p:sp>
    </p:spTree>
    <p:extLst>
      <p:ext uri="{BB962C8B-B14F-4D97-AF65-F5344CB8AC3E}">
        <p14:creationId xmlns:p14="http://schemas.microsoft.com/office/powerpoint/2010/main" val="3201195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2948" y="5999126"/>
            <a:ext cx="2067183" cy="636056"/>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3">
            <a:alphaModFix/>
            <a:extLst>
              <a:ext uri="{28A0092B-C50C-407E-A947-70E740481C1C}">
                <a14:useLocalDpi xmlns:a14="http://schemas.microsoft.com/office/drawing/2010/main" val="0"/>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3">
            <a:alphaModFix/>
            <a:extLst>
              <a:ext uri="{28A0092B-C50C-407E-A947-70E740481C1C}">
                <a14:useLocalDpi xmlns:a14="http://schemas.microsoft.com/office/drawing/2010/main" val="0"/>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a:t>Author title</a:t>
            </a:r>
          </a:p>
        </p:txBody>
      </p:sp>
      <p:pic>
        <p:nvPicPr>
          <p:cNvPr id="3" name="Graphic 2">
            <a:extLst>
              <a:ext uri="{FF2B5EF4-FFF2-40B4-BE49-F238E27FC236}">
                <a16:creationId xmlns:a16="http://schemas.microsoft.com/office/drawing/2014/main" id="{60CFE697-35CE-FC22-7CEE-6B3EE7EC59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20324" y="5931302"/>
            <a:ext cx="975311" cy="645206"/>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978" y="5859154"/>
            <a:ext cx="1370330" cy="805815"/>
          </a:xfrm>
          <a:prstGeom prst="rect">
            <a:avLst/>
          </a:prstGeom>
        </p:spPr>
      </p:pic>
    </p:spTree>
    <p:extLst>
      <p:ext uri="{BB962C8B-B14F-4D97-AF65-F5344CB8AC3E}">
        <p14:creationId xmlns:p14="http://schemas.microsoft.com/office/powerpoint/2010/main" val="255493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792" y="609600"/>
            <a:ext cx="10972800" cy="761892"/>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197600" y="125914"/>
            <a:ext cx="5384800" cy="369332"/>
          </a:xfrm>
          <a:prstGeom prst="rect">
            <a:avLst/>
          </a:prstGeom>
          <a:noFill/>
        </p:spPr>
        <p:txBody>
          <a:bodyPr wrap="square" rtlCol="0">
            <a:spAutoFit/>
          </a:bodyPr>
          <a:lstStyle/>
          <a:p>
            <a:pPr algn="r"/>
            <a:r>
              <a:rPr lang="en-US" sz="1800" i="1">
                <a:latin typeface="Arial Black" pitchFamily="34" charset="0"/>
              </a:rPr>
              <a:t>LINKAGES Nepal Project</a:t>
            </a:r>
          </a:p>
        </p:txBody>
      </p:sp>
      <p:pic>
        <p:nvPicPr>
          <p:cNvPr id="16" name="Picture 15" descr="Linkages backgroundNo blu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
            <a:ext cx="12192000" cy="6858000"/>
          </a:xfrm>
          <a:prstGeom prst="rect">
            <a:avLst/>
          </a:prstGeom>
        </p:spPr>
      </p:pic>
      <p:cxnSp>
        <p:nvCxnSpPr>
          <p:cNvPr id="19" name="Straight Connector 18"/>
          <p:cNvCxnSpPr/>
          <p:nvPr userDrawn="1"/>
        </p:nvCxnSpPr>
        <p:spPr>
          <a:xfrm>
            <a:off x="2302934"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42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Calibri" panose="020F0502020204030204" pitchFamily="34" charset="0"/>
                <a:cs typeface="Calibri" panose="020F050202020403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Calibri" panose="020F0502020204030204" pitchFamily="34" charset="0"/>
                <a:cs typeface="Calibri" panose="020F0502020204030204" pitchFamily="34" charset="0"/>
              </a:defRPr>
            </a:lvl2pPr>
            <a:lvl3pPr marL="914400" indent="-228600">
              <a:lnSpc>
                <a:spcPct val="95000"/>
              </a:lnSpc>
              <a:buClr>
                <a:srgbClr val="E73439"/>
              </a:buClr>
              <a:buFont typeface="Calibri" panose="020F0502020204030204" pitchFamily="34" charset="0"/>
              <a:buChar char="‐"/>
              <a:defRPr sz="2400" b="0" i="0">
                <a:solidFill>
                  <a:schemeClr val="tx1">
                    <a:lumMod val="85000"/>
                    <a:lumOff val="15000"/>
                  </a:schemeClr>
                </a:solidFill>
                <a:latin typeface="Calibri" panose="020F0502020204030204" pitchFamily="34" charset="0"/>
                <a:cs typeface="Calibri" panose="020F050202020403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91074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a:srcRect l="16978" t="15834" r="19350" b="17045"/>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600" b="0" i="0" spc="300">
                <a:solidFill>
                  <a:schemeClr val="bg1"/>
                </a:solidFill>
                <a:latin typeface="Arial" panose="020B0604020202020204" pitchFamily="34" charset="0"/>
                <a:cs typeface="Arial" panose="020B0604020202020204" pitchFamily="34" charset="0"/>
              </a:defRPr>
            </a:lvl1pPr>
          </a:lstStyle>
          <a:p>
            <a:r>
              <a:rPr lang="en-US"/>
              <a:t>SECTIONS TITLE HERE, ARIAL REGULAR, 36PT, ALL CAPS, EXPANDED</a:t>
            </a:r>
          </a:p>
        </p:txBody>
      </p:sp>
    </p:spTree>
    <p:extLst>
      <p:ext uri="{BB962C8B-B14F-4D97-AF65-F5344CB8AC3E}">
        <p14:creationId xmlns:p14="http://schemas.microsoft.com/office/powerpoint/2010/main" val="37477496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Calibri" panose="020F0502020204030204" pitchFamily="34" charset="0"/>
                <a:cs typeface="Calibri" panose="020F050202020403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Calibri" panose="020F0502020204030204" pitchFamily="34" charset="0"/>
                <a:cs typeface="Calibri" panose="020F050202020403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Calibri" panose="020F0502020204030204" pitchFamily="34" charset="0"/>
                <a:cs typeface="Calibri" panose="020F050202020403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a:alphaModFix amt="40000"/>
          </a:blip>
          <a:srcRect l="-476" t="-4739" r="45636" b="42707"/>
          <a:stretch/>
        </p:blipFill>
        <p:spPr>
          <a:xfrm rot="16200000">
            <a:off x="8592039" y="20567"/>
            <a:ext cx="3608226" cy="3591697"/>
          </a:xfrm>
          <a:prstGeom prst="rect">
            <a:avLst/>
          </a:prstGeom>
        </p:spPr>
      </p:pic>
    </p:spTree>
    <p:extLst>
      <p:ext uri="{BB962C8B-B14F-4D97-AF65-F5344CB8AC3E}">
        <p14:creationId xmlns:p14="http://schemas.microsoft.com/office/powerpoint/2010/main" val="3871551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5349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a:alphaModFix amt="14000"/>
          </a:blip>
          <a:srcRect r="50248" b="50000"/>
          <a:stretch/>
        </p:blipFill>
        <p:spPr>
          <a:xfrm rot="10800000">
            <a:off x="0" y="-20736"/>
            <a:ext cx="3273461" cy="2895009"/>
          </a:xfrm>
          <a:prstGeom prst="rect">
            <a:avLst/>
          </a:prstGeom>
        </p:spPr>
      </p:pic>
    </p:spTree>
    <p:extLst>
      <p:ext uri="{BB962C8B-B14F-4D97-AF65-F5344CB8AC3E}">
        <p14:creationId xmlns:p14="http://schemas.microsoft.com/office/powerpoint/2010/main" val="371153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49996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DC3805FB-A574-D482-9B75-365BF303EEB7}"/>
              </a:ext>
            </a:extLst>
          </p:cNvPr>
          <p:cNvSpPr/>
          <p:nvPr userDrawn="1"/>
        </p:nvSpPr>
        <p:spPr>
          <a:xfrm>
            <a:off x="0" y="-1"/>
            <a:ext cx="4058856" cy="67905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15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29" y="-1"/>
            <a:ext cx="4059767"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5716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11/27/2023</a:t>
            </a:fld>
            <a:endParaRPr lang="en-US"/>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116751367"/>
      </p:ext>
    </p:extLst>
  </p:cSld>
  <p:clrMap bg1="lt1" tx1="dk1" bg2="lt2" tx2="dk2" accent1="accent1" accent2="accent2" accent3="accent3" accent4="accent4" accent5="accent5" accent6="accent6" hlink="hlink" folHlink="folHlink"/>
  <p:sldLayoutIdLst>
    <p:sldLayoutId id="2147483850" r:id="rId1"/>
    <p:sldLayoutId id="2147483859" r:id="rId2"/>
    <p:sldLayoutId id="2147483861" r:id="rId3"/>
    <p:sldLayoutId id="2147483862" r:id="rId4"/>
    <p:sldLayoutId id="2147483863" r:id="rId5"/>
    <p:sldLayoutId id="2147483864" r:id="rId6"/>
    <p:sldLayoutId id="2147483865" r:id="rId7"/>
    <p:sldLayoutId id="2147483866" r:id="rId8"/>
    <p:sldLayoutId id="2147483867" r:id="rId9"/>
    <p:sldLayoutId id="21474838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flickr.com/photos/coursesites/807695508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hyperlink" Target="http://www.flickr.com/photos/coursesites/807695508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flickr.com/photos/coursesites/807695508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flickr.com/photos/coursesites/807695508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flickr.com/photos/coursesites/8076955086/"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flickr.com/photos/coursesites/8076955086/"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flickr.com/photos/coursesites/8076955086/"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s://www.youtube.com/channel/UCjfJ_gr9LUujt3IsTfeDvkg" TargetMode="External"/><Relationship Id="rId3" Type="http://schemas.openxmlformats.org/officeDocument/2006/relationships/image" Target="../media/image18.png"/><Relationship Id="rId7" Type="http://schemas.openxmlformats.org/officeDocument/2006/relationships/hyperlink" Target="https://www.fhi360.org/projects/meeting-targets-and-maintaining-epidemic-control-epic"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epicproject.blog/" TargetMode="External"/><Relationship Id="rId5" Type="http://schemas.openxmlformats.org/officeDocument/2006/relationships/hyperlink" Target="https://www.facebook.com/theEpiCproj/" TargetMode="External"/><Relationship Id="rId4" Type="http://schemas.openxmlformats.org/officeDocument/2006/relationships/hyperlink" Target="https://twitter.com/EpiCproj" TargetMode="Externa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publications/i/item/978924005239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759143" y="1276916"/>
            <a:ext cx="8524544" cy="1292846"/>
          </a:xfrm>
        </p:spPr>
        <p:txBody>
          <a:bodyPr>
            <a:normAutofit fontScale="90000"/>
          </a:bodyPr>
          <a:lstStyle/>
          <a:p>
            <a:r>
              <a:rPr lang="en-US" sz="4000"/>
              <a:t>Rapid Coverage Survey of </a:t>
            </a:r>
            <a:br>
              <a:rPr lang="en-US" sz="4000"/>
            </a:br>
            <a:r>
              <a:rPr lang="en-US" sz="4000"/>
              <a:t>HIV Services among Key Populations </a:t>
            </a:r>
          </a:p>
        </p:txBody>
      </p:sp>
      <p:sp>
        <p:nvSpPr>
          <p:cNvPr id="10" name="Subtitle 9"/>
          <p:cNvSpPr>
            <a:spLocks noGrp="1"/>
          </p:cNvSpPr>
          <p:nvPr>
            <p:ph type="subTitle" idx="1"/>
          </p:nvPr>
        </p:nvSpPr>
        <p:spPr/>
        <p:txBody>
          <a:bodyPr>
            <a:normAutofit/>
          </a:bodyPr>
          <a:lstStyle/>
          <a:p>
            <a:r>
              <a:rPr lang="en-US" sz="3600"/>
              <a:t>Data Collectors Training</a:t>
            </a:r>
          </a:p>
        </p:txBody>
      </p:sp>
      <p:sp>
        <p:nvSpPr>
          <p:cNvPr id="11" name="Text Placeholder 10"/>
          <p:cNvSpPr>
            <a:spLocks noGrp="1"/>
          </p:cNvSpPr>
          <p:nvPr>
            <p:ph type="body" sz="quarter" idx="10"/>
          </p:nvPr>
        </p:nvSpPr>
        <p:spPr/>
        <p:txBody>
          <a:bodyPr/>
          <a:lstStyle/>
          <a:p>
            <a:r>
              <a:rPr lang="en-US"/>
              <a:t>Insert speakers’ name(s)</a:t>
            </a:r>
          </a:p>
        </p:txBody>
      </p:sp>
      <p:sp>
        <p:nvSpPr>
          <p:cNvPr id="12" name="Text Placeholder 11"/>
          <p:cNvSpPr>
            <a:spLocks noGrp="1"/>
          </p:cNvSpPr>
          <p:nvPr>
            <p:ph type="body" sz="quarter" idx="11"/>
          </p:nvPr>
        </p:nvSpPr>
        <p:spPr/>
        <p:txBody>
          <a:bodyPr/>
          <a:lstStyle/>
          <a:p>
            <a:r>
              <a:rPr lang="en-US"/>
              <a:t>Insert speakers’ title(s)</a:t>
            </a:r>
          </a:p>
        </p:txBody>
      </p:sp>
    </p:spTree>
    <p:extLst>
      <p:ext uri="{BB962C8B-B14F-4D97-AF65-F5344CB8AC3E}">
        <p14:creationId xmlns:p14="http://schemas.microsoft.com/office/powerpoint/2010/main" val="358731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12A8A-6F72-84D2-AE4F-AB0446BCDC3E}"/>
              </a:ext>
            </a:extLst>
          </p:cNvPr>
          <p:cNvSpPr>
            <a:spLocks noGrp="1"/>
          </p:cNvSpPr>
          <p:nvPr>
            <p:ph type="title"/>
          </p:nvPr>
        </p:nvSpPr>
        <p:spPr>
          <a:xfrm>
            <a:off x="4844073" y="597274"/>
            <a:ext cx="6430703" cy="974783"/>
          </a:xfrm>
        </p:spPr>
        <p:txBody>
          <a:bodyPr/>
          <a:lstStyle/>
          <a:p>
            <a:r>
              <a:rPr lang="en-US"/>
              <a:t>Session 2 Objective</a:t>
            </a:r>
          </a:p>
        </p:txBody>
      </p:sp>
      <p:sp>
        <p:nvSpPr>
          <p:cNvPr id="15" name="Content Placeholder 14">
            <a:extLst>
              <a:ext uri="{FF2B5EF4-FFF2-40B4-BE49-F238E27FC236}">
                <a16:creationId xmlns:a16="http://schemas.microsoft.com/office/drawing/2014/main" id="{36CD24A6-AB8E-77D9-F4C1-7B511280D8FC}"/>
              </a:ext>
            </a:extLst>
          </p:cNvPr>
          <p:cNvSpPr>
            <a:spLocks noGrp="1"/>
          </p:cNvSpPr>
          <p:nvPr>
            <p:ph idx="1"/>
          </p:nvPr>
        </p:nvSpPr>
        <p:spPr>
          <a:xfrm>
            <a:off x="4843463" y="1871663"/>
            <a:ext cx="5836729" cy="4622800"/>
          </a:xfrm>
        </p:spPr>
        <p:txBody>
          <a:bodyPr/>
          <a:lstStyle/>
          <a:p>
            <a:r>
              <a:rPr lang="en-US"/>
              <a:t>Describe the locations and KP population groups to be surveyed</a:t>
            </a:r>
          </a:p>
          <a:p>
            <a:endParaRPr lang="en-US"/>
          </a:p>
        </p:txBody>
      </p:sp>
      <p:pic>
        <p:nvPicPr>
          <p:cNvPr id="3" name="Picture 2">
            <a:extLst>
              <a:ext uri="{FF2B5EF4-FFF2-40B4-BE49-F238E27FC236}">
                <a16:creationId xmlns:a16="http://schemas.microsoft.com/office/drawing/2014/main" id="{60C4FC88-70F7-280F-8CE1-1422BE3AB163}"/>
              </a:ext>
            </a:extLst>
          </p:cNvPr>
          <p:cNvPicPr>
            <a:picLocks noChangeAspect="1"/>
          </p:cNvPicPr>
          <p:nvPr/>
        </p:nvPicPr>
        <p:blipFill rotWithShape="1">
          <a:blip r:embed="rId3"/>
          <a:srcRect l="44295" t="43617" r="4151" b="-182"/>
          <a:stretch/>
        </p:blipFill>
        <p:spPr>
          <a:xfrm>
            <a:off x="0" y="0"/>
            <a:ext cx="3216474" cy="3161212"/>
          </a:xfrm>
          <a:prstGeom prst="rect">
            <a:avLst/>
          </a:prstGeom>
        </p:spPr>
      </p:pic>
    </p:spTree>
    <p:extLst>
      <p:ext uri="{BB962C8B-B14F-4D97-AF65-F5344CB8AC3E}">
        <p14:creationId xmlns:p14="http://schemas.microsoft.com/office/powerpoint/2010/main" val="250121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1F1A-B8F3-3A4E-0665-F3B3F4515DB4}"/>
              </a:ext>
            </a:extLst>
          </p:cNvPr>
          <p:cNvSpPr>
            <a:spLocks noGrp="1"/>
          </p:cNvSpPr>
          <p:nvPr>
            <p:ph type="title"/>
          </p:nvPr>
        </p:nvSpPr>
        <p:spPr>
          <a:xfrm>
            <a:off x="838200" y="588494"/>
            <a:ext cx="10515600" cy="800039"/>
          </a:xfrm>
        </p:spPr>
        <p:txBody>
          <a:bodyPr>
            <a:normAutofit/>
          </a:bodyPr>
          <a:lstStyle/>
          <a:p>
            <a:r>
              <a:rPr lang="en-US"/>
              <a:t>Survey logistics: Where and with whom </a:t>
            </a:r>
          </a:p>
        </p:txBody>
      </p:sp>
      <p:sp>
        <p:nvSpPr>
          <p:cNvPr id="3" name="Content Placeholder 2">
            <a:extLst>
              <a:ext uri="{FF2B5EF4-FFF2-40B4-BE49-F238E27FC236}">
                <a16:creationId xmlns:a16="http://schemas.microsoft.com/office/drawing/2014/main" id="{FF5F5D5E-A04D-7400-E403-D13EF38485E6}"/>
              </a:ext>
            </a:extLst>
          </p:cNvPr>
          <p:cNvSpPr>
            <a:spLocks noGrp="1"/>
          </p:cNvSpPr>
          <p:nvPr>
            <p:ph idx="1"/>
          </p:nvPr>
        </p:nvSpPr>
        <p:spPr>
          <a:xfrm>
            <a:off x="838200" y="1636730"/>
            <a:ext cx="10515600" cy="4932746"/>
          </a:xfrm>
        </p:spPr>
        <p:txBody>
          <a:bodyPr/>
          <a:lstStyle/>
          <a:p>
            <a:pPr marL="0" indent="0">
              <a:buNone/>
            </a:pPr>
            <a:r>
              <a:rPr lang="en-US">
                <a:solidFill>
                  <a:srgbClr val="00B050"/>
                </a:solidFill>
              </a:rPr>
              <a:t>Briefly describe the program that forms the basis of the survey’s KP population</a:t>
            </a:r>
          </a:p>
          <a:p>
            <a:r>
              <a:rPr lang="en-US">
                <a:solidFill>
                  <a:srgbClr val="00B050"/>
                </a:solidFill>
              </a:rPr>
              <a:t>Describe the geographic location</a:t>
            </a:r>
          </a:p>
          <a:p>
            <a:r>
              <a:rPr lang="en-US">
                <a:solidFill>
                  <a:srgbClr val="00B050"/>
                </a:solidFill>
              </a:rPr>
              <a:t>Describe the intervention</a:t>
            </a:r>
          </a:p>
          <a:p>
            <a:pPr lvl="1"/>
            <a:r>
              <a:rPr lang="en-US">
                <a:solidFill>
                  <a:srgbClr val="00B050"/>
                </a:solidFill>
              </a:rPr>
              <a:t>Share hot spot mapping results (if available)</a:t>
            </a:r>
          </a:p>
          <a:p>
            <a:r>
              <a:rPr lang="en-US">
                <a:solidFill>
                  <a:srgbClr val="00B050"/>
                </a:solidFill>
              </a:rPr>
              <a:t>Describe who the program reaches or works with</a:t>
            </a:r>
          </a:p>
          <a:p>
            <a:pPr lvl="1"/>
            <a:r>
              <a:rPr lang="en-US">
                <a:solidFill>
                  <a:srgbClr val="00B050"/>
                </a:solidFill>
              </a:rPr>
              <a:t>Share targets and progress toward targets (if relevant)</a:t>
            </a:r>
          </a:p>
        </p:txBody>
      </p:sp>
    </p:spTree>
    <p:extLst>
      <p:ext uri="{BB962C8B-B14F-4D97-AF65-F5344CB8AC3E}">
        <p14:creationId xmlns:p14="http://schemas.microsoft.com/office/powerpoint/2010/main" val="214155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1F1A-B8F3-3A4E-0665-F3B3F4515DB4}"/>
              </a:ext>
            </a:extLst>
          </p:cNvPr>
          <p:cNvSpPr>
            <a:spLocks noGrp="1"/>
          </p:cNvSpPr>
          <p:nvPr>
            <p:ph type="title"/>
          </p:nvPr>
        </p:nvSpPr>
        <p:spPr>
          <a:xfrm>
            <a:off x="838200" y="341752"/>
            <a:ext cx="10515600" cy="800039"/>
          </a:xfrm>
        </p:spPr>
        <p:txBody>
          <a:bodyPr>
            <a:normAutofit/>
          </a:bodyPr>
          <a:lstStyle/>
          <a:p>
            <a:r>
              <a:rPr lang="en-US"/>
              <a:t>Survey logistics: Selecting participants </a:t>
            </a:r>
          </a:p>
        </p:txBody>
      </p:sp>
      <p:sp>
        <p:nvSpPr>
          <p:cNvPr id="3" name="Content Placeholder 2">
            <a:extLst>
              <a:ext uri="{FF2B5EF4-FFF2-40B4-BE49-F238E27FC236}">
                <a16:creationId xmlns:a16="http://schemas.microsoft.com/office/drawing/2014/main" id="{FF5F5D5E-A04D-7400-E403-D13EF38485E6}"/>
              </a:ext>
            </a:extLst>
          </p:cNvPr>
          <p:cNvSpPr>
            <a:spLocks noGrp="1"/>
          </p:cNvSpPr>
          <p:nvPr>
            <p:ph idx="1"/>
          </p:nvPr>
        </p:nvSpPr>
        <p:spPr>
          <a:xfrm>
            <a:off x="838199" y="1141790"/>
            <a:ext cx="9570397" cy="5596635"/>
          </a:xfrm>
        </p:spPr>
        <p:txBody>
          <a:bodyPr/>
          <a:lstStyle/>
          <a:p>
            <a:r>
              <a:rPr lang="en-US" sz="2800"/>
              <a:t>Survey uses sampling </a:t>
            </a:r>
          </a:p>
          <a:p>
            <a:pPr lvl="1"/>
            <a:r>
              <a:rPr lang="en-US" sz="2400"/>
              <a:t>Sampling means selecting a smaller number of people or places to represent the whole </a:t>
            </a:r>
          </a:p>
          <a:p>
            <a:r>
              <a:rPr lang="en-US" sz="2800"/>
              <a:t>Hot spots are randomly selected</a:t>
            </a:r>
          </a:p>
          <a:p>
            <a:pPr lvl="1"/>
            <a:r>
              <a:rPr lang="en-US" sz="2400"/>
              <a:t>This reduces risk that the selection of hot spots favors one type or certain hotspot over another  </a:t>
            </a:r>
          </a:p>
          <a:p>
            <a:r>
              <a:rPr lang="en-US" sz="2800"/>
              <a:t>All KP community members who consent to be interviewed will be interviewed </a:t>
            </a:r>
          </a:p>
          <a:p>
            <a:r>
              <a:rPr lang="en-US" sz="2800">
                <a:solidFill>
                  <a:schemeClr val="tx1"/>
                </a:solidFill>
              </a:rPr>
              <a:t>Information required for survey sampling:</a:t>
            </a:r>
          </a:p>
          <a:p>
            <a:pPr lvl="1"/>
            <a:r>
              <a:rPr lang="en-US" sz="2400">
                <a:solidFill>
                  <a:schemeClr val="tx1"/>
                </a:solidFill>
              </a:rPr>
              <a:t>Total number of KP community members in survey area </a:t>
            </a:r>
          </a:p>
          <a:p>
            <a:pPr lvl="1"/>
            <a:r>
              <a:rPr lang="en-US" sz="2400">
                <a:solidFill>
                  <a:schemeClr val="tx1"/>
                </a:solidFill>
              </a:rPr>
              <a:t>Estimated number of KPs per hot spot</a:t>
            </a:r>
          </a:p>
          <a:p>
            <a:pPr lvl="1"/>
            <a:r>
              <a:rPr lang="en-US" sz="2400">
                <a:solidFill>
                  <a:schemeClr val="tx1"/>
                </a:solidFill>
              </a:rPr>
              <a:t>Number of hot spots to be visited</a:t>
            </a:r>
          </a:p>
        </p:txBody>
      </p:sp>
    </p:spTree>
    <p:extLst>
      <p:ext uri="{BB962C8B-B14F-4D97-AF65-F5344CB8AC3E}">
        <p14:creationId xmlns:p14="http://schemas.microsoft.com/office/powerpoint/2010/main" val="299879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12A8A-6F72-84D2-AE4F-AB0446BCDC3E}"/>
              </a:ext>
            </a:extLst>
          </p:cNvPr>
          <p:cNvSpPr>
            <a:spLocks noGrp="1"/>
          </p:cNvSpPr>
          <p:nvPr>
            <p:ph type="title"/>
          </p:nvPr>
        </p:nvSpPr>
        <p:spPr>
          <a:xfrm>
            <a:off x="4844073" y="597274"/>
            <a:ext cx="6430703" cy="974783"/>
          </a:xfrm>
        </p:spPr>
        <p:txBody>
          <a:bodyPr/>
          <a:lstStyle/>
          <a:p>
            <a:r>
              <a:rPr lang="en-US"/>
              <a:t>Session 3 Objective</a:t>
            </a:r>
          </a:p>
        </p:txBody>
      </p:sp>
      <p:sp>
        <p:nvSpPr>
          <p:cNvPr id="15" name="Content Placeholder 14">
            <a:extLst>
              <a:ext uri="{FF2B5EF4-FFF2-40B4-BE49-F238E27FC236}">
                <a16:creationId xmlns:a16="http://schemas.microsoft.com/office/drawing/2014/main" id="{36CD24A6-AB8E-77D9-F4C1-7B511280D8FC}"/>
              </a:ext>
            </a:extLst>
          </p:cNvPr>
          <p:cNvSpPr>
            <a:spLocks noGrp="1"/>
          </p:cNvSpPr>
          <p:nvPr>
            <p:ph idx="1"/>
          </p:nvPr>
        </p:nvSpPr>
        <p:spPr>
          <a:xfrm>
            <a:off x="4844071" y="1871134"/>
            <a:ext cx="6430703" cy="4622799"/>
          </a:xfrm>
        </p:spPr>
        <p:txBody>
          <a:bodyPr/>
          <a:lstStyle/>
          <a:p>
            <a:r>
              <a:rPr lang="en-US"/>
              <a:t>Define informed consent and demonstrate use of the survey consent form</a:t>
            </a:r>
          </a:p>
        </p:txBody>
      </p:sp>
      <p:pic>
        <p:nvPicPr>
          <p:cNvPr id="3" name="Picture 2">
            <a:extLst>
              <a:ext uri="{FF2B5EF4-FFF2-40B4-BE49-F238E27FC236}">
                <a16:creationId xmlns:a16="http://schemas.microsoft.com/office/drawing/2014/main" id="{3095EFCC-AD51-AB36-4547-46B086420FF9}"/>
              </a:ext>
            </a:extLst>
          </p:cNvPr>
          <p:cNvPicPr>
            <a:picLocks noChangeAspect="1"/>
          </p:cNvPicPr>
          <p:nvPr/>
        </p:nvPicPr>
        <p:blipFill rotWithShape="1">
          <a:blip r:embed="rId3"/>
          <a:srcRect l="44295" t="43617" r="4151" b="-182"/>
          <a:stretch/>
        </p:blipFill>
        <p:spPr>
          <a:xfrm>
            <a:off x="0" y="0"/>
            <a:ext cx="3216474" cy="3161212"/>
          </a:xfrm>
          <a:prstGeom prst="rect">
            <a:avLst/>
          </a:prstGeom>
        </p:spPr>
      </p:pic>
    </p:spTree>
    <p:extLst>
      <p:ext uri="{BB962C8B-B14F-4D97-AF65-F5344CB8AC3E}">
        <p14:creationId xmlns:p14="http://schemas.microsoft.com/office/powerpoint/2010/main" val="198213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3E52-ECFE-54A2-6311-856C43A93A4B}"/>
              </a:ext>
            </a:extLst>
          </p:cNvPr>
          <p:cNvSpPr>
            <a:spLocks noGrp="1"/>
          </p:cNvSpPr>
          <p:nvPr>
            <p:ph type="title"/>
          </p:nvPr>
        </p:nvSpPr>
        <p:spPr/>
        <p:txBody>
          <a:bodyPr/>
          <a:lstStyle/>
          <a:p>
            <a:r>
              <a:rPr lang="en-US"/>
              <a:t>Research and survey ethics</a:t>
            </a:r>
          </a:p>
        </p:txBody>
      </p:sp>
      <p:sp>
        <p:nvSpPr>
          <p:cNvPr id="3" name="Content Placeholder 2">
            <a:extLst>
              <a:ext uri="{FF2B5EF4-FFF2-40B4-BE49-F238E27FC236}">
                <a16:creationId xmlns:a16="http://schemas.microsoft.com/office/drawing/2014/main" id="{7EB32D9B-D017-6B72-3A35-29395D132860}"/>
              </a:ext>
            </a:extLst>
          </p:cNvPr>
          <p:cNvSpPr>
            <a:spLocks noGrp="1"/>
          </p:cNvSpPr>
          <p:nvPr>
            <p:ph idx="1"/>
          </p:nvPr>
        </p:nvSpPr>
        <p:spPr>
          <a:xfrm>
            <a:off x="838200" y="1636730"/>
            <a:ext cx="10314482" cy="4932746"/>
          </a:xfrm>
        </p:spPr>
        <p:txBody>
          <a:bodyPr/>
          <a:lstStyle/>
          <a:p>
            <a:r>
              <a:rPr lang="en-US" dirty="0"/>
              <a:t>This survey is NOT designed to be research; it is only for program purposes. However, as an assessment we adhere to principles of research ethics.</a:t>
            </a:r>
          </a:p>
          <a:p>
            <a:r>
              <a:rPr lang="en-US" dirty="0"/>
              <a:t>These are broadly based on humanistic principles that apply to programs as well as research. </a:t>
            </a:r>
          </a:p>
          <a:p>
            <a:r>
              <a:rPr lang="en-US" dirty="0"/>
              <a:t>Three principles underlying research ethics:</a:t>
            </a:r>
          </a:p>
          <a:p>
            <a:pPr lvl="1"/>
            <a:r>
              <a:rPr lang="en-US" dirty="0"/>
              <a:t>Respect for people </a:t>
            </a:r>
          </a:p>
          <a:p>
            <a:pPr lvl="1"/>
            <a:r>
              <a:rPr lang="en-US" dirty="0"/>
              <a:t>Beneficence </a:t>
            </a:r>
            <a:r>
              <a:rPr lang="en-US" sz="2800" dirty="0"/>
              <a:t>(show kindness)</a:t>
            </a:r>
          </a:p>
          <a:p>
            <a:pPr lvl="1"/>
            <a:r>
              <a:rPr lang="en-US" dirty="0"/>
              <a:t>Justice</a:t>
            </a:r>
          </a:p>
        </p:txBody>
      </p:sp>
    </p:spTree>
    <p:extLst>
      <p:ext uri="{BB962C8B-B14F-4D97-AF65-F5344CB8AC3E}">
        <p14:creationId xmlns:p14="http://schemas.microsoft.com/office/powerpoint/2010/main" val="44052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F329-E26A-5626-F100-3FFBC2C94577}"/>
              </a:ext>
            </a:extLst>
          </p:cNvPr>
          <p:cNvSpPr>
            <a:spLocks noGrp="1"/>
          </p:cNvSpPr>
          <p:nvPr>
            <p:ph type="title"/>
          </p:nvPr>
        </p:nvSpPr>
        <p:spPr/>
        <p:txBody>
          <a:bodyPr/>
          <a:lstStyle/>
          <a:p>
            <a:r>
              <a:rPr lang="en-US"/>
              <a:t>RCS ethical considerations  </a:t>
            </a:r>
          </a:p>
        </p:txBody>
      </p:sp>
      <p:sp>
        <p:nvSpPr>
          <p:cNvPr id="3" name="Content Placeholder 2">
            <a:extLst>
              <a:ext uri="{FF2B5EF4-FFF2-40B4-BE49-F238E27FC236}">
                <a16:creationId xmlns:a16="http://schemas.microsoft.com/office/drawing/2014/main" id="{A0426B63-0E56-DFD7-AD0B-6273AA406BB9}"/>
              </a:ext>
            </a:extLst>
          </p:cNvPr>
          <p:cNvSpPr>
            <a:spLocks noGrp="1"/>
          </p:cNvSpPr>
          <p:nvPr>
            <p:ph idx="1"/>
          </p:nvPr>
        </p:nvSpPr>
        <p:spPr>
          <a:xfrm>
            <a:off x="838200" y="1524436"/>
            <a:ext cx="10515600" cy="4932746"/>
          </a:xfrm>
        </p:spPr>
        <p:txBody>
          <a:bodyPr/>
          <a:lstStyle/>
          <a:p>
            <a:pPr>
              <a:spcBef>
                <a:spcPts val="1200"/>
              </a:spcBef>
            </a:pPr>
            <a:r>
              <a:rPr lang="en-US" sz="2800" dirty="0"/>
              <a:t>Confidentiality/privacy</a:t>
            </a:r>
          </a:p>
          <a:p>
            <a:pPr>
              <a:spcBef>
                <a:spcPts val="1200"/>
              </a:spcBef>
            </a:pPr>
            <a:r>
              <a:rPr lang="en-US" sz="2800" dirty="0"/>
              <a:t>Anonymity</a:t>
            </a:r>
          </a:p>
          <a:p>
            <a:pPr>
              <a:spcBef>
                <a:spcPts val="1200"/>
              </a:spcBef>
            </a:pPr>
            <a:r>
              <a:rPr lang="en-US" sz="2800" dirty="0"/>
              <a:t>Informed consent</a:t>
            </a:r>
          </a:p>
          <a:p>
            <a:pPr>
              <a:spcBef>
                <a:spcPts val="1200"/>
              </a:spcBef>
            </a:pPr>
            <a:r>
              <a:rPr lang="en-US" sz="2800" dirty="0"/>
              <a:t>Beneficence (show kindness)</a:t>
            </a:r>
          </a:p>
          <a:p>
            <a:pPr>
              <a:spcBef>
                <a:spcPts val="1200"/>
              </a:spcBef>
            </a:pPr>
            <a:r>
              <a:rPr lang="en-US" sz="2800" dirty="0"/>
              <a:t>Avoid pressuring individuals to participate</a:t>
            </a:r>
          </a:p>
          <a:p>
            <a:pPr>
              <a:spcBef>
                <a:spcPts val="1200"/>
              </a:spcBef>
            </a:pPr>
            <a:r>
              <a:rPr lang="en-US" sz="2800" dirty="0"/>
              <a:t>Provide information (RCS purpose, how results will be used)</a:t>
            </a:r>
          </a:p>
          <a:p>
            <a:pPr>
              <a:spcBef>
                <a:spcPts val="1200"/>
              </a:spcBef>
            </a:pPr>
            <a:r>
              <a:rPr lang="en-US" sz="2800" dirty="0"/>
              <a:t>Transparency (share how data will be reported/used)</a:t>
            </a:r>
          </a:p>
          <a:p>
            <a:pPr>
              <a:spcBef>
                <a:spcPts val="1200"/>
              </a:spcBef>
            </a:pPr>
            <a:r>
              <a:rPr lang="en-US" sz="2800" dirty="0"/>
              <a:t>Be respectful of KP individuals and communities</a:t>
            </a:r>
          </a:p>
          <a:p>
            <a:pPr>
              <a:spcBef>
                <a:spcPts val="1200"/>
              </a:spcBef>
            </a:pPr>
            <a:r>
              <a:rPr lang="en-US" sz="2800" dirty="0"/>
              <a:t>Protect participants</a:t>
            </a:r>
          </a:p>
        </p:txBody>
      </p:sp>
    </p:spTree>
    <p:extLst>
      <p:ext uri="{BB962C8B-B14F-4D97-AF65-F5344CB8AC3E}">
        <p14:creationId xmlns:p14="http://schemas.microsoft.com/office/powerpoint/2010/main" val="407191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BC03-7066-E9C4-D75B-5945B17813DE}"/>
              </a:ext>
            </a:extLst>
          </p:cNvPr>
          <p:cNvSpPr>
            <a:spLocks noGrp="1"/>
          </p:cNvSpPr>
          <p:nvPr>
            <p:ph type="title"/>
          </p:nvPr>
        </p:nvSpPr>
        <p:spPr/>
        <p:txBody>
          <a:bodyPr/>
          <a:lstStyle/>
          <a:p>
            <a:r>
              <a:rPr lang="en-US"/>
              <a:t>Informed consent</a:t>
            </a:r>
          </a:p>
        </p:txBody>
      </p:sp>
      <p:sp>
        <p:nvSpPr>
          <p:cNvPr id="3" name="Content Placeholder 2">
            <a:extLst>
              <a:ext uri="{FF2B5EF4-FFF2-40B4-BE49-F238E27FC236}">
                <a16:creationId xmlns:a16="http://schemas.microsoft.com/office/drawing/2014/main" id="{2ADB794F-3FE5-616D-D4AB-3A9BD8C8FC16}"/>
              </a:ext>
            </a:extLst>
          </p:cNvPr>
          <p:cNvSpPr>
            <a:spLocks noGrp="1"/>
          </p:cNvSpPr>
          <p:nvPr>
            <p:ph idx="1"/>
          </p:nvPr>
        </p:nvSpPr>
        <p:spPr>
          <a:xfrm>
            <a:off x="838200" y="1512746"/>
            <a:ext cx="8330738" cy="4932746"/>
          </a:xfrm>
        </p:spPr>
        <p:txBody>
          <a:bodyPr/>
          <a:lstStyle/>
          <a:p>
            <a:r>
              <a:rPr lang="en-US"/>
              <a:t>Informed consent is tied to the principle of </a:t>
            </a:r>
            <a:r>
              <a:rPr lang="en-US" b="1"/>
              <a:t>respect for people</a:t>
            </a:r>
            <a:r>
              <a:rPr lang="en-US"/>
              <a:t> (providing sufficient information and respecting a person’s choice to be part of the process or not)</a:t>
            </a:r>
          </a:p>
          <a:p>
            <a:r>
              <a:rPr lang="en-US"/>
              <a:t>To do so, it is important to:</a:t>
            </a:r>
          </a:p>
          <a:p>
            <a:pPr lvl="1"/>
            <a:r>
              <a:rPr lang="en-US"/>
              <a:t>Provide </a:t>
            </a:r>
            <a:r>
              <a:rPr lang="en-US" b="1"/>
              <a:t>all relevant information </a:t>
            </a:r>
            <a:r>
              <a:rPr lang="en-US"/>
              <a:t>about the survey</a:t>
            </a:r>
          </a:p>
          <a:p>
            <a:pPr lvl="1"/>
            <a:r>
              <a:rPr lang="en-US"/>
              <a:t>Confirm that the </a:t>
            </a:r>
            <a:r>
              <a:rPr lang="en-US" b="1"/>
              <a:t>participant understands the information</a:t>
            </a:r>
          </a:p>
          <a:p>
            <a:pPr lvl="1"/>
            <a:r>
              <a:rPr lang="en-US"/>
              <a:t>Confirm that the </a:t>
            </a:r>
            <a:r>
              <a:rPr lang="en-US" b="1"/>
              <a:t>participant is voluntarily participating</a:t>
            </a:r>
          </a:p>
          <a:p>
            <a:endParaRPr lang="en-US"/>
          </a:p>
        </p:txBody>
      </p:sp>
      <p:sp>
        <p:nvSpPr>
          <p:cNvPr id="4" name="TextBox 3">
            <a:extLst>
              <a:ext uri="{FF2B5EF4-FFF2-40B4-BE49-F238E27FC236}">
                <a16:creationId xmlns:a16="http://schemas.microsoft.com/office/drawing/2014/main" id="{9A872382-A7FF-6DDE-251F-66DA771059E7}"/>
              </a:ext>
            </a:extLst>
          </p:cNvPr>
          <p:cNvSpPr txBox="1"/>
          <p:nvPr/>
        </p:nvSpPr>
        <p:spPr>
          <a:xfrm>
            <a:off x="9168938" y="1596750"/>
            <a:ext cx="2618510" cy="4001095"/>
          </a:xfrm>
          <a:prstGeom prst="rect">
            <a:avLst/>
          </a:prstGeom>
          <a:solidFill>
            <a:schemeClr val="accent2">
              <a:lumMod val="25000"/>
              <a:lumOff val="75000"/>
            </a:schemeClr>
          </a:solidFill>
        </p:spPr>
        <p:txBody>
          <a:bodyPr wrap="square" rtlCol="0">
            <a:spAutoFit/>
          </a:bodyPr>
          <a:lstStyle/>
          <a:p>
            <a:r>
              <a:rPr lang="en-US"/>
              <a:t>You can use usual techniques to confirm that people understand content in the informed consent process:</a:t>
            </a:r>
          </a:p>
          <a:p>
            <a:pPr marL="285750" indent="-285750">
              <a:spcBef>
                <a:spcPts val="1200"/>
              </a:spcBef>
              <a:buFont typeface="Arial" panose="020B0604020202020204" pitchFamily="34" charset="0"/>
              <a:buChar char="•"/>
            </a:pPr>
            <a:r>
              <a:rPr lang="en-US"/>
              <a:t>Look at a person’s body language to assess understanding. </a:t>
            </a:r>
          </a:p>
          <a:p>
            <a:pPr marL="285750" indent="-285750">
              <a:spcBef>
                <a:spcPts val="1200"/>
              </a:spcBef>
              <a:buFont typeface="Arial" panose="020B0604020202020204" pitchFamily="34" charset="0"/>
              <a:buChar char="•"/>
            </a:pPr>
            <a:r>
              <a:rPr lang="en-US"/>
              <a:t>Stop and ask if they have any questions or ask if they have understood. </a:t>
            </a:r>
          </a:p>
        </p:txBody>
      </p:sp>
    </p:spTree>
    <p:extLst>
      <p:ext uri="{BB962C8B-B14F-4D97-AF65-F5344CB8AC3E}">
        <p14:creationId xmlns:p14="http://schemas.microsoft.com/office/powerpoint/2010/main" val="157213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A59548-5D46-C263-1A0D-D180E483F62E}"/>
              </a:ext>
            </a:extLst>
          </p:cNvPr>
          <p:cNvSpPr>
            <a:spLocks noGrp="1"/>
          </p:cNvSpPr>
          <p:nvPr>
            <p:ph type="title"/>
          </p:nvPr>
        </p:nvSpPr>
        <p:spPr>
          <a:xfrm>
            <a:off x="838200" y="416143"/>
            <a:ext cx="10515600" cy="800100"/>
          </a:xfrm>
        </p:spPr>
        <p:txBody>
          <a:bodyPr/>
          <a:lstStyle/>
          <a:p>
            <a:r>
              <a:rPr lang="en-US"/>
              <a:t>Survey introduction and consent </a:t>
            </a:r>
          </a:p>
        </p:txBody>
      </p:sp>
      <p:sp>
        <p:nvSpPr>
          <p:cNvPr id="16" name="Content Placeholder 15">
            <a:extLst>
              <a:ext uri="{FF2B5EF4-FFF2-40B4-BE49-F238E27FC236}">
                <a16:creationId xmlns:a16="http://schemas.microsoft.com/office/drawing/2014/main" id="{FB4DEDC0-DAE2-C9E3-8EB0-AB8DE20FAA1E}"/>
              </a:ext>
            </a:extLst>
          </p:cNvPr>
          <p:cNvSpPr>
            <a:spLocks noGrp="1"/>
          </p:cNvSpPr>
          <p:nvPr>
            <p:ph idx="1"/>
          </p:nvPr>
        </p:nvSpPr>
        <p:spPr>
          <a:xfrm>
            <a:off x="838201" y="1465908"/>
            <a:ext cx="6168654" cy="3174194"/>
          </a:xfrm>
        </p:spPr>
        <p:txBody>
          <a:bodyPr/>
          <a:lstStyle/>
          <a:p>
            <a:r>
              <a:rPr lang="en-US" sz="2800"/>
              <a:t>Script describes what to say to potential survey participants</a:t>
            </a:r>
          </a:p>
          <a:p>
            <a:r>
              <a:rPr lang="en-US" sz="2800"/>
              <a:t>Ensures all information is delivered to each participant in the same way</a:t>
            </a:r>
          </a:p>
          <a:p>
            <a:r>
              <a:rPr lang="en-US" sz="2800"/>
              <a:t>Supports informed decision-making</a:t>
            </a:r>
          </a:p>
        </p:txBody>
      </p:sp>
      <p:sp>
        <p:nvSpPr>
          <p:cNvPr id="25" name="TextBox 24">
            <a:extLst>
              <a:ext uri="{FF2B5EF4-FFF2-40B4-BE49-F238E27FC236}">
                <a16:creationId xmlns:a16="http://schemas.microsoft.com/office/drawing/2014/main" id="{94AC12D9-520F-ABDC-2799-CE2B3F6592C4}"/>
              </a:ext>
            </a:extLst>
          </p:cNvPr>
          <p:cNvSpPr txBox="1"/>
          <p:nvPr/>
        </p:nvSpPr>
        <p:spPr>
          <a:xfrm>
            <a:off x="-18449" y="4712726"/>
            <a:ext cx="6168654" cy="1569660"/>
          </a:xfrm>
          <a:prstGeom prst="rect">
            <a:avLst/>
          </a:prstGeom>
          <a:solidFill>
            <a:schemeClr val="accent2">
              <a:lumMod val="90000"/>
              <a:lumOff val="10000"/>
            </a:schemeClr>
          </a:solidFill>
        </p:spPr>
        <p:txBody>
          <a:bodyPr wrap="square" lIns="274320" tIns="274320" rIns="91440" bIns="182880" rtlCol="0">
            <a:spAutoFit/>
          </a:bodyPr>
          <a:lstStyle/>
          <a:p>
            <a:endParaRPr lang="en-US"/>
          </a:p>
        </p:txBody>
      </p:sp>
      <p:sp>
        <p:nvSpPr>
          <p:cNvPr id="26" name="TextBox 25">
            <a:extLst>
              <a:ext uri="{FF2B5EF4-FFF2-40B4-BE49-F238E27FC236}">
                <a16:creationId xmlns:a16="http://schemas.microsoft.com/office/drawing/2014/main" id="{1FAFFF28-D200-6FF1-09A3-C34317673035}"/>
              </a:ext>
            </a:extLst>
          </p:cNvPr>
          <p:cNvSpPr txBox="1"/>
          <p:nvPr/>
        </p:nvSpPr>
        <p:spPr>
          <a:xfrm>
            <a:off x="378373" y="4676414"/>
            <a:ext cx="5390946" cy="1569660"/>
          </a:xfrm>
          <a:prstGeom prst="rect">
            <a:avLst/>
          </a:prstGeom>
          <a:noFill/>
        </p:spPr>
        <p:txBody>
          <a:bodyPr wrap="square" lIns="274320" tIns="274320" rIns="91440" bIns="182880" rtlCol="0">
            <a:spAutoFit/>
          </a:bodyPr>
          <a:lstStyle/>
          <a:p>
            <a:r>
              <a:rPr lang="en-US" b="1">
                <a:solidFill>
                  <a:srgbClr val="FFFFFF"/>
                </a:solidFill>
              </a:rPr>
              <a:t>Can you recognize these parts of the informed consent – provide information, confirm understanding of the information, confirm voluntariness of participation?</a:t>
            </a:r>
            <a:endParaRPr lang="en-US"/>
          </a:p>
        </p:txBody>
      </p:sp>
      <p:pic>
        <p:nvPicPr>
          <p:cNvPr id="27" name="Picture 26" descr="Icon&#10;&#10;Description automatically generated">
            <a:extLst>
              <a:ext uri="{FF2B5EF4-FFF2-40B4-BE49-F238E27FC236}">
                <a16:creationId xmlns:a16="http://schemas.microsoft.com/office/drawing/2014/main" id="{2065571C-C490-B859-3E2C-40DC28C2D5F4}"/>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5844757" y="4861950"/>
            <a:ext cx="1271212" cy="1271212"/>
          </a:xfrm>
          <a:prstGeom prst="rect">
            <a:avLst/>
          </a:prstGeom>
        </p:spPr>
      </p:pic>
      <p:pic>
        <p:nvPicPr>
          <p:cNvPr id="5" name="Picture 4">
            <a:extLst>
              <a:ext uri="{FF2B5EF4-FFF2-40B4-BE49-F238E27FC236}">
                <a16:creationId xmlns:a16="http://schemas.microsoft.com/office/drawing/2014/main" id="{8F8B49D0-7956-F456-DFA0-814960523636}"/>
              </a:ext>
            </a:extLst>
          </p:cNvPr>
          <p:cNvPicPr>
            <a:picLocks noChangeAspect="1"/>
          </p:cNvPicPr>
          <p:nvPr/>
        </p:nvPicPr>
        <p:blipFill>
          <a:blip r:embed="rId5"/>
          <a:stretch>
            <a:fillRect/>
          </a:stretch>
        </p:blipFill>
        <p:spPr>
          <a:xfrm>
            <a:off x="7314908" y="1229116"/>
            <a:ext cx="4498719" cy="505327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288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12A8A-6F72-84D2-AE4F-AB0446BCDC3E}"/>
              </a:ext>
            </a:extLst>
          </p:cNvPr>
          <p:cNvSpPr>
            <a:spLocks noGrp="1"/>
          </p:cNvSpPr>
          <p:nvPr>
            <p:ph type="title"/>
          </p:nvPr>
        </p:nvSpPr>
        <p:spPr>
          <a:xfrm>
            <a:off x="4844073" y="597274"/>
            <a:ext cx="6430703" cy="974783"/>
          </a:xfrm>
        </p:spPr>
        <p:txBody>
          <a:bodyPr/>
          <a:lstStyle/>
          <a:p>
            <a:r>
              <a:rPr lang="en-US"/>
              <a:t>Session 4 Objective</a:t>
            </a:r>
          </a:p>
        </p:txBody>
      </p:sp>
      <p:sp>
        <p:nvSpPr>
          <p:cNvPr id="15" name="Content Placeholder 14">
            <a:extLst>
              <a:ext uri="{FF2B5EF4-FFF2-40B4-BE49-F238E27FC236}">
                <a16:creationId xmlns:a16="http://schemas.microsoft.com/office/drawing/2014/main" id="{36CD24A6-AB8E-77D9-F4C1-7B511280D8FC}"/>
              </a:ext>
            </a:extLst>
          </p:cNvPr>
          <p:cNvSpPr>
            <a:spLocks noGrp="1"/>
          </p:cNvSpPr>
          <p:nvPr>
            <p:ph idx="1"/>
          </p:nvPr>
        </p:nvSpPr>
        <p:spPr>
          <a:xfrm>
            <a:off x="4843463" y="1871663"/>
            <a:ext cx="6019609" cy="4622800"/>
          </a:xfrm>
        </p:spPr>
        <p:txBody>
          <a:bodyPr/>
          <a:lstStyle/>
          <a:p>
            <a:r>
              <a:rPr lang="en-US"/>
              <a:t>Demonstrate use of the survey tools</a:t>
            </a:r>
          </a:p>
        </p:txBody>
      </p:sp>
      <p:pic>
        <p:nvPicPr>
          <p:cNvPr id="3" name="Picture 2">
            <a:extLst>
              <a:ext uri="{FF2B5EF4-FFF2-40B4-BE49-F238E27FC236}">
                <a16:creationId xmlns:a16="http://schemas.microsoft.com/office/drawing/2014/main" id="{5379D069-F0A6-8502-5F72-F5D51018F49F}"/>
              </a:ext>
            </a:extLst>
          </p:cNvPr>
          <p:cNvPicPr>
            <a:picLocks noChangeAspect="1"/>
          </p:cNvPicPr>
          <p:nvPr/>
        </p:nvPicPr>
        <p:blipFill rotWithShape="1">
          <a:blip r:embed="rId3"/>
          <a:srcRect l="44295" t="43617" r="4151" b="-182"/>
          <a:stretch/>
        </p:blipFill>
        <p:spPr>
          <a:xfrm>
            <a:off x="0" y="0"/>
            <a:ext cx="3216474" cy="3161212"/>
          </a:xfrm>
          <a:prstGeom prst="rect">
            <a:avLst/>
          </a:prstGeom>
        </p:spPr>
      </p:pic>
    </p:spTree>
    <p:extLst>
      <p:ext uri="{BB962C8B-B14F-4D97-AF65-F5344CB8AC3E}">
        <p14:creationId xmlns:p14="http://schemas.microsoft.com/office/powerpoint/2010/main" val="32673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226B-FED9-3A2E-DBD8-D2AE8E059A9D}"/>
              </a:ext>
            </a:extLst>
          </p:cNvPr>
          <p:cNvSpPr>
            <a:spLocks noGrp="1"/>
          </p:cNvSpPr>
          <p:nvPr>
            <p:ph type="title"/>
          </p:nvPr>
        </p:nvSpPr>
        <p:spPr/>
        <p:txBody>
          <a:bodyPr/>
          <a:lstStyle/>
          <a:p>
            <a:r>
              <a:rPr lang="en-US"/>
              <a:t>Demographic questions </a:t>
            </a:r>
          </a:p>
        </p:txBody>
      </p:sp>
      <p:sp>
        <p:nvSpPr>
          <p:cNvPr id="3" name="Content Placeholder 2">
            <a:extLst>
              <a:ext uri="{FF2B5EF4-FFF2-40B4-BE49-F238E27FC236}">
                <a16:creationId xmlns:a16="http://schemas.microsoft.com/office/drawing/2014/main" id="{7D84A0F8-9443-CF99-358B-73051E8BC403}"/>
              </a:ext>
            </a:extLst>
          </p:cNvPr>
          <p:cNvSpPr>
            <a:spLocks noGrp="1"/>
          </p:cNvSpPr>
          <p:nvPr>
            <p:ph idx="1"/>
          </p:nvPr>
        </p:nvSpPr>
        <p:spPr>
          <a:xfrm>
            <a:off x="838200" y="1509134"/>
            <a:ext cx="5795075" cy="4932746"/>
          </a:xfrm>
        </p:spPr>
        <p:txBody>
          <a:bodyPr/>
          <a:lstStyle/>
          <a:p>
            <a:pPr marL="0" indent="0">
              <a:buNone/>
            </a:pPr>
            <a:r>
              <a:rPr lang="en-US" sz="2800"/>
              <a:t>Include with FSWs, MSM, and PWID surveys</a:t>
            </a:r>
          </a:p>
        </p:txBody>
      </p:sp>
      <p:pic>
        <p:nvPicPr>
          <p:cNvPr id="6" name="Picture 5">
            <a:extLst>
              <a:ext uri="{FF2B5EF4-FFF2-40B4-BE49-F238E27FC236}">
                <a16:creationId xmlns:a16="http://schemas.microsoft.com/office/drawing/2014/main" id="{9D9CB76A-33A7-9CF8-CF03-A2754EEFFFDB}"/>
              </a:ext>
            </a:extLst>
          </p:cNvPr>
          <p:cNvPicPr>
            <a:picLocks noChangeAspect="1"/>
          </p:cNvPicPr>
          <p:nvPr/>
        </p:nvPicPr>
        <p:blipFill>
          <a:blip r:embed="rId3"/>
          <a:stretch>
            <a:fillRect/>
          </a:stretch>
        </p:blipFill>
        <p:spPr>
          <a:xfrm>
            <a:off x="6978093" y="274046"/>
            <a:ext cx="4900085" cy="6309907"/>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955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931AEC0-EC2A-84BE-453F-3EE350E731FF}"/>
              </a:ext>
            </a:extLst>
          </p:cNvPr>
          <p:cNvSpPr>
            <a:spLocks noGrp="1"/>
          </p:cNvSpPr>
          <p:nvPr>
            <p:ph type="pic" sz="quarter" idx="10"/>
          </p:nvPr>
        </p:nvSpPr>
        <p:spPr/>
        <p:txBody>
          <a:bodyPr/>
          <a:lstStyle/>
          <a:p>
            <a:endParaRPr lang="en-US"/>
          </a:p>
        </p:txBody>
      </p:sp>
      <p:sp>
        <p:nvSpPr>
          <p:cNvPr id="2" name="Title 1">
            <a:extLst>
              <a:ext uri="{FF2B5EF4-FFF2-40B4-BE49-F238E27FC236}">
                <a16:creationId xmlns:a16="http://schemas.microsoft.com/office/drawing/2014/main" id="{D02BDA5F-AC37-93B2-79C5-543CAFC649AD}"/>
              </a:ext>
            </a:extLst>
          </p:cNvPr>
          <p:cNvSpPr>
            <a:spLocks noGrp="1"/>
          </p:cNvSpPr>
          <p:nvPr>
            <p:ph type="title"/>
          </p:nvPr>
        </p:nvSpPr>
        <p:spPr/>
        <p:txBody>
          <a:bodyPr anchor="b">
            <a:normAutofit/>
          </a:bodyPr>
          <a:lstStyle/>
          <a:p>
            <a:r>
              <a:rPr lang="en-US" b="1" spc="100"/>
              <a:t>Training Objectives</a:t>
            </a:r>
            <a:endParaRPr lang="en-US"/>
          </a:p>
        </p:txBody>
      </p:sp>
    </p:spTree>
    <p:extLst>
      <p:ext uri="{BB962C8B-B14F-4D97-AF65-F5344CB8AC3E}">
        <p14:creationId xmlns:p14="http://schemas.microsoft.com/office/powerpoint/2010/main" val="579905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226B-FED9-3A2E-DBD8-D2AE8E059A9D}"/>
              </a:ext>
            </a:extLst>
          </p:cNvPr>
          <p:cNvSpPr>
            <a:spLocks noGrp="1"/>
          </p:cNvSpPr>
          <p:nvPr>
            <p:ph type="title"/>
          </p:nvPr>
        </p:nvSpPr>
        <p:spPr/>
        <p:txBody>
          <a:bodyPr/>
          <a:lstStyle/>
          <a:p>
            <a:r>
              <a:rPr lang="en-US"/>
              <a:t>Questionnaire for FSWs </a:t>
            </a:r>
          </a:p>
        </p:txBody>
      </p:sp>
      <p:sp>
        <p:nvSpPr>
          <p:cNvPr id="3" name="Content Placeholder 2">
            <a:extLst>
              <a:ext uri="{FF2B5EF4-FFF2-40B4-BE49-F238E27FC236}">
                <a16:creationId xmlns:a16="http://schemas.microsoft.com/office/drawing/2014/main" id="{7D84A0F8-9443-CF99-358B-73051E8BC403}"/>
              </a:ext>
            </a:extLst>
          </p:cNvPr>
          <p:cNvSpPr>
            <a:spLocks noGrp="1"/>
          </p:cNvSpPr>
          <p:nvPr>
            <p:ph idx="1"/>
          </p:nvPr>
        </p:nvSpPr>
        <p:spPr>
          <a:xfrm>
            <a:off x="838200" y="1509134"/>
            <a:ext cx="6955465" cy="4932746"/>
          </a:xfrm>
        </p:spPr>
        <p:txBody>
          <a:bodyPr/>
          <a:lstStyle/>
          <a:p>
            <a:pPr marL="0" indent="0">
              <a:buNone/>
            </a:pPr>
            <a:r>
              <a:rPr lang="en-US" sz="2800"/>
              <a:t>Items specific to FSWs grouped in 10 sections</a:t>
            </a:r>
          </a:p>
          <a:p>
            <a:pPr marL="341313" indent="-341313">
              <a:spcBef>
                <a:spcPts val="1200"/>
              </a:spcBef>
              <a:buFont typeface="+mj-lt"/>
              <a:buAutoNum type="arabicPeriod"/>
            </a:pPr>
            <a:r>
              <a:rPr lang="en-US" sz="2000"/>
              <a:t>Confirming KP identity, demographics, hot spot affiliation </a:t>
            </a:r>
          </a:p>
          <a:p>
            <a:pPr marL="341313" indent="-341313">
              <a:spcBef>
                <a:spcPts val="1200"/>
              </a:spcBef>
              <a:buFont typeface="+mj-lt"/>
              <a:buAutoNum type="arabicPeriod"/>
            </a:pPr>
            <a:r>
              <a:rPr lang="en-US" sz="2000"/>
              <a:t>Program coverage </a:t>
            </a:r>
          </a:p>
          <a:p>
            <a:pPr marL="341313" indent="-341313">
              <a:spcBef>
                <a:spcPts val="1200"/>
              </a:spcBef>
              <a:buFont typeface="+mj-lt"/>
              <a:buAutoNum type="arabicPeriod"/>
            </a:pPr>
            <a:r>
              <a:rPr lang="en-US" sz="2000"/>
              <a:t>Access to prevention products </a:t>
            </a:r>
          </a:p>
          <a:p>
            <a:pPr marL="341313" indent="-341313">
              <a:spcBef>
                <a:spcPts val="1200"/>
              </a:spcBef>
              <a:buFont typeface="+mj-lt"/>
              <a:buAutoNum type="arabicPeriod"/>
            </a:pPr>
            <a:r>
              <a:rPr lang="en-US" sz="2000"/>
              <a:t>Risk behaviors </a:t>
            </a:r>
          </a:p>
          <a:p>
            <a:pPr marL="341313" indent="-341313">
              <a:spcBef>
                <a:spcPts val="1200"/>
              </a:spcBef>
              <a:buFont typeface="+mj-lt"/>
              <a:buAutoNum type="arabicPeriod"/>
            </a:pPr>
            <a:r>
              <a:rPr lang="en-US" sz="2000"/>
              <a:t>Coverage of HIV testing </a:t>
            </a:r>
          </a:p>
          <a:p>
            <a:pPr marL="341313" indent="-341313">
              <a:spcBef>
                <a:spcPts val="1200"/>
              </a:spcBef>
              <a:buFont typeface="+mj-lt"/>
              <a:buAutoNum type="arabicPeriod"/>
            </a:pPr>
            <a:r>
              <a:rPr lang="en-US" sz="2000"/>
              <a:t>Coverage of ART </a:t>
            </a:r>
            <a:r>
              <a:rPr lang="en-US" sz="1800" i="1"/>
              <a:t>(if reporting HIV positive) </a:t>
            </a:r>
          </a:p>
          <a:p>
            <a:pPr marL="341313" indent="-341313">
              <a:spcBef>
                <a:spcPts val="1200"/>
              </a:spcBef>
              <a:buFont typeface="+mj-lt"/>
              <a:buAutoNum type="arabicPeriod"/>
            </a:pPr>
            <a:r>
              <a:rPr lang="en-US" sz="2000"/>
              <a:t>Other medical services </a:t>
            </a:r>
          </a:p>
          <a:p>
            <a:pPr marL="341313" indent="-341313">
              <a:spcBef>
                <a:spcPts val="1200"/>
              </a:spcBef>
              <a:buFont typeface="+mj-lt"/>
              <a:buAutoNum type="arabicPeriod"/>
            </a:pPr>
            <a:r>
              <a:rPr lang="en-US" sz="2000"/>
              <a:t>Experience of stigma, discrimination, violence </a:t>
            </a:r>
          </a:p>
          <a:p>
            <a:pPr marL="341313" indent="-341313">
              <a:spcBef>
                <a:spcPts val="1200"/>
              </a:spcBef>
              <a:buFont typeface="+mj-lt"/>
              <a:buAutoNum type="arabicPeriod"/>
            </a:pPr>
            <a:r>
              <a:rPr lang="en-US" sz="2000"/>
              <a:t>HIV testing </a:t>
            </a:r>
            <a:r>
              <a:rPr lang="en-US" sz="1800" i="1"/>
              <a:t>(omit if not including voluntary HIV testing in survey) </a:t>
            </a:r>
          </a:p>
          <a:p>
            <a:pPr marL="341313" indent="-341313">
              <a:spcBef>
                <a:spcPts val="1200"/>
              </a:spcBef>
              <a:buFont typeface="+mj-lt"/>
              <a:buAutoNum type="arabicPeriod"/>
            </a:pPr>
            <a:r>
              <a:rPr lang="en-US" sz="2000"/>
              <a:t>Referral to other KPs </a:t>
            </a:r>
          </a:p>
        </p:txBody>
      </p:sp>
      <p:pic>
        <p:nvPicPr>
          <p:cNvPr id="6" name="Picture 5">
            <a:extLst>
              <a:ext uri="{FF2B5EF4-FFF2-40B4-BE49-F238E27FC236}">
                <a16:creationId xmlns:a16="http://schemas.microsoft.com/office/drawing/2014/main" id="{ECB35AA6-CC28-A29A-DF31-243CCE6331A4}"/>
              </a:ext>
            </a:extLst>
          </p:cNvPr>
          <p:cNvPicPr>
            <a:picLocks noChangeAspect="1"/>
          </p:cNvPicPr>
          <p:nvPr/>
        </p:nvPicPr>
        <p:blipFill>
          <a:blip r:embed="rId3"/>
          <a:stretch>
            <a:fillRect/>
          </a:stretch>
        </p:blipFill>
        <p:spPr>
          <a:xfrm>
            <a:off x="7762669" y="270428"/>
            <a:ext cx="4191363" cy="62489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193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226B-FED9-3A2E-DBD8-D2AE8E059A9D}"/>
              </a:ext>
            </a:extLst>
          </p:cNvPr>
          <p:cNvSpPr>
            <a:spLocks noGrp="1"/>
          </p:cNvSpPr>
          <p:nvPr>
            <p:ph type="title"/>
          </p:nvPr>
        </p:nvSpPr>
        <p:spPr/>
        <p:txBody>
          <a:bodyPr/>
          <a:lstStyle/>
          <a:p>
            <a:r>
              <a:rPr lang="en-US"/>
              <a:t>Questionnaire for MSM </a:t>
            </a:r>
          </a:p>
        </p:txBody>
      </p:sp>
      <p:sp>
        <p:nvSpPr>
          <p:cNvPr id="3" name="Content Placeholder 2">
            <a:extLst>
              <a:ext uri="{FF2B5EF4-FFF2-40B4-BE49-F238E27FC236}">
                <a16:creationId xmlns:a16="http://schemas.microsoft.com/office/drawing/2014/main" id="{7D84A0F8-9443-CF99-358B-73051E8BC403}"/>
              </a:ext>
            </a:extLst>
          </p:cNvPr>
          <p:cNvSpPr>
            <a:spLocks noGrp="1"/>
          </p:cNvSpPr>
          <p:nvPr>
            <p:ph idx="1"/>
          </p:nvPr>
        </p:nvSpPr>
        <p:spPr>
          <a:xfrm>
            <a:off x="838200" y="1487868"/>
            <a:ext cx="6955465" cy="4932746"/>
          </a:xfrm>
        </p:spPr>
        <p:txBody>
          <a:bodyPr/>
          <a:lstStyle/>
          <a:p>
            <a:pPr marL="0" indent="0">
              <a:buNone/>
            </a:pPr>
            <a:r>
              <a:rPr lang="en-US" sz="2800"/>
              <a:t>Items specific to MSM grouped in 10 sections</a:t>
            </a:r>
          </a:p>
          <a:p>
            <a:pPr marL="341313" indent="-341313">
              <a:spcBef>
                <a:spcPts val="1200"/>
              </a:spcBef>
              <a:buFont typeface="+mj-lt"/>
              <a:buAutoNum type="arabicPeriod"/>
            </a:pPr>
            <a:r>
              <a:rPr lang="en-US" sz="2000"/>
              <a:t>Confirming KP identity, demographics, hot spot affiliation </a:t>
            </a:r>
          </a:p>
          <a:p>
            <a:pPr marL="341313" indent="-341313">
              <a:spcBef>
                <a:spcPts val="1200"/>
              </a:spcBef>
              <a:buFont typeface="+mj-lt"/>
              <a:buAutoNum type="arabicPeriod"/>
            </a:pPr>
            <a:r>
              <a:rPr lang="en-US" sz="2000"/>
              <a:t>Program coverage </a:t>
            </a:r>
          </a:p>
          <a:p>
            <a:pPr marL="341313" indent="-341313">
              <a:spcBef>
                <a:spcPts val="1200"/>
              </a:spcBef>
              <a:buFont typeface="+mj-lt"/>
              <a:buAutoNum type="arabicPeriod"/>
            </a:pPr>
            <a:r>
              <a:rPr lang="en-US" sz="2000"/>
              <a:t>Access to prevention products </a:t>
            </a:r>
          </a:p>
          <a:p>
            <a:pPr marL="341313" indent="-341313">
              <a:spcBef>
                <a:spcPts val="1200"/>
              </a:spcBef>
              <a:buFont typeface="+mj-lt"/>
              <a:buAutoNum type="arabicPeriod"/>
            </a:pPr>
            <a:r>
              <a:rPr lang="en-US" sz="2000"/>
              <a:t>Risk behaviors </a:t>
            </a:r>
          </a:p>
          <a:p>
            <a:pPr marL="341313" indent="-341313">
              <a:spcBef>
                <a:spcPts val="1200"/>
              </a:spcBef>
              <a:buFont typeface="+mj-lt"/>
              <a:buAutoNum type="arabicPeriod"/>
            </a:pPr>
            <a:r>
              <a:rPr lang="en-US" sz="2000"/>
              <a:t>Coverage of HIV testing </a:t>
            </a:r>
          </a:p>
          <a:p>
            <a:pPr marL="341313" indent="-341313">
              <a:spcBef>
                <a:spcPts val="1200"/>
              </a:spcBef>
              <a:buFont typeface="+mj-lt"/>
              <a:buAutoNum type="arabicPeriod"/>
            </a:pPr>
            <a:r>
              <a:rPr lang="en-US" sz="2000"/>
              <a:t>Coverage of ART </a:t>
            </a:r>
            <a:r>
              <a:rPr lang="en-US" sz="1800" i="1"/>
              <a:t>(if reporting HIV positive) </a:t>
            </a:r>
          </a:p>
          <a:p>
            <a:pPr marL="341313" indent="-341313">
              <a:spcBef>
                <a:spcPts val="1200"/>
              </a:spcBef>
              <a:buFont typeface="+mj-lt"/>
              <a:buAutoNum type="arabicPeriod"/>
            </a:pPr>
            <a:r>
              <a:rPr lang="en-US" sz="2000"/>
              <a:t>Other medical services </a:t>
            </a:r>
          </a:p>
          <a:p>
            <a:pPr marL="341313" indent="-341313">
              <a:spcBef>
                <a:spcPts val="1200"/>
              </a:spcBef>
              <a:buFont typeface="+mj-lt"/>
              <a:buAutoNum type="arabicPeriod"/>
            </a:pPr>
            <a:r>
              <a:rPr lang="en-US" sz="2000"/>
              <a:t>Experience of stigma, discrimination, violence </a:t>
            </a:r>
          </a:p>
          <a:p>
            <a:pPr marL="341313" indent="-341313">
              <a:spcBef>
                <a:spcPts val="1200"/>
              </a:spcBef>
              <a:buFont typeface="+mj-lt"/>
              <a:buAutoNum type="arabicPeriod"/>
            </a:pPr>
            <a:r>
              <a:rPr lang="en-US" sz="2000"/>
              <a:t>HIV testing </a:t>
            </a:r>
            <a:r>
              <a:rPr lang="en-US" sz="1800" i="1"/>
              <a:t>(omit if not including voluntary HIV testing in survey) </a:t>
            </a:r>
          </a:p>
          <a:p>
            <a:pPr marL="341313" indent="-341313">
              <a:spcBef>
                <a:spcPts val="1200"/>
              </a:spcBef>
              <a:buFont typeface="+mj-lt"/>
              <a:buAutoNum type="arabicPeriod"/>
            </a:pPr>
            <a:r>
              <a:rPr lang="en-US" sz="2000"/>
              <a:t>Referral to other KPs </a:t>
            </a:r>
          </a:p>
        </p:txBody>
      </p:sp>
      <p:pic>
        <p:nvPicPr>
          <p:cNvPr id="7" name="Picture 6">
            <a:extLst>
              <a:ext uri="{FF2B5EF4-FFF2-40B4-BE49-F238E27FC236}">
                <a16:creationId xmlns:a16="http://schemas.microsoft.com/office/drawing/2014/main" id="{6240B7C3-336B-EBD5-DDC8-90A02B5E9271}"/>
              </a:ext>
            </a:extLst>
          </p:cNvPr>
          <p:cNvPicPr>
            <a:picLocks noChangeAspect="1"/>
          </p:cNvPicPr>
          <p:nvPr/>
        </p:nvPicPr>
        <p:blipFill>
          <a:blip r:embed="rId3"/>
          <a:stretch>
            <a:fillRect/>
          </a:stretch>
        </p:blipFill>
        <p:spPr>
          <a:xfrm>
            <a:off x="7708736" y="477804"/>
            <a:ext cx="4244708" cy="57917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211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226B-FED9-3A2E-DBD8-D2AE8E059A9D}"/>
              </a:ext>
            </a:extLst>
          </p:cNvPr>
          <p:cNvSpPr>
            <a:spLocks noGrp="1"/>
          </p:cNvSpPr>
          <p:nvPr>
            <p:ph type="title"/>
          </p:nvPr>
        </p:nvSpPr>
        <p:spPr/>
        <p:txBody>
          <a:bodyPr/>
          <a:lstStyle/>
          <a:p>
            <a:r>
              <a:rPr lang="en-US"/>
              <a:t>Questionnaire for PWID </a:t>
            </a:r>
          </a:p>
        </p:txBody>
      </p:sp>
      <p:sp>
        <p:nvSpPr>
          <p:cNvPr id="3" name="Content Placeholder 2">
            <a:extLst>
              <a:ext uri="{FF2B5EF4-FFF2-40B4-BE49-F238E27FC236}">
                <a16:creationId xmlns:a16="http://schemas.microsoft.com/office/drawing/2014/main" id="{7D84A0F8-9443-CF99-358B-73051E8BC403}"/>
              </a:ext>
            </a:extLst>
          </p:cNvPr>
          <p:cNvSpPr>
            <a:spLocks noGrp="1"/>
          </p:cNvSpPr>
          <p:nvPr>
            <p:ph idx="1"/>
          </p:nvPr>
        </p:nvSpPr>
        <p:spPr>
          <a:xfrm>
            <a:off x="838200" y="1487868"/>
            <a:ext cx="6955465" cy="4932746"/>
          </a:xfrm>
        </p:spPr>
        <p:txBody>
          <a:bodyPr/>
          <a:lstStyle/>
          <a:p>
            <a:pPr marL="0" indent="0">
              <a:buNone/>
            </a:pPr>
            <a:r>
              <a:rPr lang="en-US" sz="2800"/>
              <a:t>Items specific to PWID grouped in 10 sections</a:t>
            </a:r>
          </a:p>
          <a:p>
            <a:pPr marL="347663" indent="-347663">
              <a:spcBef>
                <a:spcPts val="1200"/>
              </a:spcBef>
              <a:buFont typeface="+mj-lt"/>
              <a:buAutoNum type="arabicPeriod"/>
            </a:pPr>
            <a:r>
              <a:rPr lang="en-US" sz="2000"/>
              <a:t>Confirming KP identity, demographics, hot spot affiliation </a:t>
            </a:r>
          </a:p>
          <a:p>
            <a:pPr marL="347663" indent="-347663">
              <a:spcBef>
                <a:spcPts val="1200"/>
              </a:spcBef>
              <a:buFont typeface="+mj-lt"/>
              <a:buAutoNum type="arabicPeriod"/>
            </a:pPr>
            <a:r>
              <a:rPr lang="en-US" sz="2000"/>
              <a:t>Program coverage </a:t>
            </a:r>
          </a:p>
          <a:p>
            <a:pPr marL="347663" indent="-347663">
              <a:spcBef>
                <a:spcPts val="1200"/>
              </a:spcBef>
              <a:buFont typeface="+mj-lt"/>
              <a:buAutoNum type="arabicPeriod"/>
            </a:pPr>
            <a:r>
              <a:rPr lang="en-US" sz="2000"/>
              <a:t>Access to prevention products </a:t>
            </a:r>
          </a:p>
          <a:p>
            <a:pPr marL="347663" indent="-347663">
              <a:spcBef>
                <a:spcPts val="1200"/>
              </a:spcBef>
              <a:buFont typeface="+mj-lt"/>
              <a:buAutoNum type="arabicPeriod"/>
            </a:pPr>
            <a:r>
              <a:rPr lang="en-US" sz="2000"/>
              <a:t>Risk behaviors </a:t>
            </a:r>
          </a:p>
          <a:p>
            <a:pPr marL="347663" indent="-347663">
              <a:spcBef>
                <a:spcPts val="1200"/>
              </a:spcBef>
              <a:buFont typeface="+mj-lt"/>
              <a:buAutoNum type="arabicPeriod"/>
            </a:pPr>
            <a:r>
              <a:rPr lang="en-US" sz="2000"/>
              <a:t>Coverage of HIV testing </a:t>
            </a:r>
          </a:p>
          <a:p>
            <a:pPr marL="347663" indent="-347663">
              <a:spcBef>
                <a:spcPts val="1200"/>
              </a:spcBef>
              <a:buFont typeface="+mj-lt"/>
              <a:buAutoNum type="arabicPeriod"/>
            </a:pPr>
            <a:r>
              <a:rPr lang="en-US" sz="2000"/>
              <a:t>Coverage of ART </a:t>
            </a:r>
            <a:r>
              <a:rPr lang="en-US" sz="1800" i="1"/>
              <a:t>(if reporting HIV positive) </a:t>
            </a:r>
          </a:p>
          <a:p>
            <a:pPr marL="347663" indent="-347663">
              <a:spcBef>
                <a:spcPts val="1200"/>
              </a:spcBef>
              <a:buFont typeface="+mj-lt"/>
              <a:buAutoNum type="arabicPeriod"/>
            </a:pPr>
            <a:r>
              <a:rPr lang="en-US" sz="2000"/>
              <a:t>Other medical services </a:t>
            </a:r>
          </a:p>
          <a:p>
            <a:pPr marL="347663" indent="-347663">
              <a:spcBef>
                <a:spcPts val="1200"/>
              </a:spcBef>
              <a:buFont typeface="+mj-lt"/>
              <a:buAutoNum type="arabicPeriod"/>
            </a:pPr>
            <a:r>
              <a:rPr lang="en-US" sz="2000"/>
              <a:t>Experience of stigma, discrimination, violence </a:t>
            </a:r>
          </a:p>
          <a:p>
            <a:pPr marL="347663" indent="-347663">
              <a:spcBef>
                <a:spcPts val="1200"/>
              </a:spcBef>
              <a:buFont typeface="+mj-lt"/>
              <a:buAutoNum type="arabicPeriod"/>
            </a:pPr>
            <a:r>
              <a:rPr lang="en-US" sz="2000"/>
              <a:t>HIV testing </a:t>
            </a:r>
            <a:r>
              <a:rPr lang="en-US" sz="1800" i="1"/>
              <a:t>(omit if not including voluntary HIV testing in survey) </a:t>
            </a:r>
          </a:p>
          <a:p>
            <a:pPr marL="347663" indent="-347663">
              <a:spcBef>
                <a:spcPts val="1200"/>
              </a:spcBef>
              <a:buFont typeface="+mj-lt"/>
              <a:buAutoNum type="arabicPeriod"/>
            </a:pPr>
            <a:r>
              <a:rPr lang="en-US" sz="2000"/>
              <a:t>Referral to other KPs </a:t>
            </a:r>
          </a:p>
        </p:txBody>
      </p:sp>
      <p:pic>
        <p:nvPicPr>
          <p:cNvPr id="6" name="Picture 5">
            <a:extLst>
              <a:ext uri="{FF2B5EF4-FFF2-40B4-BE49-F238E27FC236}">
                <a16:creationId xmlns:a16="http://schemas.microsoft.com/office/drawing/2014/main" id="{809E6445-D9A8-09EF-121E-128A52B57D68}"/>
              </a:ext>
            </a:extLst>
          </p:cNvPr>
          <p:cNvPicPr>
            <a:picLocks noChangeAspect="1"/>
          </p:cNvPicPr>
          <p:nvPr/>
        </p:nvPicPr>
        <p:blipFill>
          <a:blip r:embed="rId3"/>
          <a:stretch>
            <a:fillRect/>
          </a:stretch>
        </p:blipFill>
        <p:spPr>
          <a:xfrm>
            <a:off x="7793665" y="312150"/>
            <a:ext cx="4084674" cy="62337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499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A59548-5D46-C263-1A0D-D180E483F62E}"/>
              </a:ext>
            </a:extLst>
          </p:cNvPr>
          <p:cNvSpPr>
            <a:spLocks noGrp="1"/>
          </p:cNvSpPr>
          <p:nvPr>
            <p:ph type="title"/>
          </p:nvPr>
        </p:nvSpPr>
        <p:spPr>
          <a:xfrm>
            <a:off x="838200" y="383036"/>
            <a:ext cx="10515600" cy="800039"/>
          </a:xfrm>
        </p:spPr>
        <p:txBody>
          <a:bodyPr>
            <a:normAutofit/>
          </a:bodyPr>
          <a:lstStyle/>
          <a:p>
            <a:r>
              <a:rPr lang="en-US"/>
              <a:t>Review survey questions for understanding </a:t>
            </a:r>
          </a:p>
        </p:txBody>
      </p:sp>
      <p:sp>
        <p:nvSpPr>
          <p:cNvPr id="16" name="Content Placeholder 15">
            <a:extLst>
              <a:ext uri="{FF2B5EF4-FFF2-40B4-BE49-F238E27FC236}">
                <a16:creationId xmlns:a16="http://schemas.microsoft.com/office/drawing/2014/main" id="{FB4DEDC0-DAE2-C9E3-8EB0-AB8DE20FAA1E}"/>
              </a:ext>
            </a:extLst>
          </p:cNvPr>
          <p:cNvSpPr>
            <a:spLocks noGrp="1"/>
          </p:cNvSpPr>
          <p:nvPr>
            <p:ph idx="1"/>
          </p:nvPr>
        </p:nvSpPr>
        <p:spPr>
          <a:xfrm>
            <a:off x="838200" y="1470279"/>
            <a:ext cx="6168655" cy="3518580"/>
          </a:xfrm>
        </p:spPr>
        <p:txBody>
          <a:bodyPr/>
          <a:lstStyle/>
          <a:p>
            <a:r>
              <a:rPr lang="en-US"/>
              <a:t>Important that questions are understood by participants</a:t>
            </a:r>
          </a:p>
          <a:p>
            <a:pPr>
              <a:spcBef>
                <a:spcPts val="1200"/>
              </a:spcBef>
            </a:pPr>
            <a:r>
              <a:rPr lang="en-US"/>
              <a:t>Survey questions may be slightly changed to improve understanding, but  </a:t>
            </a:r>
          </a:p>
          <a:p>
            <a:pPr>
              <a:spcBef>
                <a:spcPts val="1200"/>
              </a:spcBef>
            </a:pPr>
            <a:r>
              <a:rPr lang="en-US"/>
              <a:t>Interviewers should ask questions the same way each time </a:t>
            </a:r>
          </a:p>
        </p:txBody>
      </p:sp>
      <p:sp>
        <p:nvSpPr>
          <p:cNvPr id="25" name="TextBox 24">
            <a:extLst>
              <a:ext uri="{FF2B5EF4-FFF2-40B4-BE49-F238E27FC236}">
                <a16:creationId xmlns:a16="http://schemas.microsoft.com/office/drawing/2014/main" id="{94AC12D9-520F-ABDC-2799-CE2B3F6592C4}"/>
              </a:ext>
            </a:extLst>
          </p:cNvPr>
          <p:cNvSpPr txBox="1"/>
          <p:nvPr/>
        </p:nvSpPr>
        <p:spPr>
          <a:xfrm>
            <a:off x="1249473" y="5269016"/>
            <a:ext cx="5212080" cy="1280160"/>
          </a:xfrm>
          <a:prstGeom prst="rect">
            <a:avLst/>
          </a:prstGeom>
          <a:solidFill>
            <a:schemeClr val="accent2">
              <a:lumMod val="90000"/>
              <a:lumOff val="10000"/>
            </a:schemeClr>
          </a:solidFill>
        </p:spPr>
        <p:txBody>
          <a:bodyPr wrap="square" lIns="274320" tIns="274320" rIns="91440" bIns="182880" rtlCol="0">
            <a:spAutoFit/>
          </a:bodyPr>
          <a:lstStyle/>
          <a:p>
            <a:endParaRPr lang="en-US"/>
          </a:p>
        </p:txBody>
      </p:sp>
      <p:sp>
        <p:nvSpPr>
          <p:cNvPr id="26" name="TextBox 25">
            <a:extLst>
              <a:ext uri="{FF2B5EF4-FFF2-40B4-BE49-F238E27FC236}">
                <a16:creationId xmlns:a16="http://schemas.microsoft.com/office/drawing/2014/main" id="{1FAFFF28-D200-6FF1-09A3-C34317673035}"/>
              </a:ext>
            </a:extLst>
          </p:cNvPr>
          <p:cNvSpPr txBox="1"/>
          <p:nvPr/>
        </p:nvSpPr>
        <p:spPr>
          <a:xfrm>
            <a:off x="1252288" y="5217661"/>
            <a:ext cx="5091765" cy="1200329"/>
          </a:xfrm>
          <a:prstGeom prst="rect">
            <a:avLst/>
          </a:prstGeom>
          <a:noFill/>
        </p:spPr>
        <p:txBody>
          <a:bodyPr wrap="square" lIns="274320" tIns="274320" rIns="91440" bIns="182880" rtlCol="0">
            <a:spAutoFit/>
          </a:bodyPr>
          <a:lstStyle/>
          <a:p>
            <a:r>
              <a:rPr lang="en-US" sz="2400" b="1">
                <a:solidFill>
                  <a:srgbClr val="FFFFFF"/>
                </a:solidFill>
              </a:rPr>
              <a:t>Would you say this differently; </a:t>
            </a:r>
            <a:br>
              <a:rPr lang="en-US" sz="2400" b="1">
                <a:solidFill>
                  <a:srgbClr val="FFFFFF"/>
                </a:solidFill>
              </a:rPr>
            </a:br>
            <a:r>
              <a:rPr lang="en-US" sz="2400" b="1">
                <a:solidFill>
                  <a:srgbClr val="FFFFFF"/>
                </a:solidFill>
              </a:rPr>
              <a:t>if so, how would you word this?</a:t>
            </a:r>
            <a:endParaRPr lang="en-US"/>
          </a:p>
        </p:txBody>
      </p:sp>
      <p:pic>
        <p:nvPicPr>
          <p:cNvPr id="27" name="Picture 26" descr="Icon&#10;&#10;Description automatically generated">
            <a:extLst>
              <a:ext uri="{FF2B5EF4-FFF2-40B4-BE49-F238E27FC236}">
                <a16:creationId xmlns:a16="http://schemas.microsoft.com/office/drawing/2014/main" id="{2065571C-C490-B859-3E2C-40DC28C2D5F4}"/>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6579053" y="5269314"/>
            <a:ext cx="1271212" cy="1271212"/>
          </a:xfrm>
          <a:prstGeom prst="rect">
            <a:avLst/>
          </a:prstGeom>
        </p:spPr>
      </p:pic>
      <p:pic>
        <p:nvPicPr>
          <p:cNvPr id="9" name="Picture 8">
            <a:extLst>
              <a:ext uri="{FF2B5EF4-FFF2-40B4-BE49-F238E27FC236}">
                <a16:creationId xmlns:a16="http://schemas.microsoft.com/office/drawing/2014/main" id="{F1E4FC84-110B-DEF0-0D94-4E0DEF229484}"/>
              </a:ext>
            </a:extLst>
          </p:cNvPr>
          <p:cNvPicPr>
            <a:picLocks noChangeAspect="1"/>
          </p:cNvPicPr>
          <p:nvPr/>
        </p:nvPicPr>
        <p:blipFill>
          <a:blip r:embed="rId5"/>
          <a:stretch>
            <a:fillRect/>
          </a:stretch>
        </p:blipFill>
        <p:spPr>
          <a:xfrm>
            <a:off x="9369426" y="1202735"/>
            <a:ext cx="2481525" cy="378710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570C499-A8D8-79CA-AA5A-2794E874FC55}"/>
              </a:ext>
            </a:extLst>
          </p:cNvPr>
          <p:cNvPicPr>
            <a:picLocks noChangeAspect="1"/>
          </p:cNvPicPr>
          <p:nvPr/>
        </p:nvPicPr>
        <p:blipFill>
          <a:blip r:embed="rId6"/>
          <a:stretch>
            <a:fillRect/>
          </a:stretch>
        </p:blipFill>
        <p:spPr>
          <a:xfrm>
            <a:off x="7302094" y="1669710"/>
            <a:ext cx="2578749" cy="351858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4183F2B-6DC4-D92E-4F96-8721CE84ABE6}"/>
              </a:ext>
            </a:extLst>
          </p:cNvPr>
          <p:cNvPicPr>
            <a:picLocks noChangeAspect="1"/>
          </p:cNvPicPr>
          <p:nvPr/>
        </p:nvPicPr>
        <p:blipFill>
          <a:blip r:embed="rId7"/>
          <a:stretch>
            <a:fillRect/>
          </a:stretch>
        </p:blipFill>
        <p:spPr>
          <a:xfrm>
            <a:off x="9469738" y="2506308"/>
            <a:ext cx="2546341" cy="37963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785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A59548-5D46-C263-1A0D-D180E483F62E}"/>
              </a:ext>
            </a:extLst>
          </p:cNvPr>
          <p:cNvSpPr>
            <a:spLocks noGrp="1"/>
          </p:cNvSpPr>
          <p:nvPr>
            <p:ph type="title"/>
          </p:nvPr>
        </p:nvSpPr>
        <p:spPr>
          <a:xfrm>
            <a:off x="838200" y="410332"/>
            <a:ext cx="10515600" cy="800039"/>
          </a:xfrm>
        </p:spPr>
        <p:txBody>
          <a:bodyPr>
            <a:normAutofit/>
          </a:bodyPr>
          <a:lstStyle/>
          <a:p>
            <a:r>
              <a:rPr lang="en-US"/>
              <a:t>Effective interviewing techniques</a:t>
            </a:r>
            <a:endParaRPr lang="en-US" sz="3200">
              <a:solidFill>
                <a:schemeClr val="accent4"/>
              </a:solidFill>
            </a:endParaRPr>
          </a:p>
        </p:txBody>
      </p:sp>
      <p:sp>
        <p:nvSpPr>
          <p:cNvPr id="16" name="Content Placeholder 15">
            <a:extLst>
              <a:ext uri="{FF2B5EF4-FFF2-40B4-BE49-F238E27FC236}">
                <a16:creationId xmlns:a16="http://schemas.microsoft.com/office/drawing/2014/main" id="{FB4DEDC0-DAE2-C9E3-8EB0-AB8DE20FAA1E}"/>
              </a:ext>
            </a:extLst>
          </p:cNvPr>
          <p:cNvSpPr>
            <a:spLocks noGrp="1"/>
          </p:cNvSpPr>
          <p:nvPr>
            <p:ph idx="1"/>
          </p:nvPr>
        </p:nvSpPr>
        <p:spPr>
          <a:xfrm>
            <a:off x="838200" y="1470279"/>
            <a:ext cx="5835555" cy="3518580"/>
          </a:xfrm>
        </p:spPr>
        <p:txBody>
          <a:bodyPr/>
          <a:lstStyle/>
          <a:p>
            <a:r>
              <a:rPr lang="en-US"/>
              <a:t>Follow these interviewing techniques to ensure most </a:t>
            </a:r>
            <a:br>
              <a:rPr lang="en-US"/>
            </a:br>
            <a:r>
              <a:rPr lang="en-US"/>
              <a:t>effective results and usefulness</a:t>
            </a:r>
            <a:br>
              <a:rPr lang="en-US"/>
            </a:br>
            <a:r>
              <a:rPr lang="en-US"/>
              <a:t>of the survey. </a:t>
            </a:r>
          </a:p>
        </p:txBody>
      </p:sp>
      <p:pic>
        <p:nvPicPr>
          <p:cNvPr id="2" name="Picture 1" descr="Icon&#10;&#10;Description automatically generated">
            <a:extLst>
              <a:ext uri="{FF2B5EF4-FFF2-40B4-BE49-F238E27FC236}">
                <a16:creationId xmlns:a16="http://schemas.microsoft.com/office/drawing/2014/main" id="{B416323A-C745-8716-D03D-42CA14A7788A}"/>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10718194" y="143614"/>
            <a:ext cx="1271212" cy="1271212"/>
          </a:xfrm>
          <a:prstGeom prst="rect">
            <a:avLst/>
          </a:prstGeom>
        </p:spPr>
      </p:pic>
      <p:pic>
        <p:nvPicPr>
          <p:cNvPr id="6" name="Picture 5">
            <a:extLst>
              <a:ext uri="{FF2B5EF4-FFF2-40B4-BE49-F238E27FC236}">
                <a16:creationId xmlns:a16="http://schemas.microsoft.com/office/drawing/2014/main" id="{7032E174-17E5-60B5-597C-1F730643A56F}"/>
              </a:ext>
            </a:extLst>
          </p:cNvPr>
          <p:cNvPicPr>
            <a:picLocks noChangeAspect="1"/>
          </p:cNvPicPr>
          <p:nvPr/>
        </p:nvPicPr>
        <p:blipFill>
          <a:blip r:embed="rId5"/>
          <a:stretch>
            <a:fillRect/>
          </a:stretch>
        </p:blipFill>
        <p:spPr>
          <a:xfrm>
            <a:off x="6673755" y="1477089"/>
            <a:ext cx="4531057" cy="4263599"/>
          </a:xfrm>
          <a:prstGeom prst="rect">
            <a:avLst/>
          </a:prstGeom>
          <a:ln>
            <a:solidFill>
              <a:schemeClr val="accent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0151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2ECA-49DF-2659-842F-6BA3F13C6958}"/>
              </a:ext>
            </a:extLst>
          </p:cNvPr>
          <p:cNvSpPr>
            <a:spLocks noGrp="1"/>
          </p:cNvSpPr>
          <p:nvPr>
            <p:ph type="title"/>
          </p:nvPr>
        </p:nvSpPr>
        <p:spPr>
          <a:xfrm>
            <a:off x="497004" y="406460"/>
            <a:ext cx="11349254" cy="800039"/>
          </a:xfrm>
        </p:spPr>
        <p:txBody>
          <a:bodyPr>
            <a:normAutofit/>
          </a:bodyPr>
          <a:lstStyle/>
          <a:p>
            <a:r>
              <a:rPr lang="en-US" sz="3600"/>
              <a:t>Practice </a:t>
            </a:r>
            <a:r>
              <a:rPr lang="en-US"/>
              <a:t>i</a:t>
            </a:r>
            <a:r>
              <a:rPr lang="en-US" sz="3600"/>
              <a:t>nterviews</a:t>
            </a:r>
            <a:endParaRPr lang="en-US" sz="3400"/>
          </a:p>
        </p:txBody>
      </p:sp>
      <p:pic>
        <p:nvPicPr>
          <p:cNvPr id="4" name="Picture 3" descr="Icon&#10;&#10;Description automatically generated">
            <a:extLst>
              <a:ext uri="{FF2B5EF4-FFF2-40B4-BE49-F238E27FC236}">
                <a16:creationId xmlns:a16="http://schemas.microsoft.com/office/drawing/2014/main" id="{ED6F0B94-2038-E6DB-BA15-C1CFB3A9F7C3}"/>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10423784" y="287993"/>
            <a:ext cx="1271212" cy="1271212"/>
          </a:xfrm>
          <a:prstGeom prst="rect">
            <a:avLst/>
          </a:prstGeom>
        </p:spPr>
      </p:pic>
      <p:sp>
        <p:nvSpPr>
          <p:cNvPr id="6" name="Content Placeholder 5">
            <a:extLst>
              <a:ext uri="{FF2B5EF4-FFF2-40B4-BE49-F238E27FC236}">
                <a16:creationId xmlns:a16="http://schemas.microsoft.com/office/drawing/2014/main" id="{D90CFF54-EA01-B470-AA22-093A75ABA785}"/>
              </a:ext>
            </a:extLst>
          </p:cNvPr>
          <p:cNvSpPr>
            <a:spLocks noGrp="1"/>
          </p:cNvSpPr>
          <p:nvPr>
            <p:ph idx="1"/>
          </p:nvPr>
        </p:nvSpPr>
        <p:spPr>
          <a:xfrm>
            <a:off x="838200" y="1636730"/>
            <a:ext cx="11134060" cy="4932746"/>
          </a:xfrm>
        </p:spPr>
        <p:txBody>
          <a:bodyPr/>
          <a:lstStyle/>
          <a:p>
            <a:r>
              <a:rPr lang="en-US"/>
              <a:t>Observe facilitator demonstration </a:t>
            </a:r>
          </a:p>
          <a:p>
            <a:r>
              <a:rPr lang="en-US"/>
              <a:t>Break into pairs or groups of three (if using observers) </a:t>
            </a:r>
          </a:p>
          <a:p>
            <a:r>
              <a:rPr lang="en-US"/>
              <a:t>Role-play the parts of interviewer and person being interviewed</a:t>
            </a:r>
          </a:p>
          <a:p>
            <a:pPr lvl="1"/>
            <a:r>
              <a:rPr lang="en-US"/>
              <a:t>Use resources in your packet as though doing an actual interview </a:t>
            </a:r>
          </a:p>
          <a:p>
            <a:pPr lvl="1"/>
            <a:r>
              <a:rPr lang="en-US"/>
              <a:t>Follow the steps in the process checklist (Annex 7)</a:t>
            </a:r>
          </a:p>
          <a:p>
            <a:pPr lvl="1"/>
            <a:r>
              <a:rPr lang="en-US"/>
              <a:t>Adhere to the advice for conducting an effective interview  </a:t>
            </a:r>
          </a:p>
          <a:p>
            <a:r>
              <a:rPr lang="en-US"/>
              <a:t>Switch roles until each person has used each type of questionnaire alternating between paper and a tablet   </a:t>
            </a:r>
          </a:p>
        </p:txBody>
      </p:sp>
    </p:spTree>
    <p:extLst>
      <p:ext uri="{BB962C8B-B14F-4D97-AF65-F5344CB8AC3E}">
        <p14:creationId xmlns:p14="http://schemas.microsoft.com/office/powerpoint/2010/main" val="3375684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73538-B889-167F-172A-781266E2BFFC}"/>
              </a:ext>
            </a:extLst>
          </p:cNvPr>
          <p:cNvSpPr>
            <a:spLocks noGrp="1"/>
          </p:cNvSpPr>
          <p:nvPr>
            <p:ph type="title"/>
          </p:nvPr>
        </p:nvSpPr>
        <p:spPr>
          <a:xfrm>
            <a:off x="4844073" y="597274"/>
            <a:ext cx="6430703" cy="974783"/>
          </a:xfrm>
        </p:spPr>
        <p:txBody>
          <a:bodyPr>
            <a:normAutofit/>
          </a:bodyPr>
          <a:lstStyle/>
          <a:p>
            <a:r>
              <a:rPr lang="en-US"/>
              <a:t>Session 5 Objective</a:t>
            </a:r>
          </a:p>
        </p:txBody>
      </p:sp>
      <p:sp>
        <p:nvSpPr>
          <p:cNvPr id="15" name="Content Placeholder 14">
            <a:extLst>
              <a:ext uri="{FF2B5EF4-FFF2-40B4-BE49-F238E27FC236}">
                <a16:creationId xmlns:a16="http://schemas.microsoft.com/office/drawing/2014/main" id="{36CD24A6-AB8E-77D9-F4C1-7B511280D8FC}"/>
              </a:ext>
            </a:extLst>
          </p:cNvPr>
          <p:cNvSpPr>
            <a:spLocks noGrp="1"/>
          </p:cNvSpPr>
          <p:nvPr>
            <p:ph idx="1"/>
          </p:nvPr>
        </p:nvSpPr>
        <p:spPr>
          <a:xfrm>
            <a:off x="4844071" y="1871134"/>
            <a:ext cx="6430703" cy="4622799"/>
          </a:xfrm>
        </p:spPr>
        <p:txBody>
          <a:bodyPr>
            <a:normAutofit/>
          </a:bodyPr>
          <a:lstStyle/>
          <a:p>
            <a:r>
              <a:rPr lang="en-US"/>
              <a:t>Describe the roles and responsibilities of interviewers, timelines, study logistics, and data management</a:t>
            </a:r>
          </a:p>
          <a:p>
            <a:endParaRPr lang="en-US"/>
          </a:p>
          <a:p>
            <a:endParaRPr lang="en-US"/>
          </a:p>
          <a:p>
            <a:endParaRPr lang="en-US"/>
          </a:p>
        </p:txBody>
      </p:sp>
      <p:pic>
        <p:nvPicPr>
          <p:cNvPr id="2" name="Picture 1">
            <a:extLst>
              <a:ext uri="{FF2B5EF4-FFF2-40B4-BE49-F238E27FC236}">
                <a16:creationId xmlns:a16="http://schemas.microsoft.com/office/drawing/2014/main" id="{10BAED1D-BE4B-B6AD-AB4E-E92C4C17CF49}"/>
              </a:ext>
            </a:extLst>
          </p:cNvPr>
          <p:cNvPicPr>
            <a:picLocks noChangeAspect="1"/>
          </p:cNvPicPr>
          <p:nvPr/>
        </p:nvPicPr>
        <p:blipFill rotWithShape="1">
          <a:blip r:embed="rId3"/>
          <a:srcRect l="44295" t="43617" r="4151" b="-182"/>
          <a:stretch/>
        </p:blipFill>
        <p:spPr>
          <a:xfrm>
            <a:off x="0" y="0"/>
            <a:ext cx="3216474" cy="3161212"/>
          </a:xfrm>
          <a:prstGeom prst="rect">
            <a:avLst/>
          </a:prstGeom>
        </p:spPr>
      </p:pic>
    </p:spTree>
    <p:extLst>
      <p:ext uri="{BB962C8B-B14F-4D97-AF65-F5344CB8AC3E}">
        <p14:creationId xmlns:p14="http://schemas.microsoft.com/office/powerpoint/2010/main" val="2687714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AB8549C2-40A9-E7A1-CDE0-65C2ED8632C0}"/>
              </a:ext>
            </a:extLst>
          </p:cNvPr>
          <p:cNvPicPr>
            <a:picLocks noChangeAspect="1"/>
          </p:cNvPicPr>
          <p:nvPr/>
        </p:nvPicPr>
        <p:blipFill rotWithShape="1">
          <a:blip r:embed="rId3"/>
          <a:srcRect l="8731" t="31841" r="12388" b="33134"/>
          <a:stretch/>
        </p:blipFill>
        <p:spPr>
          <a:xfrm>
            <a:off x="764269" y="933504"/>
            <a:ext cx="9414822" cy="5707161"/>
          </a:xfrm>
          <a:prstGeom prst="rect">
            <a:avLst/>
          </a:prstGeom>
        </p:spPr>
      </p:pic>
      <p:sp>
        <p:nvSpPr>
          <p:cNvPr id="2" name="Title 1">
            <a:extLst>
              <a:ext uri="{FF2B5EF4-FFF2-40B4-BE49-F238E27FC236}">
                <a16:creationId xmlns:a16="http://schemas.microsoft.com/office/drawing/2014/main" id="{6EEC2ECA-49DF-2659-842F-6BA3F13C6958}"/>
              </a:ext>
            </a:extLst>
          </p:cNvPr>
          <p:cNvSpPr>
            <a:spLocks noGrp="1"/>
          </p:cNvSpPr>
          <p:nvPr>
            <p:ph type="title"/>
          </p:nvPr>
        </p:nvSpPr>
        <p:spPr>
          <a:xfrm>
            <a:off x="838200" y="217335"/>
            <a:ext cx="10515600" cy="800039"/>
          </a:xfrm>
        </p:spPr>
        <p:txBody>
          <a:bodyPr>
            <a:normAutofit/>
          </a:bodyPr>
          <a:lstStyle/>
          <a:p>
            <a:r>
              <a:rPr lang="en-US"/>
              <a:t>Steps for conducting an RCS</a:t>
            </a:r>
          </a:p>
        </p:txBody>
      </p:sp>
      <p:sp>
        <p:nvSpPr>
          <p:cNvPr id="7" name="TextBox 6">
            <a:extLst>
              <a:ext uri="{FF2B5EF4-FFF2-40B4-BE49-F238E27FC236}">
                <a16:creationId xmlns:a16="http://schemas.microsoft.com/office/drawing/2014/main" id="{91EBCAD9-6086-1BF7-5DF2-0B97B7992110}"/>
              </a:ext>
            </a:extLst>
          </p:cNvPr>
          <p:cNvSpPr txBox="1"/>
          <p:nvPr/>
        </p:nvSpPr>
        <p:spPr>
          <a:xfrm>
            <a:off x="1651880" y="2142429"/>
            <a:ext cx="1855596" cy="4062651"/>
          </a:xfrm>
          <a:prstGeom prst="rect">
            <a:avLst/>
          </a:prstGeom>
          <a:noFill/>
        </p:spPr>
        <p:txBody>
          <a:bodyPr wrap="square" rtlCol="0">
            <a:spAutoFit/>
          </a:bodyPr>
          <a:lstStyle/>
          <a:p>
            <a:pPr marL="231775" indent="-231775">
              <a:spcBef>
                <a:spcPts val="1200"/>
              </a:spcBef>
              <a:buFont typeface="Arial" panose="020B0604020202020204" pitchFamily="34" charset="0"/>
              <a:buChar char="•"/>
            </a:pPr>
            <a:r>
              <a:rPr lang="en-US" sz="1600"/>
              <a:t>Collaborate with KP community</a:t>
            </a:r>
          </a:p>
          <a:p>
            <a:pPr marL="231775" indent="-231775">
              <a:spcBef>
                <a:spcPts val="600"/>
              </a:spcBef>
              <a:buFont typeface="Arial" panose="020B0604020202020204" pitchFamily="34" charset="0"/>
              <a:buChar char="•"/>
            </a:pPr>
            <a:r>
              <a:rPr lang="en-US" sz="1600"/>
              <a:t>Decide which KP type to survey</a:t>
            </a:r>
          </a:p>
          <a:p>
            <a:pPr marL="231775" indent="-231775">
              <a:spcBef>
                <a:spcPts val="600"/>
              </a:spcBef>
              <a:buFont typeface="Arial" panose="020B0604020202020204" pitchFamily="34" charset="0"/>
              <a:buChar char="•"/>
            </a:pPr>
            <a:r>
              <a:rPr lang="en-US" sz="1600"/>
              <a:t>Choose dates</a:t>
            </a:r>
          </a:p>
          <a:p>
            <a:pPr marL="231775" indent="-231775">
              <a:spcBef>
                <a:spcPts val="600"/>
              </a:spcBef>
              <a:buFont typeface="Arial" panose="020B0604020202020204" pitchFamily="34" charset="0"/>
              <a:buChar char="•"/>
            </a:pPr>
            <a:r>
              <a:rPr lang="en-US" sz="1600"/>
              <a:t>Calculate how many KPs and hot spots</a:t>
            </a:r>
          </a:p>
          <a:p>
            <a:pPr marL="231775" indent="-231775">
              <a:spcBef>
                <a:spcPts val="600"/>
              </a:spcBef>
              <a:buFont typeface="Arial" panose="020B0604020202020204" pitchFamily="34" charset="0"/>
              <a:buChar char="•"/>
            </a:pPr>
            <a:r>
              <a:rPr lang="en-US" sz="1600"/>
              <a:t>Randomly select hot spots</a:t>
            </a:r>
          </a:p>
          <a:p>
            <a:pPr marL="231775" indent="-231775">
              <a:spcBef>
                <a:spcPts val="600"/>
              </a:spcBef>
              <a:buFont typeface="Arial" panose="020B0604020202020204" pitchFamily="34" charset="0"/>
              <a:buChar char="•"/>
            </a:pPr>
            <a:r>
              <a:rPr lang="en-US" sz="1600"/>
              <a:t>Adapt survey tools</a:t>
            </a:r>
          </a:p>
        </p:txBody>
      </p:sp>
      <p:sp>
        <p:nvSpPr>
          <p:cNvPr id="8" name="TextBox 7">
            <a:extLst>
              <a:ext uri="{FF2B5EF4-FFF2-40B4-BE49-F238E27FC236}">
                <a16:creationId xmlns:a16="http://schemas.microsoft.com/office/drawing/2014/main" id="{B95D4164-FC8A-AE2A-802E-09E646C9DDFE}"/>
              </a:ext>
            </a:extLst>
          </p:cNvPr>
          <p:cNvSpPr txBox="1"/>
          <p:nvPr/>
        </p:nvSpPr>
        <p:spPr>
          <a:xfrm>
            <a:off x="4847731" y="2199704"/>
            <a:ext cx="1855596" cy="1723549"/>
          </a:xfrm>
          <a:prstGeom prst="rect">
            <a:avLst/>
          </a:prstGeom>
          <a:noFill/>
        </p:spPr>
        <p:txBody>
          <a:bodyPr wrap="square" rtlCol="0">
            <a:spAutoFit/>
          </a:bodyPr>
          <a:lstStyle/>
          <a:p>
            <a:pPr marL="231775" indent="-231775">
              <a:spcBef>
                <a:spcPts val="1200"/>
              </a:spcBef>
              <a:buFont typeface="Arial" panose="020B0604020202020204" pitchFamily="34" charset="0"/>
              <a:buChar char="•"/>
            </a:pPr>
            <a:r>
              <a:rPr lang="en-US" sz="1600"/>
              <a:t>Choose interviewers to conduct survey</a:t>
            </a:r>
          </a:p>
          <a:p>
            <a:pPr marL="231775" indent="-231775">
              <a:spcBef>
                <a:spcPts val="1200"/>
              </a:spcBef>
              <a:buFont typeface="Arial" panose="020B0604020202020204" pitchFamily="34" charset="0"/>
              <a:buChar char="•"/>
            </a:pPr>
            <a:r>
              <a:rPr lang="en-US" sz="1600"/>
              <a:t>Conduct orientation for the interviewers</a:t>
            </a:r>
          </a:p>
        </p:txBody>
      </p:sp>
      <p:sp>
        <p:nvSpPr>
          <p:cNvPr id="9" name="TextBox 8">
            <a:extLst>
              <a:ext uri="{FF2B5EF4-FFF2-40B4-BE49-F238E27FC236}">
                <a16:creationId xmlns:a16="http://schemas.microsoft.com/office/drawing/2014/main" id="{0A931B77-27EA-38D1-BFEF-769C94E7CE47}"/>
              </a:ext>
            </a:extLst>
          </p:cNvPr>
          <p:cNvSpPr txBox="1"/>
          <p:nvPr/>
        </p:nvSpPr>
        <p:spPr>
          <a:xfrm>
            <a:off x="8016286" y="2172408"/>
            <a:ext cx="1659976" cy="3262432"/>
          </a:xfrm>
          <a:prstGeom prst="rect">
            <a:avLst/>
          </a:prstGeom>
          <a:noFill/>
        </p:spPr>
        <p:txBody>
          <a:bodyPr wrap="square" rtlCol="0">
            <a:spAutoFit/>
          </a:bodyPr>
          <a:lstStyle/>
          <a:p>
            <a:pPr marL="231775" indent="-231775">
              <a:spcBef>
                <a:spcPts val="1200"/>
              </a:spcBef>
              <a:buFont typeface="Arial" panose="020B0604020202020204" pitchFamily="34" charset="0"/>
              <a:buChar char="•"/>
            </a:pPr>
            <a:r>
              <a:rPr lang="en-US" sz="1600"/>
              <a:t>Conduct the survey</a:t>
            </a:r>
          </a:p>
          <a:p>
            <a:pPr marL="231775" indent="-231775">
              <a:spcBef>
                <a:spcPts val="1200"/>
              </a:spcBef>
              <a:buFont typeface="Arial" panose="020B0604020202020204" pitchFamily="34" charset="0"/>
              <a:buChar char="•"/>
            </a:pPr>
            <a:r>
              <a:rPr lang="en-US" sz="1600"/>
              <a:t>Analyze results</a:t>
            </a:r>
          </a:p>
          <a:p>
            <a:pPr marL="231775" indent="-231775">
              <a:spcBef>
                <a:spcPts val="1200"/>
              </a:spcBef>
              <a:buFont typeface="Arial" panose="020B0604020202020204" pitchFamily="34" charset="0"/>
              <a:buChar char="•"/>
            </a:pPr>
            <a:r>
              <a:rPr lang="en-US" sz="1600"/>
              <a:t>Share results and get feedback</a:t>
            </a:r>
          </a:p>
          <a:p>
            <a:pPr marL="231775" indent="-231775">
              <a:spcBef>
                <a:spcPts val="1200"/>
              </a:spcBef>
              <a:buFont typeface="Arial" panose="020B0604020202020204" pitchFamily="34" charset="0"/>
              <a:buChar char="•"/>
            </a:pPr>
            <a:r>
              <a:rPr lang="en-US" sz="1600"/>
              <a:t>Discuss lessons learned for next survey</a:t>
            </a:r>
          </a:p>
        </p:txBody>
      </p:sp>
      <p:sp>
        <p:nvSpPr>
          <p:cNvPr id="3" name="Star: 5 Points 2">
            <a:extLst>
              <a:ext uri="{FF2B5EF4-FFF2-40B4-BE49-F238E27FC236}">
                <a16:creationId xmlns:a16="http://schemas.microsoft.com/office/drawing/2014/main" id="{DAF8225A-37D8-7290-FAB2-61DEA9BB5DE0}"/>
              </a:ext>
            </a:extLst>
          </p:cNvPr>
          <p:cNvSpPr/>
          <p:nvPr/>
        </p:nvSpPr>
        <p:spPr>
          <a:xfrm>
            <a:off x="4926847" y="3923253"/>
            <a:ext cx="1614069" cy="151158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We are here</a:t>
            </a:r>
          </a:p>
          <a:p>
            <a:pPr algn="ctr"/>
            <a:endParaRPr lang="en-US"/>
          </a:p>
        </p:txBody>
      </p:sp>
    </p:spTree>
    <p:extLst>
      <p:ext uri="{BB962C8B-B14F-4D97-AF65-F5344CB8AC3E}">
        <p14:creationId xmlns:p14="http://schemas.microsoft.com/office/powerpoint/2010/main" val="54304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F329-E26A-5626-F100-3FFBC2C94577}"/>
              </a:ext>
            </a:extLst>
          </p:cNvPr>
          <p:cNvSpPr>
            <a:spLocks noGrp="1"/>
          </p:cNvSpPr>
          <p:nvPr>
            <p:ph type="title"/>
          </p:nvPr>
        </p:nvSpPr>
        <p:spPr/>
        <p:txBody>
          <a:bodyPr>
            <a:normAutofit fontScale="90000"/>
          </a:bodyPr>
          <a:lstStyle/>
          <a:p>
            <a:r>
              <a:rPr lang="en-US" sz="2200"/>
              <a:t>Roles and Responsibilities </a:t>
            </a:r>
            <a:br>
              <a:rPr lang="en-US"/>
            </a:br>
            <a:r>
              <a:rPr lang="en-US"/>
              <a:t>Interviewers </a:t>
            </a:r>
          </a:p>
        </p:txBody>
      </p:sp>
      <p:sp>
        <p:nvSpPr>
          <p:cNvPr id="3" name="Content Placeholder 2">
            <a:extLst>
              <a:ext uri="{FF2B5EF4-FFF2-40B4-BE49-F238E27FC236}">
                <a16:creationId xmlns:a16="http://schemas.microsoft.com/office/drawing/2014/main" id="{A0426B63-0E56-DFD7-AD0B-6273AA406BB9}"/>
              </a:ext>
            </a:extLst>
          </p:cNvPr>
          <p:cNvSpPr>
            <a:spLocks noGrp="1"/>
          </p:cNvSpPr>
          <p:nvPr>
            <p:ph idx="1"/>
          </p:nvPr>
        </p:nvSpPr>
        <p:spPr>
          <a:xfrm>
            <a:off x="838200" y="1500252"/>
            <a:ext cx="10515600" cy="5105264"/>
          </a:xfrm>
        </p:spPr>
        <p:txBody>
          <a:bodyPr/>
          <a:lstStyle/>
          <a:p>
            <a:r>
              <a:rPr lang="en-US" sz="2800"/>
              <a:t>Successfully complete orientation/training</a:t>
            </a:r>
          </a:p>
          <a:p>
            <a:r>
              <a:rPr lang="en-US" sz="2800"/>
              <a:t>Obtain interviewer packet</a:t>
            </a:r>
          </a:p>
          <a:p>
            <a:r>
              <a:rPr lang="en-US" sz="2800"/>
              <a:t>Travel to hot spot on assigned days/times</a:t>
            </a:r>
          </a:p>
          <a:p>
            <a:r>
              <a:rPr lang="en-US" sz="2800"/>
              <a:t>Identify KP individuals/survey participants </a:t>
            </a:r>
          </a:p>
          <a:p>
            <a:r>
              <a:rPr lang="en-US" sz="2800"/>
              <a:t>Locate private spaces for conducting interview</a:t>
            </a:r>
          </a:p>
          <a:p>
            <a:r>
              <a:rPr lang="en-US" sz="2800"/>
              <a:t>Conduct interviews (process checklist/job aid) </a:t>
            </a:r>
          </a:p>
          <a:p>
            <a:r>
              <a:rPr lang="en-US" sz="2800"/>
              <a:t>Return completed questionnaires and survey record sheet daily</a:t>
            </a:r>
          </a:p>
          <a:p>
            <a:r>
              <a:rPr lang="en-US" sz="2800"/>
              <a:t>Provide feedback about issues/concerns  </a:t>
            </a:r>
          </a:p>
          <a:p>
            <a:endParaRPr lang="en-US" sz="2800"/>
          </a:p>
        </p:txBody>
      </p:sp>
    </p:spTree>
    <p:extLst>
      <p:ext uri="{BB962C8B-B14F-4D97-AF65-F5344CB8AC3E}">
        <p14:creationId xmlns:p14="http://schemas.microsoft.com/office/powerpoint/2010/main" val="2135159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F329-E26A-5626-F100-3FFBC2C94577}"/>
              </a:ext>
            </a:extLst>
          </p:cNvPr>
          <p:cNvSpPr>
            <a:spLocks noGrp="1"/>
          </p:cNvSpPr>
          <p:nvPr>
            <p:ph type="title"/>
          </p:nvPr>
        </p:nvSpPr>
        <p:spPr/>
        <p:txBody>
          <a:bodyPr>
            <a:normAutofit fontScale="90000"/>
          </a:bodyPr>
          <a:lstStyle/>
          <a:p>
            <a:r>
              <a:rPr lang="en-US" sz="2200"/>
              <a:t>Roles and Responsibilities </a:t>
            </a:r>
            <a:br>
              <a:rPr lang="en-US"/>
            </a:br>
            <a:r>
              <a:rPr lang="en-US"/>
              <a:t>Community-based KP representatives  </a:t>
            </a:r>
          </a:p>
        </p:txBody>
      </p:sp>
      <p:sp>
        <p:nvSpPr>
          <p:cNvPr id="3" name="Content Placeholder 2">
            <a:extLst>
              <a:ext uri="{FF2B5EF4-FFF2-40B4-BE49-F238E27FC236}">
                <a16:creationId xmlns:a16="http://schemas.microsoft.com/office/drawing/2014/main" id="{A0426B63-0E56-DFD7-AD0B-6273AA406BB9}"/>
              </a:ext>
            </a:extLst>
          </p:cNvPr>
          <p:cNvSpPr>
            <a:spLocks noGrp="1"/>
          </p:cNvSpPr>
          <p:nvPr>
            <p:ph idx="1"/>
          </p:nvPr>
        </p:nvSpPr>
        <p:spPr>
          <a:xfrm>
            <a:off x="838200" y="1590039"/>
            <a:ext cx="9999689" cy="5105264"/>
          </a:xfrm>
        </p:spPr>
        <p:txBody>
          <a:bodyPr/>
          <a:lstStyle/>
          <a:p>
            <a:r>
              <a:rPr lang="en-US" sz="2800"/>
              <a:t>Participate in RCS training/orientation</a:t>
            </a:r>
          </a:p>
          <a:p>
            <a:r>
              <a:rPr lang="en-US" sz="2800"/>
              <a:t>Along with regular peer outreach workers, describe characteristics of hot spots </a:t>
            </a:r>
          </a:p>
          <a:p>
            <a:r>
              <a:rPr lang="en-US" sz="2800"/>
              <a:t>Accompany interviewers or M&amp;E implementation monitors to hot spot and provide introductions to hot spot owner </a:t>
            </a:r>
          </a:p>
          <a:p>
            <a:r>
              <a:rPr lang="en-US" sz="2800"/>
              <a:t>Introduce interviewers to FSWs/MSM individuals who may be interested in participating in the survey (if needed)</a:t>
            </a:r>
          </a:p>
          <a:p>
            <a:r>
              <a:rPr lang="en-US" sz="2800"/>
              <a:t>Inform members of the KP community about the RCS</a:t>
            </a:r>
          </a:p>
        </p:txBody>
      </p:sp>
    </p:spTree>
    <p:extLst>
      <p:ext uri="{BB962C8B-B14F-4D97-AF65-F5344CB8AC3E}">
        <p14:creationId xmlns:p14="http://schemas.microsoft.com/office/powerpoint/2010/main" val="5349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E8E3-9738-4B58-8586-6C957F115B69}"/>
              </a:ext>
            </a:extLst>
          </p:cNvPr>
          <p:cNvSpPr>
            <a:spLocks noGrp="1"/>
          </p:cNvSpPr>
          <p:nvPr>
            <p:ph type="title"/>
          </p:nvPr>
        </p:nvSpPr>
        <p:spPr>
          <a:xfrm>
            <a:off x="838200" y="588494"/>
            <a:ext cx="10515600" cy="800039"/>
          </a:xfrm>
        </p:spPr>
        <p:txBody>
          <a:bodyPr>
            <a:normAutofit/>
          </a:bodyPr>
          <a:lstStyle/>
          <a:p>
            <a:r>
              <a:rPr lang="en-US">
                <a:solidFill>
                  <a:schemeClr val="accent1"/>
                </a:solidFill>
              </a:rPr>
              <a:t>Training Workshop</a:t>
            </a:r>
            <a:r>
              <a:rPr lang="en-US"/>
              <a:t> </a:t>
            </a:r>
            <a:r>
              <a:rPr lang="en-US">
                <a:solidFill>
                  <a:schemeClr val="accent1"/>
                </a:solidFill>
              </a:rPr>
              <a:t>Objectives</a:t>
            </a:r>
          </a:p>
        </p:txBody>
      </p:sp>
      <p:sp>
        <p:nvSpPr>
          <p:cNvPr id="3" name="Content Placeholder 2">
            <a:extLst>
              <a:ext uri="{FF2B5EF4-FFF2-40B4-BE49-F238E27FC236}">
                <a16:creationId xmlns:a16="http://schemas.microsoft.com/office/drawing/2014/main" id="{2C58990B-B266-4B8C-B3A5-EF6929815A44}"/>
              </a:ext>
            </a:extLst>
          </p:cNvPr>
          <p:cNvSpPr>
            <a:spLocks noGrp="1"/>
          </p:cNvSpPr>
          <p:nvPr>
            <p:ph idx="1"/>
          </p:nvPr>
        </p:nvSpPr>
        <p:spPr>
          <a:xfrm>
            <a:off x="838200" y="1494637"/>
            <a:ext cx="9702800" cy="5152906"/>
          </a:xfrm>
        </p:spPr>
        <p:txBody>
          <a:bodyPr vert="horz" lIns="91440" tIns="45720" rIns="91440" bIns="45720" rtlCol="0" anchor="t">
            <a:noAutofit/>
          </a:bodyPr>
          <a:lstStyle/>
          <a:p>
            <a:pPr marL="0" lvl="0" indent="0">
              <a:spcBef>
                <a:spcPts val="1200"/>
              </a:spcBef>
              <a:buNone/>
            </a:pPr>
            <a:r>
              <a:rPr lang="en-US" sz="2600">
                <a:latin typeface="Calibri"/>
                <a:cs typeface="Calibri"/>
              </a:rPr>
              <a:t>By the end of the training participants will be able to:</a:t>
            </a:r>
          </a:p>
          <a:p>
            <a:pPr>
              <a:spcBef>
                <a:spcPts val="1200"/>
              </a:spcBef>
            </a:pPr>
            <a:r>
              <a:rPr lang="en-US" sz="2600">
                <a:latin typeface="Calibri"/>
                <a:cs typeface="Calibri"/>
              </a:rPr>
              <a:t>Explain why the rapid coverage survey (RCS) is useful to the program</a:t>
            </a:r>
          </a:p>
          <a:p>
            <a:pPr>
              <a:spcBef>
                <a:spcPts val="1200"/>
              </a:spcBef>
            </a:pPr>
            <a:r>
              <a:rPr lang="en-US" sz="2600">
                <a:latin typeface="Calibri"/>
                <a:cs typeface="Calibri"/>
              </a:rPr>
              <a:t>Describe the locations and key population (KP) groups to be surveyed</a:t>
            </a:r>
          </a:p>
          <a:p>
            <a:pPr>
              <a:spcBef>
                <a:spcPts val="1200"/>
              </a:spcBef>
            </a:pPr>
            <a:r>
              <a:rPr lang="en-US" sz="2600">
                <a:latin typeface="Calibri"/>
                <a:cs typeface="Calibri"/>
              </a:rPr>
              <a:t>Define informed consent and demonstrate use of the survey consent form</a:t>
            </a:r>
          </a:p>
          <a:p>
            <a:pPr>
              <a:spcBef>
                <a:spcPts val="1200"/>
              </a:spcBef>
            </a:pPr>
            <a:r>
              <a:rPr lang="en-US" sz="2600">
                <a:latin typeface="Calibri"/>
                <a:cs typeface="Calibri"/>
              </a:rPr>
              <a:t>Demonstrate use of the survey tools</a:t>
            </a:r>
          </a:p>
          <a:p>
            <a:pPr>
              <a:spcBef>
                <a:spcPts val="1200"/>
              </a:spcBef>
            </a:pPr>
            <a:r>
              <a:rPr lang="en-US" sz="2600"/>
              <a:t>Describe the roles and responsibilities of interviewers, timelines, study logistics, and data management</a:t>
            </a:r>
          </a:p>
          <a:p>
            <a:pPr>
              <a:spcBef>
                <a:spcPts val="1200"/>
              </a:spcBef>
            </a:pPr>
            <a:r>
              <a:rPr lang="en-US" sz="2600">
                <a:latin typeface="Calibri"/>
                <a:cs typeface="Calibri"/>
              </a:rPr>
              <a:t>Describe the purpose of supporting documentation and survey tools </a:t>
            </a:r>
            <a:endParaRPr lang="en-US" sz="2600"/>
          </a:p>
        </p:txBody>
      </p:sp>
    </p:spTree>
    <p:extLst>
      <p:ext uri="{BB962C8B-B14F-4D97-AF65-F5344CB8AC3E}">
        <p14:creationId xmlns:p14="http://schemas.microsoft.com/office/powerpoint/2010/main" val="38833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F329-E26A-5626-F100-3FFBC2C94577}"/>
              </a:ext>
            </a:extLst>
          </p:cNvPr>
          <p:cNvSpPr>
            <a:spLocks noGrp="1"/>
          </p:cNvSpPr>
          <p:nvPr>
            <p:ph type="title"/>
          </p:nvPr>
        </p:nvSpPr>
        <p:spPr/>
        <p:txBody>
          <a:bodyPr>
            <a:normAutofit fontScale="90000"/>
          </a:bodyPr>
          <a:lstStyle/>
          <a:p>
            <a:r>
              <a:rPr lang="en-US" sz="2200"/>
              <a:t>Roles and Responsibilities </a:t>
            </a:r>
            <a:br>
              <a:rPr lang="en-US"/>
            </a:br>
            <a:r>
              <a:rPr lang="en-US"/>
              <a:t>Survey supervisors/coordinators</a:t>
            </a:r>
          </a:p>
        </p:txBody>
      </p:sp>
      <p:sp>
        <p:nvSpPr>
          <p:cNvPr id="3" name="Content Placeholder 2">
            <a:extLst>
              <a:ext uri="{FF2B5EF4-FFF2-40B4-BE49-F238E27FC236}">
                <a16:creationId xmlns:a16="http://schemas.microsoft.com/office/drawing/2014/main" id="{A0426B63-0E56-DFD7-AD0B-6273AA406BB9}"/>
              </a:ext>
            </a:extLst>
          </p:cNvPr>
          <p:cNvSpPr>
            <a:spLocks noGrp="1"/>
          </p:cNvSpPr>
          <p:nvPr>
            <p:ph idx="1"/>
          </p:nvPr>
        </p:nvSpPr>
        <p:spPr>
          <a:xfrm>
            <a:off x="838200" y="1445660"/>
            <a:ext cx="10515600" cy="5105264"/>
          </a:xfrm>
        </p:spPr>
        <p:txBody>
          <a:bodyPr/>
          <a:lstStyle/>
          <a:p>
            <a:pPr>
              <a:spcBef>
                <a:spcPts val="1000"/>
              </a:spcBef>
            </a:pPr>
            <a:r>
              <a:rPr lang="en-US" sz="2800"/>
              <a:t>Provide general administrative and logistics support/resources </a:t>
            </a:r>
            <a:br>
              <a:rPr lang="en-US" sz="2800"/>
            </a:br>
            <a:r>
              <a:rPr lang="en-US" sz="2800">
                <a:solidFill>
                  <a:srgbClr val="000000">
                    <a:lumMod val="85000"/>
                    <a:lumOff val="15000"/>
                  </a:srgbClr>
                </a:solidFill>
                <a:ea typeface="Calibri" panose="020F0502020204030204" pitchFamily="34" charset="0"/>
                <a:cs typeface="Times New Roman" panose="02020603050405020304" pitchFamily="18" charset="0"/>
              </a:rPr>
              <a:t>(ID cards, travel/expense authorizations, tablets, printing, etc.)</a:t>
            </a:r>
            <a:r>
              <a:rPr lang="en-US" sz="2800"/>
              <a:t> </a:t>
            </a:r>
          </a:p>
          <a:p>
            <a:r>
              <a:rPr lang="en-US" sz="2800"/>
              <a:t>Assign interviewers to hot spots </a:t>
            </a:r>
          </a:p>
          <a:p>
            <a:r>
              <a:rPr lang="en-US" sz="2800"/>
              <a:t>Compile interviewer packets </a:t>
            </a:r>
          </a:p>
          <a:p>
            <a:pPr>
              <a:lnSpc>
                <a:spcPct val="107000"/>
              </a:lnSpc>
              <a:defRPr/>
            </a:pPr>
            <a:r>
              <a:rPr kumimoji="0" lang="en-US" sz="2800" b="0" i="0" u="none" strike="noStrike" kern="1200" cap="none" spc="0" normalizeH="0" baseline="0" noProof="0">
                <a:ln>
                  <a:noFill/>
                </a:ln>
                <a:solidFill>
                  <a:srgbClr val="000000">
                    <a:lumMod val="85000"/>
                    <a:lumOff val="1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Daily update with each interviewer in person (or via cell for tablets): </a:t>
            </a:r>
          </a:p>
          <a:p>
            <a:pPr marL="684213" lvl="1" indent="-342900">
              <a:lnSpc>
                <a:spcPct val="107000"/>
              </a:lnSpc>
              <a:spcBef>
                <a:spcPts val="0"/>
              </a:spcBef>
              <a:defRPr/>
            </a:pPr>
            <a:r>
              <a:rPr kumimoji="0" lang="en-US" sz="2400" b="0" i="0" u="none" strike="noStrike" kern="1200" cap="none" spc="0" normalizeH="0" baseline="0" noProof="0">
                <a:ln>
                  <a:noFill/>
                </a:ln>
                <a:solidFill>
                  <a:srgbClr val="000000">
                    <a:lumMod val="85000"/>
                    <a:lumOff val="1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Number of interviews (completed/KPs approached)</a:t>
            </a:r>
          </a:p>
          <a:p>
            <a:pPr marL="684213" lvl="1" indent="-342900">
              <a:lnSpc>
                <a:spcPct val="107000"/>
              </a:lnSpc>
              <a:spcBef>
                <a:spcPts val="0"/>
              </a:spcBef>
              <a:defRPr/>
            </a:pPr>
            <a:r>
              <a:rPr kumimoji="0" lang="en-US" sz="2400" b="0" i="0" u="none" strike="noStrike" kern="1200" cap="none" spc="0" normalizeH="0" baseline="0" noProof="0">
                <a:ln>
                  <a:noFill/>
                </a:ln>
                <a:solidFill>
                  <a:srgbClr val="000000">
                    <a:lumMod val="85000"/>
                    <a:lumOff val="1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Challenges/solutions </a:t>
            </a:r>
          </a:p>
          <a:p>
            <a:pPr>
              <a:lnSpc>
                <a:spcPct val="107000"/>
              </a:lnSpc>
              <a:defRPr/>
            </a:pPr>
            <a:r>
              <a:rPr lang="en-US" sz="2800">
                <a:solidFill>
                  <a:srgbClr val="000000">
                    <a:lumMod val="85000"/>
                    <a:lumOff val="15000"/>
                  </a:srgbClr>
                </a:solidFill>
                <a:ea typeface="Calibri" panose="020F0502020204030204" pitchFamily="34" charset="0"/>
                <a:cs typeface="Times New Roman" panose="02020603050405020304" pitchFamily="18" charset="0"/>
              </a:rPr>
              <a:t>Review automated data entries (or paper forms) daily </a:t>
            </a:r>
            <a:endParaRPr lang="en-US" sz="2800"/>
          </a:p>
          <a:p>
            <a:pPr>
              <a:lnSpc>
                <a:spcPct val="107000"/>
              </a:lnSpc>
              <a:defRPr/>
            </a:pPr>
            <a:r>
              <a:rPr kumimoji="0" lang="en-US" sz="2800" b="0" i="0" u="none" strike="noStrike" kern="1200" cap="none" spc="0" normalizeH="0" baseline="0" noProof="0">
                <a:ln>
                  <a:noFill/>
                </a:ln>
                <a:solidFill>
                  <a:srgbClr val="000000">
                    <a:lumMod val="85000"/>
                    <a:lumOff val="1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Conduct four to five field visits to monitor survey implementation </a:t>
            </a:r>
          </a:p>
        </p:txBody>
      </p:sp>
    </p:spTree>
    <p:extLst>
      <p:ext uri="{BB962C8B-B14F-4D97-AF65-F5344CB8AC3E}">
        <p14:creationId xmlns:p14="http://schemas.microsoft.com/office/powerpoint/2010/main" val="845243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F744-4993-712A-06D6-4C126DAD40F6}"/>
              </a:ext>
            </a:extLst>
          </p:cNvPr>
          <p:cNvSpPr>
            <a:spLocks noGrp="1"/>
          </p:cNvSpPr>
          <p:nvPr>
            <p:ph type="title"/>
          </p:nvPr>
        </p:nvSpPr>
        <p:spPr>
          <a:xfrm>
            <a:off x="838200" y="227032"/>
            <a:ext cx="10515600" cy="800039"/>
          </a:xfrm>
        </p:spPr>
        <p:txBody>
          <a:bodyPr/>
          <a:lstStyle/>
          <a:p>
            <a:r>
              <a:rPr lang="en-US"/>
              <a:t>Conducting the survey</a:t>
            </a:r>
          </a:p>
        </p:txBody>
      </p:sp>
      <p:sp>
        <p:nvSpPr>
          <p:cNvPr id="3" name="Content Placeholder 2">
            <a:extLst>
              <a:ext uri="{FF2B5EF4-FFF2-40B4-BE49-F238E27FC236}">
                <a16:creationId xmlns:a16="http://schemas.microsoft.com/office/drawing/2014/main" id="{0E6C6A03-CF00-4045-4A60-2F2E0A8AA954}"/>
              </a:ext>
            </a:extLst>
          </p:cNvPr>
          <p:cNvSpPr>
            <a:spLocks noGrp="1"/>
          </p:cNvSpPr>
          <p:nvPr>
            <p:ph idx="1"/>
          </p:nvPr>
        </p:nvSpPr>
        <p:spPr>
          <a:xfrm>
            <a:off x="779586" y="1170718"/>
            <a:ext cx="10574214" cy="5460250"/>
          </a:xfrm>
        </p:spPr>
        <p:txBody>
          <a:bodyPr vert="horz" lIns="91440" tIns="45720" rIns="91440" bIns="45720" rtlCol="0" anchor="t">
            <a:noAutofit/>
          </a:bodyPr>
          <a:lstStyle/>
          <a:p>
            <a:r>
              <a:rPr lang="en-US" sz="2800" dirty="0">
                <a:latin typeface="Calibri"/>
                <a:ea typeface="Calibri"/>
                <a:cs typeface="Calibri"/>
              </a:rPr>
              <a:t>The survey will be conducted in </a:t>
            </a:r>
            <a:r>
              <a:rPr lang="en-US" sz="2800" i="1" dirty="0">
                <a:solidFill>
                  <a:srgbClr val="00B050"/>
                </a:solidFill>
                <a:latin typeface="Calibri"/>
                <a:ea typeface="Calibri"/>
                <a:cs typeface="Calibri"/>
              </a:rPr>
              <a:t>xx and </a:t>
            </a:r>
            <a:r>
              <a:rPr lang="en-US" sz="2800" i="1" dirty="0" err="1">
                <a:solidFill>
                  <a:srgbClr val="00B050"/>
                </a:solidFill>
                <a:latin typeface="Calibri"/>
                <a:ea typeface="Calibri"/>
                <a:cs typeface="Calibri"/>
              </a:rPr>
              <a:t>yy</a:t>
            </a:r>
            <a:r>
              <a:rPr lang="en-US" sz="2800" i="1" dirty="0">
                <a:solidFill>
                  <a:schemeClr val="accent4"/>
                </a:solidFill>
                <a:latin typeface="Calibri"/>
                <a:ea typeface="Calibri"/>
                <a:cs typeface="Calibri"/>
              </a:rPr>
              <a:t> </a:t>
            </a:r>
            <a:r>
              <a:rPr lang="en-US" sz="2800" dirty="0">
                <a:latin typeface="Calibri"/>
                <a:ea typeface="Calibri"/>
                <a:cs typeface="Calibri"/>
              </a:rPr>
              <a:t>locations from </a:t>
            </a:r>
            <a:r>
              <a:rPr lang="en-US" sz="2800" i="1" dirty="0">
                <a:solidFill>
                  <a:srgbClr val="00B050"/>
                </a:solidFill>
                <a:latin typeface="Calibri"/>
                <a:ea typeface="Calibri"/>
                <a:cs typeface="Calibri"/>
              </a:rPr>
              <a:t>date–date</a:t>
            </a:r>
            <a:r>
              <a:rPr lang="en-US" sz="2800" dirty="0">
                <a:latin typeface="Calibri"/>
                <a:ea typeface="Calibri"/>
                <a:cs typeface="Calibri"/>
              </a:rPr>
              <a:t>. </a:t>
            </a:r>
            <a:endParaRPr lang="en-US" sz="2800" dirty="0"/>
          </a:p>
          <a:p>
            <a:r>
              <a:rPr lang="en-US" sz="2800" dirty="0">
                <a:latin typeface="Calibri"/>
                <a:ea typeface="Calibri"/>
                <a:cs typeface="Calibri"/>
              </a:rPr>
              <a:t>Teams of at least two interviewers will go out to hot spots </a:t>
            </a:r>
            <a:br>
              <a:rPr lang="en-US" sz="2800" dirty="0">
                <a:latin typeface="Calibri"/>
                <a:ea typeface="Calibri"/>
                <a:cs typeface="Calibri"/>
              </a:rPr>
            </a:br>
            <a:r>
              <a:rPr lang="en-US" sz="2800" dirty="0">
                <a:latin typeface="Calibri"/>
                <a:ea typeface="Calibri"/>
                <a:cs typeface="Calibri"/>
              </a:rPr>
              <a:t>(</a:t>
            </a:r>
            <a:r>
              <a:rPr lang="en-US" sz="2800" u="sng" dirty="0">
                <a:latin typeface="Calibri"/>
                <a:ea typeface="Calibri"/>
                <a:cs typeface="Calibri"/>
              </a:rPr>
              <a:t>not</a:t>
            </a:r>
            <a:r>
              <a:rPr lang="en-US" sz="2800" dirty="0">
                <a:latin typeface="Calibri"/>
                <a:ea typeface="Calibri"/>
                <a:cs typeface="Calibri"/>
              </a:rPr>
              <a:t> the hot spots they currently work in)</a:t>
            </a:r>
          </a:p>
          <a:p>
            <a:r>
              <a:rPr lang="en-US" sz="2800" dirty="0">
                <a:latin typeface="Calibri"/>
                <a:ea typeface="Calibri"/>
                <a:cs typeface="Calibri"/>
              </a:rPr>
              <a:t>After you arrive at the assigned hotspots:</a:t>
            </a:r>
          </a:p>
          <a:p>
            <a:pPr lvl="1"/>
            <a:r>
              <a:rPr lang="en-US" sz="2400" dirty="0">
                <a:latin typeface="Calibri"/>
                <a:ea typeface="Calibri"/>
                <a:cs typeface="Calibri"/>
              </a:rPr>
              <a:t>Approach all KPs present at the hotspot</a:t>
            </a:r>
          </a:p>
          <a:p>
            <a:pPr lvl="1"/>
            <a:r>
              <a:rPr lang="en-US" sz="2400" dirty="0">
                <a:latin typeface="Calibri"/>
                <a:ea typeface="Calibri"/>
                <a:cs typeface="Calibri"/>
              </a:rPr>
              <a:t>Read the informed consent statement and comply with participant’s decision to participate or not</a:t>
            </a:r>
            <a:endParaRPr lang="en-US" sz="2400" dirty="0">
              <a:ea typeface="Calibri"/>
            </a:endParaRPr>
          </a:p>
          <a:p>
            <a:pPr lvl="1"/>
            <a:r>
              <a:rPr lang="en-US" sz="2400" dirty="0">
                <a:latin typeface="Calibri"/>
                <a:ea typeface="Calibri"/>
                <a:cs typeface="Calibri"/>
              </a:rPr>
              <a:t>Find a place with privacy (where you will not be seen or heard) to conduct the interview for those who agree to participate</a:t>
            </a:r>
          </a:p>
          <a:p>
            <a:pPr lvl="1"/>
            <a:r>
              <a:rPr lang="en-US" sz="2400" dirty="0">
                <a:latin typeface="Calibri"/>
                <a:ea typeface="Calibri"/>
                <a:cs typeface="Calibri"/>
              </a:rPr>
              <a:t>You will be entering responses to survey interviews on a tablet which is pre-programmed with the questionnaire</a:t>
            </a:r>
          </a:p>
          <a:p>
            <a:endParaRPr lang="en-US" sz="2800" dirty="0"/>
          </a:p>
        </p:txBody>
      </p:sp>
    </p:spTree>
    <p:extLst>
      <p:ext uri="{BB962C8B-B14F-4D97-AF65-F5344CB8AC3E}">
        <p14:creationId xmlns:p14="http://schemas.microsoft.com/office/powerpoint/2010/main" val="404034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4BD7-0B60-FB25-1793-005202F6E61A}"/>
              </a:ext>
            </a:extLst>
          </p:cNvPr>
          <p:cNvSpPr>
            <a:spLocks noGrp="1"/>
          </p:cNvSpPr>
          <p:nvPr>
            <p:ph type="title"/>
          </p:nvPr>
        </p:nvSpPr>
        <p:spPr>
          <a:xfrm>
            <a:off x="838200" y="365518"/>
            <a:ext cx="10515600" cy="800039"/>
          </a:xfrm>
        </p:spPr>
        <p:txBody>
          <a:bodyPr/>
          <a:lstStyle/>
          <a:p>
            <a:r>
              <a:rPr lang="en-US"/>
              <a:t>Uploading survey data from tablets</a:t>
            </a:r>
          </a:p>
        </p:txBody>
      </p:sp>
      <p:sp>
        <p:nvSpPr>
          <p:cNvPr id="3" name="Content Placeholder 2">
            <a:extLst>
              <a:ext uri="{FF2B5EF4-FFF2-40B4-BE49-F238E27FC236}">
                <a16:creationId xmlns:a16="http://schemas.microsoft.com/office/drawing/2014/main" id="{B6100FAB-3033-BA80-6D52-82C3E8FA5782}"/>
              </a:ext>
            </a:extLst>
          </p:cNvPr>
          <p:cNvSpPr>
            <a:spLocks noGrp="1"/>
          </p:cNvSpPr>
          <p:nvPr>
            <p:ph idx="1"/>
          </p:nvPr>
        </p:nvSpPr>
        <p:spPr>
          <a:xfrm>
            <a:off x="838200" y="1356612"/>
            <a:ext cx="9893300" cy="3766213"/>
          </a:xfrm>
        </p:spPr>
        <p:txBody>
          <a:bodyPr/>
          <a:lstStyle/>
          <a:p>
            <a:r>
              <a:rPr lang="en-US">
                <a:solidFill>
                  <a:srgbClr val="00B050"/>
                </a:solidFill>
              </a:rPr>
              <a:t>Insert detailed instructions of the process here and provide a copy to participants to reference when conducting the survey </a:t>
            </a:r>
          </a:p>
        </p:txBody>
      </p:sp>
      <p:sp>
        <p:nvSpPr>
          <p:cNvPr id="4" name="TextBox 3">
            <a:extLst>
              <a:ext uri="{FF2B5EF4-FFF2-40B4-BE49-F238E27FC236}">
                <a16:creationId xmlns:a16="http://schemas.microsoft.com/office/drawing/2014/main" id="{50A515D7-17A2-DC56-B910-FF516A6A1E78}"/>
              </a:ext>
            </a:extLst>
          </p:cNvPr>
          <p:cNvSpPr txBox="1"/>
          <p:nvPr/>
        </p:nvSpPr>
        <p:spPr>
          <a:xfrm>
            <a:off x="1249472" y="5200776"/>
            <a:ext cx="7665927" cy="1280160"/>
          </a:xfrm>
          <a:prstGeom prst="rect">
            <a:avLst/>
          </a:prstGeom>
          <a:solidFill>
            <a:schemeClr val="accent2">
              <a:lumMod val="90000"/>
              <a:lumOff val="10000"/>
            </a:schemeClr>
          </a:solidFill>
        </p:spPr>
        <p:txBody>
          <a:bodyPr wrap="square" lIns="274320" tIns="274320" rIns="91440" bIns="182880" rtlCol="0">
            <a:spAutoFit/>
          </a:bodyPr>
          <a:lstStyle/>
          <a:p>
            <a:endParaRPr lang="en-US"/>
          </a:p>
        </p:txBody>
      </p:sp>
      <p:sp>
        <p:nvSpPr>
          <p:cNvPr id="5" name="TextBox 4">
            <a:extLst>
              <a:ext uri="{FF2B5EF4-FFF2-40B4-BE49-F238E27FC236}">
                <a16:creationId xmlns:a16="http://schemas.microsoft.com/office/drawing/2014/main" id="{63245810-EEA3-C4B8-BB59-C9301EEA273A}"/>
              </a:ext>
            </a:extLst>
          </p:cNvPr>
          <p:cNvSpPr txBox="1"/>
          <p:nvPr/>
        </p:nvSpPr>
        <p:spPr>
          <a:xfrm>
            <a:off x="1252288" y="5009721"/>
            <a:ext cx="7663111" cy="1569660"/>
          </a:xfrm>
          <a:prstGeom prst="rect">
            <a:avLst/>
          </a:prstGeom>
          <a:noFill/>
        </p:spPr>
        <p:txBody>
          <a:bodyPr wrap="square" lIns="274320" tIns="274320" rIns="91440" bIns="182880" rtlCol="0">
            <a:spAutoFit/>
          </a:bodyPr>
          <a:lstStyle/>
          <a:p>
            <a:r>
              <a:rPr lang="en-US" sz="2400" b="1">
                <a:solidFill>
                  <a:srgbClr val="FFFFFF"/>
                </a:solidFill>
              </a:rPr>
              <a:t>Using the data collected on the tablets during practice interviews, participants will connect to Wi-Fi and sync the data files.</a:t>
            </a:r>
            <a:endParaRPr lang="en-US"/>
          </a:p>
        </p:txBody>
      </p:sp>
      <p:pic>
        <p:nvPicPr>
          <p:cNvPr id="6" name="Picture 5" descr="Icon&#10;&#10;Description automatically generated">
            <a:extLst>
              <a:ext uri="{FF2B5EF4-FFF2-40B4-BE49-F238E27FC236}">
                <a16:creationId xmlns:a16="http://schemas.microsoft.com/office/drawing/2014/main" id="{66E089C6-95BE-4F59-7C58-14F81559293A}"/>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9004753" y="5221270"/>
            <a:ext cx="1271212" cy="1271212"/>
          </a:xfrm>
          <a:prstGeom prst="rect">
            <a:avLst/>
          </a:prstGeom>
        </p:spPr>
      </p:pic>
    </p:spTree>
    <p:extLst>
      <p:ext uri="{BB962C8B-B14F-4D97-AF65-F5344CB8AC3E}">
        <p14:creationId xmlns:p14="http://schemas.microsoft.com/office/powerpoint/2010/main" val="41111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F744-4993-712A-06D6-4C126DAD40F6}"/>
              </a:ext>
            </a:extLst>
          </p:cNvPr>
          <p:cNvSpPr>
            <a:spLocks noGrp="1"/>
          </p:cNvSpPr>
          <p:nvPr>
            <p:ph type="title"/>
          </p:nvPr>
        </p:nvSpPr>
        <p:spPr>
          <a:xfrm>
            <a:off x="838200" y="588494"/>
            <a:ext cx="10515600" cy="800039"/>
          </a:xfrm>
        </p:spPr>
        <p:txBody>
          <a:bodyPr/>
          <a:lstStyle/>
          <a:p>
            <a:r>
              <a:rPr lang="en-US"/>
              <a:t>Reminders about survey process</a:t>
            </a:r>
          </a:p>
        </p:txBody>
      </p:sp>
      <p:sp>
        <p:nvSpPr>
          <p:cNvPr id="3" name="Content Placeholder 2">
            <a:extLst>
              <a:ext uri="{FF2B5EF4-FFF2-40B4-BE49-F238E27FC236}">
                <a16:creationId xmlns:a16="http://schemas.microsoft.com/office/drawing/2014/main" id="{0E6C6A03-CF00-4045-4A60-2F2E0A8AA954}"/>
              </a:ext>
            </a:extLst>
          </p:cNvPr>
          <p:cNvSpPr>
            <a:spLocks noGrp="1"/>
          </p:cNvSpPr>
          <p:nvPr>
            <p:ph idx="1"/>
          </p:nvPr>
        </p:nvSpPr>
        <p:spPr>
          <a:xfrm>
            <a:off x="838200" y="1636730"/>
            <a:ext cx="10515600" cy="4932746"/>
          </a:xfrm>
        </p:spPr>
        <p:txBody>
          <a:bodyPr/>
          <a:lstStyle/>
          <a:p>
            <a:r>
              <a:rPr lang="en-US" dirty="0"/>
              <a:t>There are no incentives for participating in the survey.</a:t>
            </a:r>
          </a:p>
          <a:p>
            <a:r>
              <a:rPr lang="en-US" dirty="0"/>
              <a:t>Transport to hot spots will be provided via </a:t>
            </a:r>
            <a:r>
              <a:rPr lang="en-US" dirty="0">
                <a:solidFill>
                  <a:srgbClr val="00B050"/>
                </a:solidFill>
              </a:rPr>
              <a:t>prearranged transportation</a:t>
            </a:r>
            <a:r>
              <a:rPr lang="en-US" dirty="0"/>
              <a:t> OR will be </a:t>
            </a:r>
            <a:r>
              <a:rPr lang="en-US" dirty="0">
                <a:solidFill>
                  <a:srgbClr val="00B050"/>
                </a:solidFill>
              </a:rPr>
              <a:t>reimbursed for transportation</a:t>
            </a:r>
            <a:r>
              <a:rPr lang="en-US" dirty="0"/>
              <a:t> with a receipt.</a:t>
            </a:r>
          </a:p>
          <a:p>
            <a:r>
              <a:rPr lang="en-US" dirty="0"/>
              <a:t>HIV testing </a:t>
            </a:r>
            <a:r>
              <a:rPr lang="en-US" dirty="0">
                <a:solidFill>
                  <a:srgbClr val="00B050"/>
                </a:solidFill>
              </a:rPr>
              <a:t>will not </a:t>
            </a:r>
            <a:r>
              <a:rPr lang="en-US" dirty="0"/>
              <a:t>be provided as part of this survey, but referrals to services should be. </a:t>
            </a:r>
            <a:r>
              <a:rPr lang="en-US" i="1" dirty="0">
                <a:solidFill>
                  <a:srgbClr val="00B050"/>
                </a:solidFill>
              </a:rPr>
              <a:t>(List the steps associated with the referral to testing service.)</a:t>
            </a:r>
          </a:p>
          <a:p>
            <a:endParaRPr lang="en-US" dirty="0"/>
          </a:p>
        </p:txBody>
      </p:sp>
    </p:spTree>
    <p:extLst>
      <p:ext uri="{BB962C8B-B14F-4D97-AF65-F5344CB8AC3E}">
        <p14:creationId xmlns:p14="http://schemas.microsoft.com/office/powerpoint/2010/main" val="39332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73538-B889-167F-172A-781266E2BFFC}"/>
              </a:ext>
            </a:extLst>
          </p:cNvPr>
          <p:cNvSpPr>
            <a:spLocks noGrp="1"/>
          </p:cNvSpPr>
          <p:nvPr>
            <p:ph type="title"/>
          </p:nvPr>
        </p:nvSpPr>
        <p:spPr>
          <a:xfrm>
            <a:off x="4844073" y="597274"/>
            <a:ext cx="6430703" cy="974783"/>
          </a:xfrm>
        </p:spPr>
        <p:txBody>
          <a:bodyPr>
            <a:normAutofit/>
          </a:bodyPr>
          <a:lstStyle/>
          <a:p>
            <a:r>
              <a:rPr lang="en-US"/>
              <a:t>Session 6 Objective</a:t>
            </a:r>
          </a:p>
        </p:txBody>
      </p:sp>
      <p:sp>
        <p:nvSpPr>
          <p:cNvPr id="15" name="Content Placeholder 14">
            <a:extLst>
              <a:ext uri="{FF2B5EF4-FFF2-40B4-BE49-F238E27FC236}">
                <a16:creationId xmlns:a16="http://schemas.microsoft.com/office/drawing/2014/main" id="{36CD24A6-AB8E-77D9-F4C1-7B511280D8FC}"/>
              </a:ext>
            </a:extLst>
          </p:cNvPr>
          <p:cNvSpPr>
            <a:spLocks noGrp="1"/>
          </p:cNvSpPr>
          <p:nvPr>
            <p:ph idx="1"/>
          </p:nvPr>
        </p:nvSpPr>
        <p:spPr>
          <a:xfrm>
            <a:off x="4844071" y="1871134"/>
            <a:ext cx="6430703" cy="4622799"/>
          </a:xfrm>
        </p:spPr>
        <p:txBody>
          <a:bodyPr>
            <a:normAutofit/>
          </a:bodyPr>
          <a:lstStyle/>
          <a:p>
            <a:r>
              <a:rPr lang="en-US"/>
              <a:t>Describe the purpose of supporting documentation and tools available for the survey</a:t>
            </a:r>
          </a:p>
          <a:p>
            <a:endParaRPr lang="en-US"/>
          </a:p>
        </p:txBody>
      </p:sp>
      <p:pic>
        <p:nvPicPr>
          <p:cNvPr id="3" name="Picture 2">
            <a:extLst>
              <a:ext uri="{FF2B5EF4-FFF2-40B4-BE49-F238E27FC236}">
                <a16:creationId xmlns:a16="http://schemas.microsoft.com/office/drawing/2014/main" id="{2400CE04-AA73-2EC4-E5CD-CA7316B73659}"/>
              </a:ext>
            </a:extLst>
          </p:cNvPr>
          <p:cNvPicPr>
            <a:picLocks noChangeAspect="1"/>
          </p:cNvPicPr>
          <p:nvPr/>
        </p:nvPicPr>
        <p:blipFill rotWithShape="1">
          <a:blip r:embed="rId3"/>
          <a:srcRect l="44295" t="43617" r="4151" b="-182"/>
          <a:stretch/>
        </p:blipFill>
        <p:spPr>
          <a:xfrm>
            <a:off x="0" y="0"/>
            <a:ext cx="3216474" cy="3161212"/>
          </a:xfrm>
          <a:prstGeom prst="rect">
            <a:avLst/>
          </a:prstGeom>
        </p:spPr>
      </p:pic>
    </p:spTree>
    <p:extLst>
      <p:ext uri="{BB962C8B-B14F-4D97-AF65-F5344CB8AC3E}">
        <p14:creationId xmlns:p14="http://schemas.microsoft.com/office/powerpoint/2010/main" val="58228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2ECA-49DF-2659-842F-6BA3F13C6958}"/>
              </a:ext>
            </a:extLst>
          </p:cNvPr>
          <p:cNvSpPr>
            <a:spLocks noGrp="1"/>
          </p:cNvSpPr>
          <p:nvPr>
            <p:ph type="title"/>
          </p:nvPr>
        </p:nvSpPr>
        <p:spPr>
          <a:xfrm>
            <a:off x="497004" y="406460"/>
            <a:ext cx="11349254" cy="800039"/>
          </a:xfrm>
        </p:spPr>
        <p:txBody>
          <a:bodyPr>
            <a:normAutofit/>
          </a:bodyPr>
          <a:lstStyle/>
          <a:p>
            <a:r>
              <a:rPr lang="en-US" sz="3600"/>
              <a:t>Checklist of materials for interviewers</a:t>
            </a:r>
            <a:endParaRPr lang="en-US" sz="3400"/>
          </a:p>
        </p:txBody>
      </p:sp>
      <p:sp>
        <p:nvSpPr>
          <p:cNvPr id="3" name="Content Placeholder 2">
            <a:extLst>
              <a:ext uri="{FF2B5EF4-FFF2-40B4-BE49-F238E27FC236}">
                <a16:creationId xmlns:a16="http://schemas.microsoft.com/office/drawing/2014/main" id="{6D192606-45A3-21AC-213B-AF9549EA6C6A}"/>
              </a:ext>
            </a:extLst>
          </p:cNvPr>
          <p:cNvSpPr>
            <a:spLocks noGrp="1"/>
          </p:cNvSpPr>
          <p:nvPr>
            <p:ph idx="1"/>
          </p:nvPr>
        </p:nvSpPr>
        <p:spPr>
          <a:xfrm>
            <a:off x="1249160" y="1414826"/>
            <a:ext cx="8649751" cy="5299560"/>
          </a:xfrm>
        </p:spPr>
        <p:txBody>
          <a:bodyPr/>
          <a:lstStyle/>
          <a:p>
            <a:pPr marL="342900" indent="-342900" fontAlgn="base">
              <a:spcBef>
                <a:spcPts val="600"/>
              </a:spcBef>
              <a:buFont typeface="Courier New" panose="02070309020205020404" pitchFamily="49" charset="0"/>
              <a:buChar char="□"/>
            </a:pPr>
            <a:r>
              <a:rPr lang="en-US" sz="2400" u="none" strike="noStrike" spc="0" dirty="0">
                <a:solidFill>
                  <a:srgbClr val="000000"/>
                </a:solidFill>
                <a:effectLst/>
                <a:ea typeface="Calibri" panose="020F0502020204030204" pitchFamily="34" charset="0"/>
                <a:cs typeface="Calibri" panose="020F0502020204030204" pitchFamily="34" charset="0"/>
              </a:rPr>
              <a:t>Map of the hot spot(s) and directions</a:t>
            </a:r>
            <a:endParaRPr lang="en-US" sz="2400" u="none" strike="noStrike" spc="0" dirty="0">
              <a:effectLst/>
              <a:ea typeface="Times New Roman" panose="02020603050405020304" pitchFamily="18" charset="0"/>
              <a:cs typeface="Times New Roman" panose="02020603050405020304" pitchFamily="18" charset="0"/>
            </a:endParaRPr>
          </a:p>
          <a:p>
            <a:pPr marL="342900" marR="0" lvl="0" indent="-342900" fontAlgn="base">
              <a:lnSpc>
                <a:spcPct val="95000"/>
              </a:lnSpc>
              <a:spcBef>
                <a:spcPts val="600"/>
              </a:spcBef>
              <a:spcAft>
                <a:spcPts val="0"/>
              </a:spcAft>
              <a:buFont typeface="Courier New" panose="02070309020205020404" pitchFamily="49" charset="0"/>
              <a:buChar char="□"/>
            </a:pPr>
            <a:r>
              <a:rPr lang="en-US" sz="2400" u="none" strike="noStrike" spc="0" dirty="0">
                <a:solidFill>
                  <a:srgbClr val="000000"/>
                </a:solidFill>
                <a:effectLst/>
                <a:ea typeface="Calibri" panose="020F0502020204030204" pitchFamily="34" charset="0"/>
                <a:cs typeface="Calibri" panose="020F0502020204030204" pitchFamily="34" charset="0"/>
              </a:rPr>
              <a:t>A form of ID to show they are part of the </a:t>
            </a:r>
            <a:r>
              <a:rPr lang="en-US" sz="2400" u="none" strike="noStrike" spc="0" dirty="0">
                <a:solidFill>
                  <a:srgbClr val="00B050"/>
                </a:solidFill>
                <a:effectLst/>
                <a:ea typeface="Calibri" panose="020F0502020204030204" pitchFamily="34" charset="0"/>
                <a:cs typeface="Calibri" panose="020F0502020204030204" pitchFamily="34" charset="0"/>
              </a:rPr>
              <a:t>XXX</a:t>
            </a:r>
            <a:r>
              <a:rPr lang="en-US" sz="2400" u="none" strike="noStrike" spc="0" dirty="0">
                <a:solidFill>
                  <a:srgbClr val="000000"/>
                </a:solidFill>
                <a:effectLst/>
                <a:ea typeface="Calibri" panose="020F0502020204030204" pitchFamily="34" charset="0"/>
                <a:cs typeface="Calibri" panose="020F0502020204030204" pitchFamily="34" charset="0"/>
              </a:rPr>
              <a:t> program </a:t>
            </a:r>
          </a:p>
          <a:p>
            <a:pPr marL="342900" indent="-342900" fontAlgn="base">
              <a:spcBef>
                <a:spcPts val="600"/>
              </a:spcBef>
              <a:buFont typeface="Courier New" panose="02070309020205020404" pitchFamily="49" charset="0"/>
              <a:buChar char="□"/>
            </a:pPr>
            <a:r>
              <a:rPr lang="en-US" sz="2400" u="none" strike="noStrike" spc="0" dirty="0">
                <a:solidFill>
                  <a:srgbClr val="000000"/>
                </a:solidFill>
                <a:effectLst/>
                <a:ea typeface="Calibri" panose="020F0502020204030204" pitchFamily="34" charset="0"/>
                <a:cs typeface="Calibri" panose="020F0502020204030204" pitchFamily="34" charset="0"/>
              </a:rPr>
              <a:t>Survey introduction and consent script</a:t>
            </a:r>
          </a:p>
          <a:p>
            <a:pPr marL="342900" marR="0" lvl="0" indent="-342900" fontAlgn="base">
              <a:lnSpc>
                <a:spcPct val="95000"/>
              </a:lnSpc>
              <a:spcBef>
                <a:spcPts val="600"/>
              </a:spcBef>
              <a:spcAft>
                <a:spcPts val="0"/>
              </a:spcAft>
              <a:buFont typeface="Courier New" panose="02070309020205020404" pitchFamily="49" charset="0"/>
              <a:buChar char="□"/>
            </a:pPr>
            <a:r>
              <a:rPr lang="en-US" sz="2400" u="none" strike="noStrike" spc="0" dirty="0">
                <a:solidFill>
                  <a:srgbClr val="000000"/>
                </a:solidFill>
                <a:effectLst/>
                <a:ea typeface="Calibri" panose="020F0502020204030204" pitchFamily="34" charset="0"/>
                <a:cs typeface="Calibri" panose="020F0502020204030204" pitchFamily="34" charset="0"/>
              </a:rPr>
              <a:t>Questionnaires </a:t>
            </a:r>
            <a:r>
              <a:rPr lang="en-US" sz="2400" u="none" strike="noStrike" spc="0" dirty="0">
                <a:solidFill>
                  <a:srgbClr val="00B050"/>
                </a:solidFill>
                <a:effectLst/>
                <a:ea typeface="Calibri" panose="020F0502020204030204" pitchFamily="34" charset="0"/>
                <a:cs typeface="Calibri" panose="020F0502020204030204" pitchFamily="34" charset="0"/>
              </a:rPr>
              <a:t>(FSWs, MSM, PWID) </a:t>
            </a:r>
            <a:r>
              <a:rPr lang="en-US" sz="2400" u="none" strike="noStrike" spc="0" dirty="0">
                <a:solidFill>
                  <a:srgbClr val="000000"/>
                </a:solidFill>
                <a:effectLst/>
                <a:ea typeface="Calibri" panose="020F0502020204030204" pitchFamily="34" charset="0"/>
                <a:cs typeface="Calibri" panose="020F0502020204030204" pitchFamily="34" charset="0"/>
              </a:rPr>
              <a:t>– enough response forms for all enrolled KP individuals and estimated number of non-enrolled </a:t>
            </a:r>
          </a:p>
          <a:p>
            <a:pPr marL="342900" marR="0" lvl="0" indent="-342900" fontAlgn="base">
              <a:lnSpc>
                <a:spcPct val="95000"/>
              </a:lnSpc>
              <a:spcBef>
                <a:spcPts val="600"/>
              </a:spcBef>
              <a:spcAft>
                <a:spcPts val="0"/>
              </a:spcAft>
              <a:buFont typeface="Courier New" panose="02070309020205020404" pitchFamily="49" charset="0"/>
              <a:buChar char="□"/>
            </a:pPr>
            <a:r>
              <a:rPr lang="en-US" sz="2400" dirty="0">
                <a:solidFill>
                  <a:srgbClr val="000000"/>
                </a:solidFill>
                <a:ea typeface="Calibri" panose="020F0502020204030204" pitchFamily="34" charset="0"/>
              </a:rPr>
              <a:t>T</a:t>
            </a:r>
            <a:r>
              <a:rPr lang="en-US" sz="2400" u="none" strike="noStrike" spc="0" dirty="0">
                <a:solidFill>
                  <a:srgbClr val="000000"/>
                </a:solidFill>
                <a:effectLst/>
                <a:ea typeface="Calibri" panose="020F0502020204030204" pitchFamily="34" charset="0"/>
                <a:cs typeface="Calibri" panose="020F0502020204030204" pitchFamily="34" charset="0"/>
              </a:rPr>
              <a:t>ablets pre-loaded with the questionnaire(s) </a:t>
            </a:r>
          </a:p>
          <a:p>
            <a:pPr marL="342900" marR="0" lvl="0" indent="-342900" fontAlgn="base">
              <a:lnSpc>
                <a:spcPct val="95000"/>
              </a:lnSpc>
              <a:spcBef>
                <a:spcPts val="600"/>
              </a:spcBef>
              <a:spcAft>
                <a:spcPts val="0"/>
              </a:spcAft>
              <a:buFont typeface="Courier New" panose="02070309020205020404" pitchFamily="49" charset="0"/>
              <a:buChar char="□"/>
            </a:pPr>
            <a:r>
              <a:rPr lang="en-US" sz="2400" dirty="0">
                <a:solidFill>
                  <a:srgbClr val="000000"/>
                </a:solidFill>
                <a:ea typeface="Calibri" panose="020F0502020204030204" pitchFamily="34" charset="0"/>
              </a:rPr>
              <a:t>Survey record sheet</a:t>
            </a:r>
            <a:endParaRPr lang="en-US" sz="2400" u="none" strike="noStrike" spc="0" dirty="0">
              <a:solidFill>
                <a:srgbClr val="000000"/>
              </a:solidFill>
              <a:effectLst/>
              <a:ea typeface="Calibri" panose="020F0502020204030204" pitchFamily="34" charset="0"/>
              <a:cs typeface="Calibri" panose="020F0502020204030204" pitchFamily="34" charset="0"/>
            </a:endParaRPr>
          </a:p>
          <a:p>
            <a:pPr marL="342900" marR="0" lvl="0" indent="-342900" fontAlgn="base">
              <a:lnSpc>
                <a:spcPct val="95000"/>
              </a:lnSpc>
              <a:spcBef>
                <a:spcPts val="600"/>
              </a:spcBef>
              <a:spcAft>
                <a:spcPts val="0"/>
              </a:spcAft>
              <a:buFont typeface="Courier New" panose="02070309020205020404" pitchFamily="49" charset="0"/>
              <a:buChar char="□"/>
            </a:pPr>
            <a:r>
              <a:rPr lang="en-US" sz="2400" u="none" strike="noStrike" spc="0" dirty="0">
                <a:solidFill>
                  <a:srgbClr val="000000"/>
                </a:solidFill>
                <a:effectLst/>
                <a:ea typeface="Calibri" panose="020F0502020204030204" pitchFamily="34" charset="0"/>
                <a:cs typeface="Calibri" panose="020F0502020204030204" pitchFamily="34" charset="0"/>
              </a:rPr>
              <a:t>Pens</a:t>
            </a:r>
          </a:p>
          <a:p>
            <a:pPr marL="342900" marR="0" lvl="0" indent="-342900" fontAlgn="base">
              <a:lnSpc>
                <a:spcPct val="95000"/>
              </a:lnSpc>
              <a:spcBef>
                <a:spcPts val="600"/>
              </a:spcBef>
              <a:spcAft>
                <a:spcPts val="0"/>
              </a:spcAft>
              <a:buFont typeface="Courier New" panose="02070309020205020404" pitchFamily="49" charset="0"/>
              <a:buChar char="□"/>
            </a:pPr>
            <a:r>
              <a:rPr lang="en-US" sz="2400" dirty="0">
                <a:solidFill>
                  <a:srgbClr val="000000"/>
                </a:solidFill>
                <a:ea typeface="Times New Roman" panose="02020603050405020304" pitchFamily="18" charset="0"/>
              </a:rPr>
              <a:t>Cell phone</a:t>
            </a:r>
            <a:endParaRPr lang="en-US" sz="2400" u="none" strike="noStrike" spc="0" dirty="0">
              <a:effectLst/>
              <a:ea typeface="Times New Roman" panose="02020603050405020304" pitchFamily="18" charset="0"/>
              <a:cs typeface="Times New Roman" panose="02020603050405020304" pitchFamily="18" charset="0"/>
            </a:endParaRPr>
          </a:p>
          <a:p>
            <a:pPr marL="342900" marR="0" lvl="0" indent="-342900" fontAlgn="base">
              <a:lnSpc>
                <a:spcPct val="95000"/>
              </a:lnSpc>
              <a:spcBef>
                <a:spcPts val="600"/>
              </a:spcBef>
              <a:spcAft>
                <a:spcPts val="0"/>
              </a:spcAft>
              <a:buFont typeface="Courier New" panose="02070309020205020404" pitchFamily="49" charset="0"/>
              <a:buChar char="□"/>
            </a:pPr>
            <a:r>
              <a:rPr lang="en-US" sz="2400" u="none" strike="noStrike" spc="0" dirty="0">
                <a:solidFill>
                  <a:srgbClr val="000000"/>
                </a:solidFill>
                <a:effectLst/>
                <a:ea typeface="Calibri" panose="020F0502020204030204" pitchFamily="34" charset="0"/>
                <a:cs typeface="Calibri" panose="020F0502020204030204" pitchFamily="34" charset="0"/>
              </a:rPr>
              <a:t>Supervisor’s name and phone number</a:t>
            </a:r>
            <a:endParaRPr lang="en-US" sz="2400" u="none" strike="noStrike" spc="0" dirty="0">
              <a:effectLst/>
              <a:ea typeface="Times New Roman" panose="02020603050405020304" pitchFamily="18" charset="0"/>
              <a:cs typeface="Times New Roman" panose="02020603050405020304" pitchFamily="18" charset="0"/>
            </a:endParaRPr>
          </a:p>
          <a:p>
            <a:pPr marL="342900" marR="0" lvl="0" indent="-342900" fontAlgn="base">
              <a:lnSpc>
                <a:spcPct val="95000"/>
              </a:lnSpc>
              <a:spcBef>
                <a:spcPts val="600"/>
              </a:spcBef>
              <a:spcAft>
                <a:spcPts val="0"/>
              </a:spcAft>
              <a:buFont typeface="Courier New" panose="02070309020205020404" pitchFamily="49" charset="0"/>
              <a:buChar char="□"/>
            </a:pPr>
            <a:r>
              <a:rPr lang="en-US" sz="2400" u="none" strike="noStrike" spc="0" dirty="0">
                <a:solidFill>
                  <a:srgbClr val="000000"/>
                </a:solidFill>
                <a:effectLst/>
                <a:ea typeface="Calibri" panose="020F0502020204030204" pitchFamily="34" charset="0"/>
                <a:cs typeface="Calibri" panose="020F0502020204030204" pitchFamily="34" charset="0"/>
              </a:rPr>
              <a:t>Cash for transportation to and from the hot spot, if needed</a:t>
            </a:r>
            <a:endParaRPr lang="en-US" sz="2400" u="none" strike="noStrike" spc="0" dirty="0">
              <a:effectLst/>
              <a:ea typeface="Times New Roman" panose="02020603050405020304" pitchFamily="18" charset="0"/>
              <a:cs typeface="Times New Roman" panose="02020603050405020304" pitchFamily="18" charset="0"/>
            </a:endParaRPr>
          </a:p>
          <a:p>
            <a:pPr marL="342900" marR="0" lvl="0" indent="-342900" fontAlgn="base">
              <a:lnSpc>
                <a:spcPct val="95000"/>
              </a:lnSpc>
              <a:spcBef>
                <a:spcPts val="600"/>
              </a:spcBef>
              <a:spcAft>
                <a:spcPts val="0"/>
              </a:spcAft>
              <a:buFont typeface="Courier New" panose="02070309020205020404" pitchFamily="49" charset="0"/>
              <a:buChar char="□"/>
            </a:pPr>
            <a:r>
              <a:rPr lang="en-US" sz="2400" u="none" strike="noStrike" spc="0" dirty="0">
                <a:solidFill>
                  <a:srgbClr val="000000"/>
                </a:solidFill>
                <a:effectLst/>
                <a:ea typeface="Calibri" panose="020F0502020204030204" pitchFamily="34" charset="0"/>
                <a:cs typeface="Calibri" panose="020F0502020204030204" pitchFamily="34" charset="0"/>
              </a:rPr>
              <a:t>Referral forms for HIV counseling/testing </a:t>
            </a:r>
            <a:endParaRPr lang="en-US" sz="2400" u="none" strike="noStrike" spc="0" dirty="0">
              <a:effectLst/>
              <a:ea typeface="Times New Roman" panose="02020603050405020304" pitchFamily="18"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ED6F0B94-2038-E6DB-BA15-C1CFB3A9F7C3}"/>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10423784" y="287993"/>
            <a:ext cx="1271212" cy="1271212"/>
          </a:xfrm>
          <a:prstGeom prst="rect">
            <a:avLst/>
          </a:prstGeom>
        </p:spPr>
      </p:pic>
    </p:spTree>
    <p:extLst>
      <p:ext uri="{BB962C8B-B14F-4D97-AF65-F5344CB8AC3E}">
        <p14:creationId xmlns:p14="http://schemas.microsoft.com/office/powerpoint/2010/main" val="3942159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2ECA-49DF-2659-842F-6BA3F13C6958}"/>
              </a:ext>
            </a:extLst>
          </p:cNvPr>
          <p:cNvSpPr>
            <a:spLocks noGrp="1"/>
          </p:cNvSpPr>
          <p:nvPr>
            <p:ph type="title"/>
          </p:nvPr>
        </p:nvSpPr>
        <p:spPr/>
        <p:txBody>
          <a:bodyPr/>
          <a:lstStyle/>
          <a:p>
            <a:r>
              <a:rPr lang="en-US"/>
              <a:t>Survey record sheet</a:t>
            </a:r>
          </a:p>
        </p:txBody>
      </p:sp>
      <p:pic>
        <p:nvPicPr>
          <p:cNvPr id="4" name="Picture 3" descr="Icon&#10;&#10;Description automatically generated">
            <a:extLst>
              <a:ext uri="{FF2B5EF4-FFF2-40B4-BE49-F238E27FC236}">
                <a16:creationId xmlns:a16="http://schemas.microsoft.com/office/drawing/2014/main" id="{ED6F0B94-2038-E6DB-BA15-C1CFB3A9F7C3}"/>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10423784" y="219364"/>
            <a:ext cx="1271212" cy="1271212"/>
          </a:xfrm>
          <a:prstGeom prst="rect">
            <a:avLst/>
          </a:prstGeom>
        </p:spPr>
      </p:pic>
      <p:sp>
        <p:nvSpPr>
          <p:cNvPr id="10" name="Content Placeholder 9">
            <a:extLst>
              <a:ext uri="{FF2B5EF4-FFF2-40B4-BE49-F238E27FC236}">
                <a16:creationId xmlns:a16="http://schemas.microsoft.com/office/drawing/2014/main" id="{D68F6E06-0DF5-EED3-B2BC-73D74BBCE3E8}"/>
              </a:ext>
            </a:extLst>
          </p:cNvPr>
          <p:cNvSpPr>
            <a:spLocks noGrp="1"/>
          </p:cNvSpPr>
          <p:nvPr>
            <p:ph idx="1"/>
          </p:nvPr>
        </p:nvSpPr>
        <p:spPr>
          <a:xfrm>
            <a:off x="838200" y="1588517"/>
            <a:ext cx="4850219" cy="4932746"/>
          </a:xfrm>
        </p:spPr>
        <p:txBody>
          <a:bodyPr/>
          <a:lstStyle/>
          <a:p>
            <a:r>
              <a:rPr lang="en-US"/>
              <a:t>Fill this form every day to summarize what occurred </a:t>
            </a:r>
          </a:p>
          <a:p>
            <a:r>
              <a:rPr lang="en-US"/>
              <a:t>Share the summary with the survey supervisor during your daily check-in    </a:t>
            </a:r>
          </a:p>
        </p:txBody>
      </p:sp>
      <p:pic>
        <p:nvPicPr>
          <p:cNvPr id="6" name="Picture 5">
            <a:extLst>
              <a:ext uri="{FF2B5EF4-FFF2-40B4-BE49-F238E27FC236}">
                <a16:creationId xmlns:a16="http://schemas.microsoft.com/office/drawing/2014/main" id="{98BBBB74-9E8A-5679-E744-B9642CCAF66E}"/>
              </a:ext>
            </a:extLst>
          </p:cNvPr>
          <p:cNvPicPr>
            <a:picLocks noChangeAspect="1"/>
          </p:cNvPicPr>
          <p:nvPr/>
        </p:nvPicPr>
        <p:blipFill>
          <a:blip r:embed="rId5"/>
          <a:stretch>
            <a:fillRect/>
          </a:stretch>
        </p:blipFill>
        <p:spPr>
          <a:xfrm>
            <a:off x="5927493" y="325666"/>
            <a:ext cx="4267570" cy="61955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739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E751-2A45-D5CD-4941-21F79130E28A}"/>
              </a:ext>
            </a:extLst>
          </p:cNvPr>
          <p:cNvSpPr>
            <a:spLocks noGrp="1"/>
          </p:cNvSpPr>
          <p:nvPr>
            <p:ph type="title"/>
          </p:nvPr>
        </p:nvSpPr>
        <p:spPr/>
        <p:txBody>
          <a:bodyPr/>
          <a:lstStyle/>
          <a:p>
            <a:r>
              <a:rPr lang="en-US"/>
              <a:t>Wrap-up</a:t>
            </a:r>
          </a:p>
        </p:txBody>
      </p:sp>
      <p:sp>
        <p:nvSpPr>
          <p:cNvPr id="3" name="Content Placeholder 2">
            <a:extLst>
              <a:ext uri="{FF2B5EF4-FFF2-40B4-BE49-F238E27FC236}">
                <a16:creationId xmlns:a16="http://schemas.microsoft.com/office/drawing/2014/main" id="{B392BF6A-84FB-3795-D687-E703725B2862}"/>
              </a:ext>
            </a:extLst>
          </p:cNvPr>
          <p:cNvSpPr>
            <a:spLocks noGrp="1"/>
          </p:cNvSpPr>
          <p:nvPr>
            <p:ph idx="1"/>
          </p:nvPr>
        </p:nvSpPr>
        <p:spPr>
          <a:xfrm>
            <a:off x="838200" y="1636730"/>
            <a:ext cx="9906000" cy="4932746"/>
          </a:xfrm>
        </p:spPr>
        <p:txBody>
          <a:bodyPr/>
          <a:lstStyle/>
          <a:p>
            <a:r>
              <a:rPr lang="en-US"/>
              <a:t>Questions?</a:t>
            </a:r>
          </a:p>
          <a:p>
            <a:pPr lvl="1"/>
            <a:r>
              <a:rPr lang="en-US"/>
              <a:t>What remaining questions do you have about the process of conducting the survey?</a:t>
            </a:r>
          </a:p>
          <a:p>
            <a:r>
              <a:rPr lang="en-US"/>
              <a:t>Next steps</a:t>
            </a:r>
          </a:p>
          <a:p>
            <a:pPr lvl="1"/>
            <a:r>
              <a:rPr lang="en-US"/>
              <a:t>Facilitators to present the </a:t>
            </a:r>
            <a:r>
              <a:rPr lang="en-US">
                <a:solidFill>
                  <a:srgbClr val="00B050"/>
                </a:solidFill>
              </a:rPr>
              <a:t>next steps </a:t>
            </a:r>
            <a:r>
              <a:rPr lang="en-US"/>
              <a:t>in the survey</a:t>
            </a:r>
          </a:p>
          <a:p>
            <a:pPr lvl="1"/>
            <a:r>
              <a:rPr lang="en-US"/>
              <a:t>Facilitators to distribute survey materials, timeline, instructions, and contact information; and set timeline for next survey team check-in or communication</a:t>
            </a:r>
          </a:p>
        </p:txBody>
      </p:sp>
    </p:spTree>
    <p:extLst>
      <p:ext uri="{BB962C8B-B14F-4D97-AF65-F5344CB8AC3E}">
        <p14:creationId xmlns:p14="http://schemas.microsoft.com/office/powerpoint/2010/main" val="108563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EF0345-9615-D8AA-D947-FE7F803A8A3D}"/>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4C7604D-FC36-CED1-9299-5B9680376DEC}"/>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253494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706FA6-D5B3-0EBC-FF90-03D396354CF8}"/>
              </a:ext>
            </a:extLst>
          </p:cNvPr>
          <p:cNvPicPr>
            <a:picLocks noChangeAspect="1"/>
          </p:cNvPicPr>
          <p:nvPr/>
        </p:nvPicPr>
        <p:blipFill rotWithShape="1">
          <a:blip r:embed="rId3"/>
          <a:srcRect t="53685" r="82500" b="32834"/>
          <a:stretch/>
        </p:blipFill>
        <p:spPr>
          <a:xfrm>
            <a:off x="5613786" y="3015192"/>
            <a:ext cx="1967727" cy="852677"/>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2EC26F58-9BCB-2FE7-F817-D3BA2D1CE726}"/>
              </a:ext>
            </a:extLst>
          </p:cNvPr>
          <p:cNvPicPr>
            <a:picLocks noChangeAspect="1"/>
          </p:cNvPicPr>
          <p:nvPr/>
        </p:nvPicPr>
        <p:blipFill rotWithShape="1">
          <a:blip r:embed="rId3"/>
          <a:srcRect t="38036" r="82500" b="46315"/>
          <a:stretch/>
        </p:blipFill>
        <p:spPr>
          <a:xfrm>
            <a:off x="3843809" y="4055182"/>
            <a:ext cx="1964777" cy="988256"/>
          </a:xfrm>
          <a:prstGeom prst="rect">
            <a:avLst/>
          </a:prstGeom>
        </p:spPr>
      </p:pic>
      <p:pic>
        <p:nvPicPr>
          <p:cNvPr id="2" name="Picture 1" descr="A picture containing background pattern&#10;&#10;Description automatically generated">
            <a:extLst>
              <a:ext uri="{FF2B5EF4-FFF2-40B4-BE49-F238E27FC236}">
                <a16:creationId xmlns:a16="http://schemas.microsoft.com/office/drawing/2014/main" id="{926E52D4-B9F7-C779-15F9-6085DD7F24E2}"/>
              </a:ext>
            </a:extLst>
          </p:cNvPr>
          <p:cNvPicPr>
            <a:picLocks noChangeAspect="1"/>
          </p:cNvPicPr>
          <p:nvPr/>
        </p:nvPicPr>
        <p:blipFill rotWithShape="1">
          <a:blip r:embed="rId3"/>
          <a:srcRect t="67895" r="82500" b="16693"/>
          <a:stretch/>
        </p:blipFill>
        <p:spPr>
          <a:xfrm>
            <a:off x="5613786" y="2030563"/>
            <a:ext cx="1967727" cy="974783"/>
          </a:xfrm>
          <a:prstGeom prst="rect">
            <a:avLst/>
          </a:prstGeom>
        </p:spPr>
      </p:pic>
      <p:pic>
        <p:nvPicPr>
          <p:cNvPr id="16" name="Picture 15" descr="A picture containing background pattern&#10;&#10;Description automatically generated">
            <a:extLst>
              <a:ext uri="{FF2B5EF4-FFF2-40B4-BE49-F238E27FC236}">
                <a16:creationId xmlns:a16="http://schemas.microsoft.com/office/drawing/2014/main" id="{EC29F7A4-D1A8-499E-1C0B-102C98CE4E64}"/>
              </a:ext>
            </a:extLst>
          </p:cNvPr>
          <p:cNvPicPr>
            <a:picLocks noChangeAspect="1"/>
          </p:cNvPicPr>
          <p:nvPr/>
        </p:nvPicPr>
        <p:blipFill rotWithShape="1">
          <a:blip r:embed="rId3"/>
          <a:srcRect t="23369" r="82500" b="60983"/>
          <a:stretch/>
        </p:blipFill>
        <p:spPr>
          <a:xfrm>
            <a:off x="1944348" y="2957524"/>
            <a:ext cx="1964777" cy="988256"/>
          </a:xfrm>
          <a:prstGeom prst="rect">
            <a:avLst/>
          </a:prstGeom>
        </p:spPr>
      </p:pic>
      <p:sp>
        <p:nvSpPr>
          <p:cNvPr id="6" name="Title 5">
            <a:extLst>
              <a:ext uri="{FF2B5EF4-FFF2-40B4-BE49-F238E27FC236}">
                <a16:creationId xmlns:a16="http://schemas.microsoft.com/office/drawing/2014/main" id="{204AF7F1-9185-473C-81B6-362D475676E6}"/>
              </a:ext>
            </a:extLst>
          </p:cNvPr>
          <p:cNvSpPr>
            <a:spLocks noGrp="1"/>
          </p:cNvSpPr>
          <p:nvPr>
            <p:ph type="title"/>
          </p:nvPr>
        </p:nvSpPr>
        <p:spPr>
          <a:xfrm>
            <a:off x="2568364" y="5271986"/>
            <a:ext cx="7056903" cy="1088598"/>
          </a:xfrm>
        </p:spPr>
        <p:txBody>
          <a:bodyPr>
            <a:noAutofit/>
          </a:bodyPr>
          <a:lstStyle/>
          <a:p>
            <a:pPr>
              <a:spcBef>
                <a:spcPts val="1200"/>
              </a:spcBef>
              <a:spcAft>
                <a:spcPts val="1200"/>
              </a:spcAft>
            </a:pPr>
            <a:r>
              <a:rPr lang="en-US" sz="1100" b="0"/>
              <a:t>This work was made possible by the generous support of the American people through the United States Agency for International Development (USAID) and the U.S. President’s Emergency Plan for AIDS Relief (PEPFAR). The contents are the responsibility of the EpiC project and do not necessarily reflect the views of USAID, PEPFAR, or the United States Government.</a:t>
            </a:r>
            <a:br>
              <a:rPr lang="en-US" sz="1100" b="0"/>
            </a:br>
            <a:br>
              <a:rPr lang="en-US" sz="600" b="0"/>
            </a:br>
            <a:r>
              <a:rPr lang="en-US" sz="1100" b="0"/>
              <a:t>EpiC is a global cooperative agreement (7200AA19CA00002) led by FHI 360 with core partners Right to Care, Palladium International, and Population Services International (PSI).</a:t>
            </a:r>
          </a:p>
        </p:txBody>
      </p:sp>
      <p:sp>
        <p:nvSpPr>
          <p:cNvPr id="11" name="Title 5">
            <a:extLst>
              <a:ext uri="{FF2B5EF4-FFF2-40B4-BE49-F238E27FC236}">
                <a16:creationId xmlns:a16="http://schemas.microsoft.com/office/drawing/2014/main" id="{A44DCAA3-C403-914D-98D0-85A03F5CA11C}"/>
              </a:ext>
            </a:extLst>
          </p:cNvPr>
          <p:cNvSpPr txBox="1">
            <a:spLocks/>
          </p:cNvSpPr>
          <p:nvPr/>
        </p:nvSpPr>
        <p:spPr>
          <a:xfrm>
            <a:off x="3649010" y="2319099"/>
            <a:ext cx="3546459" cy="376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en-US" sz="2000" b="0">
                <a:hlinkClick r:id="rId4"/>
              </a:rPr>
              <a:t>EpiC Twitter</a:t>
            </a:r>
            <a:endParaRPr lang="en-US" sz="2000" b="0"/>
          </a:p>
        </p:txBody>
      </p:sp>
      <p:sp>
        <p:nvSpPr>
          <p:cNvPr id="12" name="Title 5">
            <a:extLst>
              <a:ext uri="{FF2B5EF4-FFF2-40B4-BE49-F238E27FC236}">
                <a16:creationId xmlns:a16="http://schemas.microsoft.com/office/drawing/2014/main" id="{4696A683-15CF-5579-A847-6D83B0BD3B4D}"/>
              </a:ext>
            </a:extLst>
          </p:cNvPr>
          <p:cNvSpPr txBox="1">
            <a:spLocks/>
          </p:cNvSpPr>
          <p:nvPr/>
        </p:nvSpPr>
        <p:spPr>
          <a:xfrm>
            <a:off x="3649009" y="3253514"/>
            <a:ext cx="3546459" cy="376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en-US" sz="2000" b="0">
                <a:hlinkClick r:id="rId5"/>
              </a:rPr>
              <a:t>EpiC Facebook</a:t>
            </a:r>
            <a:endParaRPr lang="en-US" sz="2000" b="0"/>
          </a:p>
        </p:txBody>
      </p:sp>
      <p:sp>
        <p:nvSpPr>
          <p:cNvPr id="13" name="Title 5">
            <a:extLst>
              <a:ext uri="{FF2B5EF4-FFF2-40B4-BE49-F238E27FC236}">
                <a16:creationId xmlns:a16="http://schemas.microsoft.com/office/drawing/2014/main" id="{E1775F7F-A2D6-D7DE-113A-761C0C2B4256}"/>
              </a:ext>
            </a:extLst>
          </p:cNvPr>
          <p:cNvSpPr txBox="1">
            <a:spLocks/>
          </p:cNvSpPr>
          <p:nvPr/>
        </p:nvSpPr>
        <p:spPr>
          <a:xfrm>
            <a:off x="5548472" y="4381909"/>
            <a:ext cx="3546459" cy="376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en-US" sz="2000" b="0">
                <a:hlinkClick r:id="rId6"/>
              </a:rPr>
              <a:t>EpiC Blog</a:t>
            </a:r>
            <a:endParaRPr lang="en-US" sz="2000" b="0"/>
          </a:p>
        </p:txBody>
      </p:sp>
      <p:sp>
        <p:nvSpPr>
          <p:cNvPr id="14" name="Title 5">
            <a:extLst>
              <a:ext uri="{FF2B5EF4-FFF2-40B4-BE49-F238E27FC236}">
                <a16:creationId xmlns:a16="http://schemas.microsoft.com/office/drawing/2014/main" id="{CDD4C870-6319-CDA0-4473-7197DA1F84B6}"/>
              </a:ext>
            </a:extLst>
          </p:cNvPr>
          <p:cNvSpPr txBox="1">
            <a:spLocks/>
          </p:cNvSpPr>
          <p:nvPr/>
        </p:nvSpPr>
        <p:spPr>
          <a:xfrm>
            <a:off x="7362177" y="2323436"/>
            <a:ext cx="3546459" cy="376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en-US" sz="2000" b="0">
                <a:hlinkClick r:id="rId7"/>
              </a:rPr>
              <a:t>EpiC Webpage</a:t>
            </a:r>
            <a:endParaRPr lang="en-US" sz="2000" b="0"/>
          </a:p>
        </p:txBody>
      </p:sp>
      <p:sp>
        <p:nvSpPr>
          <p:cNvPr id="18" name="Title 7">
            <a:extLst>
              <a:ext uri="{FF2B5EF4-FFF2-40B4-BE49-F238E27FC236}">
                <a16:creationId xmlns:a16="http://schemas.microsoft.com/office/drawing/2014/main" id="{6E811764-A76E-8020-2BFF-57470A7FCDA3}"/>
              </a:ext>
            </a:extLst>
          </p:cNvPr>
          <p:cNvSpPr txBox="1">
            <a:spLocks/>
          </p:cNvSpPr>
          <p:nvPr/>
        </p:nvSpPr>
        <p:spPr>
          <a:xfrm>
            <a:off x="2880648" y="679600"/>
            <a:ext cx="6430703" cy="9747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pPr algn="ctr"/>
            <a:r>
              <a:rPr lang="en-US"/>
              <a:t>Stay Connected</a:t>
            </a:r>
          </a:p>
        </p:txBody>
      </p:sp>
      <p:sp>
        <p:nvSpPr>
          <p:cNvPr id="4" name="Title 5">
            <a:extLst>
              <a:ext uri="{FF2B5EF4-FFF2-40B4-BE49-F238E27FC236}">
                <a16:creationId xmlns:a16="http://schemas.microsoft.com/office/drawing/2014/main" id="{0FBA029A-8530-2521-7B88-F5921B411020}"/>
              </a:ext>
            </a:extLst>
          </p:cNvPr>
          <p:cNvSpPr txBox="1">
            <a:spLocks/>
          </p:cNvSpPr>
          <p:nvPr/>
        </p:nvSpPr>
        <p:spPr>
          <a:xfrm>
            <a:off x="7362177" y="3253513"/>
            <a:ext cx="3546459" cy="376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en-US" sz="2000" b="0">
                <a:hlinkClick r:id="rId8"/>
              </a:rPr>
              <a:t>EpiC YouTube</a:t>
            </a:r>
            <a:endParaRPr lang="en-US" sz="2000" b="0"/>
          </a:p>
        </p:txBody>
      </p:sp>
      <p:grpSp>
        <p:nvGrpSpPr>
          <p:cNvPr id="8" name="Group 7">
            <a:extLst>
              <a:ext uri="{FF2B5EF4-FFF2-40B4-BE49-F238E27FC236}">
                <a16:creationId xmlns:a16="http://schemas.microsoft.com/office/drawing/2014/main" id="{3ADACBD1-8F21-D9D1-AB29-3E90F6D229EA}"/>
              </a:ext>
            </a:extLst>
          </p:cNvPr>
          <p:cNvGrpSpPr/>
          <p:nvPr/>
        </p:nvGrpSpPr>
        <p:grpSpPr>
          <a:xfrm>
            <a:off x="2578412" y="2147333"/>
            <a:ext cx="741241" cy="741241"/>
            <a:chOff x="2578412" y="2147333"/>
            <a:chExt cx="741241" cy="741241"/>
          </a:xfrm>
        </p:grpSpPr>
        <p:sp>
          <p:nvSpPr>
            <p:cNvPr id="9" name="Oval 8">
              <a:extLst>
                <a:ext uri="{FF2B5EF4-FFF2-40B4-BE49-F238E27FC236}">
                  <a16:creationId xmlns:a16="http://schemas.microsoft.com/office/drawing/2014/main" id="{8F40D1B6-C5B8-FDE0-43C6-814079FC14FE}"/>
                </a:ext>
              </a:extLst>
            </p:cNvPr>
            <p:cNvSpPr/>
            <p:nvPr/>
          </p:nvSpPr>
          <p:spPr>
            <a:xfrm>
              <a:off x="2578412" y="2147333"/>
              <a:ext cx="741241" cy="741241"/>
            </a:xfrm>
            <a:prstGeom prst="ellipse">
              <a:avLst/>
            </a:prstGeom>
            <a:solidFill>
              <a:schemeClr val="accent5"/>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BFC737A2-4CD1-B218-C98A-231119CBF3F0}"/>
                </a:ext>
              </a:extLst>
            </p:cNvPr>
            <p:cNvPicPr>
              <a:picLocks noChangeAspect="1"/>
            </p:cNvPicPr>
            <p:nvPr/>
          </p:nvPicPr>
          <p:blipFill>
            <a:blip r:embed="rId9"/>
            <a:stretch>
              <a:fillRect/>
            </a:stretch>
          </p:blipFill>
          <p:spPr>
            <a:xfrm>
              <a:off x="2714587" y="2278331"/>
              <a:ext cx="468890" cy="479244"/>
            </a:xfrm>
            <a:prstGeom prst="rect">
              <a:avLst/>
            </a:prstGeom>
          </p:spPr>
        </p:pic>
      </p:grpSp>
    </p:spTree>
    <p:extLst>
      <p:ext uri="{BB962C8B-B14F-4D97-AF65-F5344CB8AC3E}">
        <p14:creationId xmlns:p14="http://schemas.microsoft.com/office/powerpoint/2010/main" val="35999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87A1-F365-44C6-A0F3-16646681EC37}"/>
              </a:ext>
            </a:extLst>
          </p:cNvPr>
          <p:cNvSpPr>
            <a:spLocks noGrp="1"/>
          </p:cNvSpPr>
          <p:nvPr>
            <p:ph type="title"/>
          </p:nvPr>
        </p:nvSpPr>
        <p:spPr>
          <a:xfrm>
            <a:off x="838200" y="493505"/>
            <a:ext cx="10515600" cy="610386"/>
          </a:xfrm>
        </p:spPr>
        <p:txBody>
          <a:bodyPr/>
          <a:lstStyle/>
          <a:p>
            <a:r>
              <a:rPr lang="en-US">
                <a:solidFill>
                  <a:srgbClr val="00B050"/>
                </a:solidFill>
              </a:rPr>
              <a:t>Sample</a:t>
            </a:r>
            <a:r>
              <a:rPr lang="en-US"/>
              <a:t> Training Workshop </a:t>
            </a:r>
            <a:r>
              <a:rPr lang="en-US">
                <a:solidFill>
                  <a:schemeClr val="accent1"/>
                </a:solidFill>
              </a:rPr>
              <a:t>Agenda</a:t>
            </a:r>
          </a:p>
        </p:txBody>
      </p:sp>
      <p:graphicFrame>
        <p:nvGraphicFramePr>
          <p:cNvPr id="4" name="Table 4">
            <a:extLst>
              <a:ext uri="{FF2B5EF4-FFF2-40B4-BE49-F238E27FC236}">
                <a16:creationId xmlns:a16="http://schemas.microsoft.com/office/drawing/2014/main" id="{6EF6B76F-F753-4BE9-9155-86FF6B7036F5}"/>
              </a:ext>
            </a:extLst>
          </p:cNvPr>
          <p:cNvGraphicFramePr>
            <a:graphicFrameLocks noGrp="1"/>
          </p:cNvGraphicFramePr>
          <p:nvPr>
            <p:ph idx="1"/>
            <p:extLst>
              <p:ext uri="{D42A27DB-BD31-4B8C-83A1-F6EECF244321}">
                <p14:modId xmlns:p14="http://schemas.microsoft.com/office/powerpoint/2010/main" val="249509372"/>
              </p:ext>
            </p:extLst>
          </p:nvPr>
        </p:nvGraphicFramePr>
        <p:xfrm>
          <a:off x="900332" y="1386605"/>
          <a:ext cx="5195668" cy="4206240"/>
        </p:xfrm>
        <a:graphic>
          <a:graphicData uri="http://schemas.openxmlformats.org/drawingml/2006/table">
            <a:tbl>
              <a:tblPr firstRow="1" bandRow="1">
                <a:tableStyleId>{5C22544A-7EE6-4342-B048-85BDC9FD1C3A}</a:tableStyleId>
              </a:tblPr>
              <a:tblGrid>
                <a:gridCol w="5195668">
                  <a:extLst>
                    <a:ext uri="{9D8B030D-6E8A-4147-A177-3AD203B41FA5}">
                      <a16:colId xmlns:a16="http://schemas.microsoft.com/office/drawing/2014/main" val="4117435188"/>
                    </a:ext>
                  </a:extLst>
                </a:gridCol>
              </a:tblGrid>
              <a:tr h="362074">
                <a:tc>
                  <a:txBody>
                    <a:bodyPr/>
                    <a:lstStyle/>
                    <a:p>
                      <a:pPr algn="ctr"/>
                      <a:r>
                        <a:rPr lang="en-US"/>
                        <a:t>Day 1 (Introduction and Overview)</a:t>
                      </a:r>
                    </a:p>
                  </a:txBody>
                  <a:tcPr/>
                </a:tc>
                <a:extLst>
                  <a:ext uri="{0D108BD9-81ED-4DB2-BD59-A6C34878D82A}">
                    <a16:rowId xmlns:a16="http://schemas.microsoft.com/office/drawing/2014/main" val="3416961328"/>
                  </a:ext>
                </a:extLst>
              </a:tr>
              <a:tr h="640080">
                <a:tc>
                  <a:txBody>
                    <a:bodyPr/>
                    <a:lstStyle/>
                    <a:p>
                      <a:pPr>
                        <a:tabLst>
                          <a:tab pos="1139825" algn="l"/>
                        </a:tabLst>
                      </a:pPr>
                      <a:r>
                        <a:rPr lang="en-US" sz="1600" b="1" kern="1200">
                          <a:solidFill>
                            <a:schemeClr val="dk1"/>
                          </a:solidFill>
                          <a:effectLst/>
                        </a:rPr>
                        <a:t>Welcome | 	</a:t>
                      </a:r>
                      <a:r>
                        <a:rPr lang="en-US" sz="1600" kern="1200">
                          <a:solidFill>
                            <a:schemeClr val="dk1"/>
                          </a:solidFill>
                          <a:effectLst/>
                        </a:rPr>
                        <a:t>Introductions/greetings</a:t>
                      </a:r>
                    </a:p>
                    <a:p>
                      <a:pPr marL="0" marR="0" lvl="0" indent="0" algn="l" defTabSz="914400" rtl="0" eaLnBrk="1" fontAlgn="auto" latinLnBrk="0" hangingPunct="1">
                        <a:lnSpc>
                          <a:spcPct val="100000"/>
                        </a:lnSpc>
                        <a:spcBef>
                          <a:spcPts val="0"/>
                        </a:spcBef>
                        <a:spcAft>
                          <a:spcPts val="0"/>
                        </a:spcAft>
                        <a:buClrTx/>
                        <a:buSzTx/>
                        <a:buFontTx/>
                        <a:buNone/>
                        <a:tabLst>
                          <a:tab pos="1139825" algn="l"/>
                        </a:tabLst>
                        <a:defRPr/>
                      </a:pPr>
                      <a:r>
                        <a:rPr lang="en-US" sz="1600" b="0" kern="1200">
                          <a:solidFill>
                            <a:schemeClr val="dk1"/>
                          </a:solidFill>
                          <a:effectLst/>
                        </a:rPr>
                        <a:t>	Review o</a:t>
                      </a:r>
                      <a:r>
                        <a:rPr lang="en-US" sz="1600" kern="1200">
                          <a:solidFill>
                            <a:schemeClr val="dk1"/>
                          </a:solidFill>
                          <a:effectLst/>
                        </a:rPr>
                        <a:t>bjectives, ground rules</a:t>
                      </a:r>
                      <a:endParaRPr lang="en-US" sz="160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80114062"/>
                  </a:ext>
                </a:extLst>
              </a:tr>
              <a:tr h="640080">
                <a:tc>
                  <a:txBody>
                    <a:bodyPr/>
                    <a:lstStyle/>
                    <a:p>
                      <a:pPr defTabSz="1139825"/>
                      <a:r>
                        <a:rPr lang="en-US" sz="1600" b="1" kern="1200">
                          <a:solidFill>
                            <a:schemeClr val="dk1"/>
                          </a:solidFill>
                          <a:effectLst/>
                        </a:rPr>
                        <a:t>Session 1</a:t>
                      </a:r>
                      <a:r>
                        <a:rPr lang="en-US" sz="1600" kern="1200">
                          <a:solidFill>
                            <a:schemeClr val="dk1"/>
                          </a:solidFill>
                          <a:effectLst/>
                        </a:rPr>
                        <a:t> | 	Rapid coverage survey overview/benefits</a:t>
                      </a:r>
                      <a:endParaRPr lang="en-US" sz="160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17832377"/>
                  </a:ext>
                </a:extLst>
              </a:tr>
              <a:tr h="640080">
                <a:tc>
                  <a:txBody>
                    <a:bodyPr/>
                    <a:lstStyle/>
                    <a:p>
                      <a:pPr>
                        <a:tabLst>
                          <a:tab pos="1139825" algn="l"/>
                        </a:tabLst>
                      </a:pPr>
                      <a:r>
                        <a:rPr lang="en-US" sz="1600" b="1" kern="1200">
                          <a:solidFill>
                            <a:schemeClr val="dk1"/>
                          </a:solidFill>
                          <a:effectLst/>
                        </a:rPr>
                        <a:t>Session 2 | 	</a:t>
                      </a:r>
                      <a:r>
                        <a:rPr lang="en-US" sz="1600" b="0" kern="1200">
                          <a:solidFill>
                            <a:schemeClr val="dk1"/>
                          </a:solidFill>
                          <a:effectLst/>
                        </a:rPr>
                        <a:t>Survey locations and participants </a:t>
                      </a:r>
                      <a:endParaRPr lang="en-US" sz="1600" b="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61809051"/>
                  </a:ext>
                </a:extLst>
              </a:tr>
              <a:tr h="640080">
                <a:tc>
                  <a:txBody>
                    <a:bodyPr/>
                    <a:lstStyle/>
                    <a:p>
                      <a:pPr defTabSz="1139825"/>
                      <a:r>
                        <a:rPr lang="en-US" sz="1600" b="1" kern="1200">
                          <a:solidFill>
                            <a:schemeClr val="dk1"/>
                          </a:solidFill>
                          <a:effectLst/>
                        </a:rPr>
                        <a:t>Session 3 |</a:t>
                      </a:r>
                      <a:r>
                        <a:rPr lang="en-US" sz="1600" kern="1200">
                          <a:solidFill>
                            <a:schemeClr val="dk1"/>
                          </a:solidFill>
                          <a:effectLst/>
                        </a:rPr>
                        <a:t> 	Informed consent overview</a:t>
                      </a:r>
                      <a:endParaRPr lang="en-US" sz="160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67936862"/>
                  </a:ext>
                </a:extLst>
              </a:tr>
              <a:tr h="640080">
                <a:tc>
                  <a:txBody>
                    <a:bodyPr/>
                    <a:lstStyle/>
                    <a:p>
                      <a:pPr marL="0" marR="0" lvl="0" indent="0" algn="l" defTabSz="113982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mn-lt"/>
                          <a:ea typeface="+mn-ea"/>
                          <a:cs typeface="+mn-cs"/>
                        </a:rPr>
                        <a:t>Session 4 |</a:t>
                      </a:r>
                      <a:r>
                        <a:rPr kumimoji="0" lang="en-US" sz="1600" b="0" i="0" u="none" strike="noStrike" kern="1200" cap="none" spc="0" normalizeH="0" baseline="0" noProof="0">
                          <a:ln>
                            <a:noFill/>
                          </a:ln>
                          <a:solidFill>
                            <a:srgbClr val="000000"/>
                          </a:solidFill>
                          <a:effectLst/>
                          <a:uLnTx/>
                          <a:uFillTx/>
                          <a:latin typeface="+mn-lt"/>
                          <a:ea typeface="+mn-ea"/>
                          <a:cs typeface="+mn-cs"/>
                        </a:rPr>
                        <a:t>	Questionnaire overview</a:t>
                      </a:r>
                      <a:br>
                        <a:rPr kumimoji="0" lang="en-US" sz="1600" b="0" i="0" u="none" strike="noStrike" kern="1200" cap="none" spc="0" normalizeH="0" baseline="0" noProof="0">
                          <a:ln>
                            <a:noFill/>
                          </a:ln>
                          <a:solidFill>
                            <a:srgbClr val="000000"/>
                          </a:solidFill>
                          <a:effectLst/>
                          <a:uLnTx/>
                          <a:uFillTx/>
                          <a:latin typeface="+mn-lt"/>
                          <a:ea typeface="+mn-ea"/>
                          <a:cs typeface="+mn-cs"/>
                        </a:rPr>
                      </a:br>
                      <a:r>
                        <a:rPr kumimoji="0" lang="en-US" sz="1600" b="0" i="0" u="none" strike="noStrike" kern="1200" cap="none" spc="0" normalizeH="0" baseline="0" noProof="0">
                          <a:ln>
                            <a:noFill/>
                          </a:ln>
                          <a:solidFill>
                            <a:srgbClr val="000000"/>
                          </a:solidFill>
                          <a:effectLst/>
                          <a:uLnTx/>
                          <a:uFillTx/>
                          <a:latin typeface="+mn-lt"/>
                          <a:ea typeface="+mn-ea"/>
                          <a:cs typeface="+mn-cs"/>
                        </a:rPr>
                        <a:t>	Demonstration and practice interviews</a:t>
                      </a:r>
                      <a:endParaRPr lang="en-US" sz="1400" i="1"/>
                    </a:p>
                  </a:txBody>
                  <a:tcPr anchor="ctr"/>
                </a:tc>
                <a:extLst>
                  <a:ext uri="{0D108BD9-81ED-4DB2-BD59-A6C34878D82A}">
                    <a16:rowId xmlns:a16="http://schemas.microsoft.com/office/drawing/2014/main" val="3824079345"/>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dk1"/>
                          </a:solidFill>
                          <a:effectLst/>
                        </a:rPr>
                        <a:t>Closing | </a:t>
                      </a:r>
                      <a:r>
                        <a:rPr lang="en-US" sz="1600" kern="1200">
                          <a:solidFill>
                            <a:schemeClr val="dk1"/>
                          </a:solidFill>
                          <a:effectLst/>
                        </a:rPr>
                        <a:t>Feedback/Questions</a:t>
                      </a:r>
                      <a:endParaRPr lang="en-US" sz="1600" i="1"/>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341517"/>
                  </a:ext>
                </a:extLst>
              </a:tr>
            </a:tbl>
          </a:graphicData>
        </a:graphic>
      </p:graphicFrame>
      <p:graphicFrame>
        <p:nvGraphicFramePr>
          <p:cNvPr id="3" name="Table 4">
            <a:extLst>
              <a:ext uri="{FF2B5EF4-FFF2-40B4-BE49-F238E27FC236}">
                <a16:creationId xmlns:a16="http://schemas.microsoft.com/office/drawing/2014/main" id="{66E1869F-2840-16CE-A549-A3977C42FACF}"/>
              </a:ext>
            </a:extLst>
          </p:cNvPr>
          <p:cNvGraphicFramePr>
            <a:graphicFrameLocks/>
          </p:cNvGraphicFramePr>
          <p:nvPr>
            <p:extLst>
              <p:ext uri="{D42A27DB-BD31-4B8C-83A1-F6EECF244321}">
                <p14:modId xmlns:p14="http://schemas.microsoft.com/office/powerpoint/2010/main" val="2052442223"/>
              </p:ext>
            </p:extLst>
          </p:nvPr>
        </p:nvGraphicFramePr>
        <p:xfrm>
          <a:off x="6350392" y="1386605"/>
          <a:ext cx="5257800" cy="35661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89323402"/>
                    </a:ext>
                  </a:extLst>
                </a:gridCol>
              </a:tblGrid>
              <a:tr h="362074">
                <a:tc>
                  <a:txBody>
                    <a:bodyPr/>
                    <a:lstStyle/>
                    <a:p>
                      <a:pPr algn="ctr"/>
                      <a:r>
                        <a:rPr lang="en-US"/>
                        <a:t>Day 2 (Demonstration, Practice, Planning)</a:t>
                      </a:r>
                    </a:p>
                  </a:txBody>
                  <a:tcPr/>
                </a:tc>
                <a:extLst>
                  <a:ext uri="{0D108BD9-81ED-4DB2-BD59-A6C34878D82A}">
                    <a16:rowId xmlns:a16="http://schemas.microsoft.com/office/drawing/2014/main" val="3416961328"/>
                  </a:ext>
                </a:extLst>
              </a:tr>
              <a:tr h="640080">
                <a:tc>
                  <a:txBody>
                    <a:bodyPr/>
                    <a:lstStyle/>
                    <a:p>
                      <a:r>
                        <a:rPr lang="en-US" sz="1600" b="1" kern="1200">
                          <a:solidFill>
                            <a:schemeClr val="dk1"/>
                          </a:solidFill>
                          <a:effectLst/>
                        </a:rPr>
                        <a:t>Recap | </a:t>
                      </a:r>
                      <a:r>
                        <a:rPr lang="en-US" sz="1600" b="0" kern="1200">
                          <a:solidFill>
                            <a:schemeClr val="dk1"/>
                          </a:solidFill>
                          <a:effectLst/>
                        </a:rPr>
                        <a:t>Day one</a:t>
                      </a:r>
                      <a:endParaRPr lang="en-US" sz="1600" b="0" kern="1200">
                        <a:solidFill>
                          <a:schemeClr val="dk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580114062"/>
                  </a:ext>
                </a:extLst>
              </a:tr>
              <a:tr h="640080">
                <a:tc>
                  <a:txBody>
                    <a:bodyPr/>
                    <a:lstStyle/>
                    <a:p>
                      <a:pPr marL="0" marR="0" lvl="0" indent="0" algn="l" defTabSz="1139825" rtl="0" eaLnBrk="1" fontAlgn="auto" latinLnBrk="0" hangingPunct="1">
                        <a:lnSpc>
                          <a:spcPct val="100000"/>
                        </a:lnSpc>
                        <a:spcBef>
                          <a:spcPts val="0"/>
                        </a:spcBef>
                        <a:spcAft>
                          <a:spcPts val="0"/>
                        </a:spcAft>
                        <a:buClrTx/>
                        <a:buSzTx/>
                        <a:buFontTx/>
                        <a:buNone/>
                        <a:tabLst/>
                        <a:defRPr/>
                      </a:pPr>
                      <a:r>
                        <a:rPr lang="en-US" sz="1600" b="1" kern="1200">
                          <a:solidFill>
                            <a:schemeClr val="dk1"/>
                          </a:solidFill>
                          <a:effectLst/>
                        </a:rPr>
                        <a:t>Session 4 | </a:t>
                      </a:r>
                      <a:r>
                        <a:rPr lang="en-US" sz="1600" kern="1200">
                          <a:solidFill>
                            <a:schemeClr val="dk1"/>
                          </a:solidFill>
                          <a:effectLst/>
                        </a:rPr>
                        <a:t>Practice interviews </a:t>
                      </a:r>
                      <a:r>
                        <a:rPr lang="en-US" sz="1600" i="1" kern="1200">
                          <a:solidFill>
                            <a:schemeClr val="dk1"/>
                          </a:solidFill>
                          <a:effectLst/>
                        </a:rPr>
                        <a:t>(continued) </a:t>
                      </a:r>
                    </a:p>
                    <a:p>
                      <a:pPr marL="0" marR="0" lvl="0" indent="0" algn="l" defTabSz="1139825"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rPr>
                        <a:t> 	Paper and tablets </a:t>
                      </a:r>
                      <a:endParaRPr lang="en-US" sz="160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52122924"/>
                  </a:ext>
                </a:extLst>
              </a:tr>
              <a:tr h="640080">
                <a:tc>
                  <a:txBody>
                    <a:bodyPr/>
                    <a:lstStyle/>
                    <a:p>
                      <a:pPr defTabSz="1139825"/>
                      <a:r>
                        <a:rPr lang="en-US" sz="1600" b="1" kern="1200">
                          <a:solidFill>
                            <a:schemeClr val="dk1"/>
                          </a:solidFill>
                          <a:effectLst/>
                        </a:rPr>
                        <a:t>Session 5 | 	</a:t>
                      </a:r>
                      <a:r>
                        <a:rPr lang="en-US" sz="1600" b="0" kern="1200">
                          <a:solidFill>
                            <a:schemeClr val="dk1"/>
                          </a:solidFill>
                          <a:effectLst/>
                        </a:rPr>
                        <a:t>Roles and responsibilities</a:t>
                      </a:r>
                    </a:p>
                    <a:p>
                      <a:pPr defTabSz="1139825"/>
                      <a:r>
                        <a:rPr lang="en-US" sz="1600" b="0" kern="1200">
                          <a:solidFill>
                            <a:schemeClr val="dk1"/>
                          </a:solidFill>
                          <a:effectLst/>
                          <a:latin typeface="+mn-lt"/>
                          <a:ea typeface="+mn-ea"/>
                          <a:cs typeface="+mn-cs"/>
                        </a:rPr>
                        <a:t>	Conducting the survey</a:t>
                      </a:r>
                      <a:endParaRPr lang="en-US" sz="1600" kern="1200">
                        <a:solidFill>
                          <a:schemeClr val="dk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61809051"/>
                  </a:ext>
                </a:extLst>
              </a:tr>
              <a:tr h="640080">
                <a:tc>
                  <a:txBody>
                    <a:bodyPr/>
                    <a:lstStyle/>
                    <a:p>
                      <a:pPr defTabSz="1139825"/>
                      <a:r>
                        <a:rPr lang="en-US" sz="1600" b="1" kern="1200">
                          <a:solidFill>
                            <a:schemeClr val="tx1"/>
                          </a:solidFill>
                          <a:effectLst/>
                        </a:rPr>
                        <a:t>Session 6 |	</a:t>
                      </a:r>
                      <a:r>
                        <a:rPr lang="en-US" sz="1600"/>
                        <a:t>Supporting documentation and tools </a:t>
                      </a:r>
                      <a:r>
                        <a:rPr lang="en-US" sz="1600" kern="1200">
                          <a:solidFill>
                            <a:schemeClr val="tx1"/>
                          </a:solidFill>
                          <a:effectLst/>
                        </a:rPr>
                        <a:t> </a:t>
                      </a:r>
                      <a:endParaRPr lang="en-US" sz="1600">
                        <a:solidFill>
                          <a:schemeClr val="tx1"/>
                        </a:solidFill>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56793686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dk1"/>
                          </a:solidFill>
                          <a:effectLst/>
                        </a:rPr>
                        <a:t>Wrap-up | </a:t>
                      </a:r>
                      <a:r>
                        <a:rPr lang="en-US" sz="1600" kern="1200">
                          <a:solidFill>
                            <a:schemeClr val="dk1"/>
                          </a:solidFill>
                          <a:effectLst/>
                        </a:rPr>
                        <a:t>Feedback/Questions </a:t>
                      </a:r>
                      <a:endParaRPr lang="en-US" sz="1600" i="1"/>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598746"/>
                  </a:ext>
                </a:extLst>
              </a:tr>
            </a:tbl>
          </a:graphicData>
        </a:graphic>
      </p:graphicFrame>
    </p:spTree>
    <p:extLst>
      <p:ext uri="{BB962C8B-B14F-4D97-AF65-F5344CB8AC3E}">
        <p14:creationId xmlns:p14="http://schemas.microsoft.com/office/powerpoint/2010/main" val="303645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73538-B889-167F-172A-781266E2BFFC}"/>
              </a:ext>
            </a:extLst>
          </p:cNvPr>
          <p:cNvSpPr>
            <a:spLocks noGrp="1"/>
          </p:cNvSpPr>
          <p:nvPr>
            <p:ph type="title"/>
          </p:nvPr>
        </p:nvSpPr>
        <p:spPr>
          <a:xfrm>
            <a:off x="4844073" y="597274"/>
            <a:ext cx="6430703" cy="974783"/>
          </a:xfrm>
        </p:spPr>
        <p:txBody>
          <a:bodyPr>
            <a:normAutofit/>
          </a:bodyPr>
          <a:lstStyle/>
          <a:p>
            <a:r>
              <a:rPr lang="en-US"/>
              <a:t>Session 1 Objective</a:t>
            </a:r>
          </a:p>
        </p:txBody>
      </p:sp>
      <p:sp>
        <p:nvSpPr>
          <p:cNvPr id="15" name="Content Placeholder 14">
            <a:extLst>
              <a:ext uri="{FF2B5EF4-FFF2-40B4-BE49-F238E27FC236}">
                <a16:creationId xmlns:a16="http://schemas.microsoft.com/office/drawing/2014/main" id="{36CD24A6-AB8E-77D9-F4C1-7B511280D8FC}"/>
              </a:ext>
            </a:extLst>
          </p:cNvPr>
          <p:cNvSpPr>
            <a:spLocks noGrp="1"/>
          </p:cNvSpPr>
          <p:nvPr>
            <p:ph idx="1"/>
          </p:nvPr>
        </p:nvSpPr>
        <p:spPr>
          <a:xfrm>
            <a:off x="4844071" y="1871134"/>
            <a:ext cx="6430703" cy="4622799"/>
          </a:xfrm>
        </p:spPr>
        <p:txBody>
          <a:bodyPr/>
          <a:lstStyle/>
          <a:p>
            <a:pPr marL="0" indent="0">
              <a:buNone/>
            </a:pPr>
            <a:r>
              <a:rPr lang="en-US"/>
              <a:t>Objective:</a:t>
            </a:r>
          </a:p>
          <a:p>
            <a:r>
              <a:rPr lang="en-US"/>
              <a:t>Explain why the rapid coverage survey (RCS) is useful to the program</a:t>
            </a:r>
          </a:p>
        </p:txBody>
      </p:sp>
      <p:pic>
        <p:nvPicPr>
          <p:cNvPr id="3" name="Picture 2">
            <a:extLst>
              <a:ext uri="{FF2B5EF4-FFF2-40B4-BE49-F238E27FC236}">
                <a16:creationId xmlns:a16="http://schemas.microsoft.com/office/drawing/2014/main" id="{A4A7DAB7-9239-6703-FEFF-74814521DCD7}"/>
              </a:ext>
            </a:extLst>
          </p:cNvPr>
          <p:cNvPicPr>
            <a:picLocks noChangeAspect="1"/>
          </p:cNvPicPr>
          <p:nvPr/>
        </p:nvPicPr>
        <p:blipFill rotWithShape="1">
          <a:blip r:embed="rId3"/>
          <a:srcRect l="44295" t="43617" r="4151" b="-182"/>
          <a:stretch/>
        </p:blipFill>
        <p:spPr>
          <a:xfrm>
            <a:off x="0" y="0"/>
            <a:ext cx="3216474" cy="3161212"/>
          </a:xfrm>
          <a:prstGeom prst="rect">
            <a:avLst/>
          </a:prstGeom>
        </p:spPr>
      </p:pic>
    </p:spTree>
    <p:extLst>
      <p:ext uri="{BB962C8B-B14F-4D97-AF65-F5344CB8AC3E}">
        <p14:creationId xmlns:p14="http://schemas.microsoft.com/office/powerpoint/2010/main" val="121489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E8E3-9738-4B58-8586-6C957F115B69}"/>
              </a:ext>
            </a:extLst>
          </p:cNvPr>
          <p:cNvSpPr>
            <a:spLocks noGrp="1"/>
          </p:cNvSpPr>
          <p:nvPr>
            <p:ph type="title"/>
          </p:nvPr>
        </p:nvSpPr>
        <p:spPr>
          <a:xfrm>
            <a:off x="838200" y="588494"/>
            <a:ext cx="10515600" cy="800039"/>
          </a:xfrm>
        </p:spPr>
        <p:txBody>
          <a:bodyPr>
            <a:normAutofit/>
          </a:bodyPr>
          <a:lstStyle/>
          <a:p>
            <a:r>
              <a:rPr lang="en-US"/>
              <a:t>What is a rapid coverage survey (RCS)?  </a:t>
            </a:r>
          </a:p>
        </p:txBody>
      </p:sp>
      <p:sp>
        <p:nvSpPr>
          <p:cNvPr id="3" name="Content Placeholder 2">
            <a:extLst>
              <a:ext uri="{FF2B5EF4-FFF2-40B4-BE49-F238E27FC236}">
                <a16:creationId xmlns:a16="http://schemas.microsoft.com/office/drawing/2014/main" id="{2C58990B-B266-4B8C-B3A5-EF6929815A44}"/>
              </a:ext>
            </a:extLst>
          </p:cNvPr>
          <p:cNvSpPr>
            <a:spLocks noGrp="1"/>
          </p:cNvSpPr>
          <p:nvPr>
            <p:ph idx="1"/>
          </p:nvPr>
        </p:nvSpPr>
        <p:spPr>
          <a:xfrm>
            <a:off x="838200" y="1388533"/>
            <a:ext cx="11153557" cy="5196577"/>
          </a:xfrm>
        </p:spPr>
        <p:txBody>
          <a:bodyPr/>
          <a:lstStyle/>
          <a:p>
            <a:pPr marL="0" indent="0">
              <a:spcBef>
                <a:spcPts val="1200"/>
              </a:spcBef>
              <a:buNone/>
            </a:pPr>
            <a:r>
              <a:rPr lang="en-US" sz="2800"/>
              <a:t>A survey conducted for program purposes to understand key populations (KPs) access to HIV prevention services and other information. </a:t>
            </a:r>
          </a:p>
          <a:p>
            <a:pPr marL="0" indent="0">
              <a:spcBef>
                <a:spcPts val="1200"/>
              </a:spcBef>
              <a:buNone/>
            </a:pPr>
            <a:r>
              <a:rPr lang="en-US" sz="2800"/>
              <a:t>Benefits:</a:t>
            </a:r>
          </a:p>
          <a:p>
            <a:pPr>
              <a:spcBef>
                <a:spcPts val="600"/>
              </a:spcBef>
            </a:pPr>
            <a:r>
              <a:rPr lang="en-US" sz="2800"/>
              <a:t>Helps track progress toward program targets</a:t>
            </a:r>
          </a:p>
          <a:p>
            <a:pPr>
              <a:spcBef>
                <a:spcPts val="1200"/>
              </a:spcBef>
            </a:pPr>
            <a:r>
              <a:rPr lang="en-US" sz="2800"/>
              <a:t>Simple and inexpensive; integrated into routine </a:t>
            </a:r>
            <a:br>
              <a:rPr lang="en-US" sz="2800"/>
            </a:br>
            <a:r>
              <a:rPr lang="en-US" sz="2800"/>
              <a:t>program work; potential to be conducted annually </a:t>
            </a:r>
            <a:br>
              <a:rPr lang="en-US" sz="2800"/>
            </a:br>
            <a:r>
              <a:rPr lang="en-US" sz="2800"/>
              <a:t>at selected hot spots</a:t>
            </a:r>
          </a:p>
          <a:p>
            <a:pPr lvl="0">
              <a:spcBef>
                <a:spcPts val="1200"/>
              </a:spcBef>
            </a:pPr>
            <a:r>
              <a:rPr lang="en-US" sz="2800"/>
              <a:t>Identifies gaps in services or outreach to help </a:t>
            </a:r>
            <a:br>
              <a:rPr lang="en-US" sz="2800"/>
            </a:br>
            <a:r>
              <a:rPr lang="en-US" sz="2800"/>
              <a:t> improve interventions</a:t>
            </a:r>
          </a:p>
          <a:p>
            <a:pPr lvl="0">
              <a:spcBef>
                <a:spcPts val="1200"/>
              </a:spcBef>
            </a:pPr>
            <a:r>
              <a:rPr lang="en-US" sz="2800"/>
              <a:t>Facilitates monitoring of minimum package of </a:t>
            </a:r>
            <a:br>
              <a:rPr lang="en-US" sz="2800"/>
            </a:br>
            <a:r>
              <a:rPr lang="en-US" sz="2800"/>
              <a:t>services for KPs as per global WHO guidance</a:t>
            </a:r>
          </a:p>
        </p:txBody>
      </p:sp>
      <p:sp>
        <p:nvSpPr>
          <p:cNvPr id="4" name="TextBox 3">
            <a:extLst>
              <a:ext uri="{FF2B5EF4-FFF2-40B4-BE49-F238E27FC236}">
                <a16:creationId xmlns:a16="http://schemas.microsoft.com/office/drawing/2014/main" id="{FB554B50-10EE-171A-F5BC-E9214C34B7D7}"/>
              </a:ext>
            </a:extLst>
          </p:cNvPr>
          <p:cNvSpPr txBox="1"/>
          <p:nvPr/>
        </p:nvSpPr>
        <p:spPr>
          <a:xfrm>
            <a:off x="8906933" y="2916193"/>
            <a:ext cx="2818332" cy="3508653"/>
          </a:xfrm>
          <a:prstGeom prst="rect">
            <a:avLst/>
          </a:prstGeom>
          <a:noFill/>
          <a:ln>
            <a:solidFill>
              <a:schemeClr val="accent1"/>
            </a:solidFill>
          </a:ln>
        </p:spPr>
        <p:txBody>
          <a:bodyPr wrap="square" tIns="91440" bIns="91440" rtlCol="0">
            <a:spAutoFit/>
          </a:bodyPr>
          <a:lstStyle/>
          <a:p>
            <a:r>
              <a:rPr lang="en-US"/>
              <a:t>During a </a:t>
            </a:r>
            <a:r>
              <a:rPr lang="en-US" b="1"/>
              <a:t>survey</a:t>
            </a:r>
            <a:r>
              <a:rPr lang="en-US"/>
              <a:t> a team of trained interviewers conducts interviews with people to get their views and perspectives and document their experiences.</a:t>
            </a:r>
          </a:p>
          <a:p>
            <a:endParaRPr lang="en-US"/>
          </a:p>
          <a:p>
            <a:r>
              <a:rPr lang="en-US"/>
              <a:t>The </a:t>
            </a:r>
            <a:r>
              <a:rPr lang="en-US" b="1"/>
              <a:t>RCS survey</a:t>
            </a:r>
            <a:r>
              <a:rPr lang="en-US"/>
              <a:t> gathers information on KPs’ experiences with HIV prevention services.</a:t>
            </a:r>
          </a:p>
        </p:txBody>
      </p:sp>
    </p:spTree>
    <p:extLst>
      <p:ext uri="{BB962C8B-B14F-4D97-AF65-F5344CB8AC3E}">
        <p14:creationId xmlns:p14="http://schemas.microsoft.com/office/powerpoint/2010/main" val="114886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FA33-87C6-5D83-FF01-D8343F99212E}"/>
              </a:ext>
            </a:extLst>
          </p:cNvPr>
          <p:cNvSpPr>
            <a:spLocks noGrp="1"/>
          </p:cNvSpPr>
          <p:nvPr>
            <p:ph type="title"/>
          </p:nvPr>
        </p:nvSpPr>
        <p:spPr>
          <a:xfrm>
            <a:off x="838200" y="493898"/>
            <a:ext cx="10515600" cy="800039"/>
          </a:xfrm>
        </p:spPr>
        <p:txBody>
          <a:bodyPr>
            <a:normAutofit/>
          </a:bodyPr>
          <a:lstStyle/>
          <a:p>
            <a:r>
              <a:rPr lang="en-US"/>
              <a:t>Benefits of RCS</a:t>
            </a:r>
            <a:endParaRPr lang="en-IN"/>
          </a:p>
        </p:txBody>
      </p:sp>
      <p:sp>
        <p:nvSpPr>
          <p:cNvPr id="3" name="Content Placeholder 2">
            <a:extLst>
              <a:ext uri="{FF2B5EF4-FFF2-40B4-BE49-F238E27FC236}">
                <a16:creationId xmlns:a16="http://schemas.microsoft.com/office/drawing/2014/main" id="{D02CCD49-0CC9-92E0-ED39-4A3B85111460}"/>
              </a:ext>
            </a:extLst>
          </p:cNvPr>
          <p:cNvSpPr>
            <a:spLocks noGrp="1"/>
          </p:cNvSpPr>
          <p:nvPr>
            <p:ph idx="1"/>
          </p:nvPr>
        </p:nvSpPr>
        <p:spPr>
          <a:xfrm>
            <a:off x="838201" y="1307524"/>
            <a:ext cx="10515600" cy="5347394"/>
          </a:xfrm>
        </p:spPr>
        <p:txBody>
          <a:bodyPr/>
          <a:lstStyle/>
          <a:p>
            <a:pPr marL="0" indent="0">
              <a:buNone/>
            </a:pPr>
            <a:r>
              <a:rPr lang="en-US" sz="3200"/>
              <a:t>How can the RCS help the program do a better job </a:t>
            </a:r>
            <a:r>
              <a:rPr lang="en-US"/>
              <a:t>of</a:t>
            </a:r>
            <a:r>
              <a:rPr lang="en-US" sz="3200"/>
              <a:t> providing services to KPs?</a:t>
            </a:r>
          </a:p>
          <a:p>
            <a:pPr>
              <a:spcBef>
                <a:spcPts val="1200"/>
              </a:spcBef>
            </a:pPr>
            <a:r>
              <a:rPr lang="en-US" sz="2800"/>
              <a:t>Helps assess </a:t>
            </a:r>
            <a:r>
              <a:rPr lang="en-US" sz="2800" b="1"/>
              <a:t>the extent to which HIV prevention needs of KPs are being met </a:t>
            </a:r>
          </a:p>
          <a:p>
            <a:pPr>
              <a:spcBef>
                <a:spcPts val="1200"/>
              </a:spcBef>
            </a:pPr>
            <a:r>
              <a:rPr lang="en-US" sz="2800"/>
              <a:t>Facilitates </a:t>
            </a:r>
            <a:r>
              <a:rPr lang="en-US" sz="2800" b="1"/>
              <a:t>identifying gaps</a:t>
            </a:r>
            <a:r>
              <a:rPr lang="en-US" sz="2800"/>
              <a:t> and </a:t>
            </a:r>
            <a:r>
              <a:rPr lang="en-US" sz="2800" b="1"/>
              <a:t>better understanding changes to what services KPs </a:t>
            </a:r>
            <a:r>
              <a:rPr lang="en-US" sz="2800"/>
              <a:t>are receiving through the program</a:t>
            </a:r>
          </a:p>
          <a:p>
            <a:pPr>
              <a:spcBef>
                <a:spcPts val="1200"/>
              </a:spcBef>
            </a:pPr>
            <a:r>
              <a:rPr lang="en-US" sz="2800"/>
              <a:t>Provides </a:t>
            </a:r>
            <a:r>
              <a:rPr lang="en-US" sz="2800" b="1"/>
              <a:t>information</a:t>
            </a:r>
            <a:r>
              <a:rPr lang="en-US" sz="2800"/>
              <a:t> (when done annually) to gauge program reach and make adjustments </a:t>
            </a:r>
          </a:p>
          <a:p>
            <a:pPr>
              <a:spcBef>
                <a:spcPts val="1200"/>
              </a:spcBef>
            </a:pPr>
            <a:r>
              <a:rPr lang="en-US" sz="2800"/>
              <a:t>Provides measures of information that</a:t>
            </a:r>
            <a:r>
              <a:rPr lang="en-US" sz="2800" b="1"/>
              <a:t> may not be available with other program reporting </a:t>
            </a:r>
            <a:r>
              <a:rPr lang="en-US" sz="2800"/>
              <a:t>(e.g., reported levels of condom use, PrEP adherence, and experiences of violence)</a:t>
            </a:r>
          </a:p>
        </p:txBody>
      </p:sp>
    </p:spTree>
    <p:extLst>
      <p:ext uri="{BB962C8B-B14F-4D97-AF65-F5344CB8AC3E}">
        <p14:creationId xmlns:p14="http://schemas.microsoft.com/office/powerpoint/2010/main" val="371429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E361-DF1D-9CDE-0852-B0D5398F553E}"/>
              </a:ext>
            </a:extLst>
          </p:cNvPr>
          <p:cNvSpPr>
            <a:spLocks noGrp="1"/>
          </p:cNvSpPr>
          <p:nvPr>
            <p:ph type="title"/>
          </p:nvPr>
        </p:nvSpPr>
        <p:spPr>
          <a:xfrm>
            <a:off x="838200" y="588494"/>
            <a:ext cx="10515600" cy="800039"/>
          </a:xfrm>
        </p:spPr>
        <p:txBody>
          <a:bodyPr>
            <a:normAutofit fontScale="90000"/>
          </a:bodyPr>
          <a:lstStyle/>
          <a:p>
            <a:r>
              <a:rPr lang="en-US"/>
              <a:t>World Health Organization (WHO) 2022 guidance on minimum service package for KPs</a:t>
            </a:r>
            <a:endParaRPr lang="en-IN"/>
          </a:p>
        </p:txBody>
      </p:sp>
      <p:graphicFrame>
        <p:nvGraphicFramePr>
          <p:cNvPr id="7" name="Table 7">
            <a:extLst>
              <a:ext uri="{FF2B5EF4-FFF2-40B4-BE49-F238E27FC236}">
                <a16:creationId xmlns:a16="http://schemas.microsoft.com/office/drawing/2014/main" id="{9819DEC5-7393-1BC9-A9E7-239A84B51AE2}"/>
              </a:ext>
            </a:extLst>
          </p:cNvPr>
          <p:cNvGraphicFramePr>
            <a:graphicFrameLocks noGrp="1"/>
          </p:cNvGraphicFramePr>
          <p:nvPr>
            <p:ph idx="1"/>
            <p:extLst>
              <p:ext uri="{D42A27DB-BD31-4B8C-83A1-F6EECF244321}">
                <p14:modId xmlns:p14="http://schemas.microsoft.com/office/powerpoint/2010/main" val="2553961935"/>
              </p:ext>
            </p:extLst>
          </p:nvPr>
        </p:nvGraphicFramePr>
        <p:xfrm>
          <a:off x="5387310" y="1466235"/>
          <a:ext cx="5718517" cy="4572000"/>
        </p:xfrm>
        <a:graphic>
          <a:graphicData uri="http://schemas.openxmlformats.org/drawingml/2006/table">
            <a:tbl>
              <a:tblPr firstRow="1" bandRow="1">
                <a:tableStyleId>{5C22544A-7EE6-4342-B048-85BDC9FD1C3A}</a:tableStyleId>
              </a:tblPr>
              <a:tblGrid>
                <a:gridCol w="5718517">
                  <a:extLst>
                    <a:ext uri="{9D8B030D-6E8A-4147-A177-3AD203B41FA5}">
                      <a16:colId xmlns:a16="http://schemas.microsoft.com/office/drawing/2014/main" val="3664331677"/>
                    </a:ext>
                  </a:extLst>
                </a:gridCol>
              </a:tblGrid>
              <a:tr h="0">
                <a:tc>
                  <a:txBody>
                    <a:bodyPr/>
                    <a:lstStyle/>
                    <a:p>
                      <a:r>
                        <a:rPr lang="en-US"/>
                        <a:t>Minimum Services Package for KPs</a:t>
                      </a:r>
                    </a:p>
                  </a:txBody>
                  <a:tcPr/>
                </a:tc>
                <a:extLst>
                  <a:ext uri="{0D108BD9-81ED-4DB2-BD59-A6C34878D82A}">
                    <a16:rowId xmlns:a16="http://schemas.microsoft.com/office/drawing/2014/main" val="576257426"/>
                  </a:ext>
                </a:extLst>
              </a:tr>
              <a:tr h="411480">
                <a:tc>
                  <a:txBody>
                    <a:bodyPr/>
                    <a:lstStyle/>
                    <a:p>
                      <a:pPr algn="l"/>
                      <a:r>
                        <a:rPr lang="en-US"/>
                        <a:t>Access to condoms and lubricants</a:t>
                      </a:r>
                    </a:p>
                  </a:txBody>
                  <a:tcPr anchor="ctr"/>
                </a:tc>
                <a:extLst>
                  <a:ext uri="{0D108BD9-81ED-4DB2-BD59-A6C34878D82A}">
                    <a16:rowId xmlns:a16="http://schemas.microsoft.com/office/drawing/2014/main" val="529591420"/>
                  </a:ext>
                </a:extLst>
              </a:tr>
              <a:tr h="411480">
                <a:tc>
                  <a:txBody>
                    <a:bodyPr/>
                    <a:lstStyle/>
                    <a:p>
                      <a:pPr algn="l"/>
                      <a:r>
                        <a:rPr lang="en-US"/>
                        <a:t>Harm reduction interventions</a:t>
                      </a:r>
                    </a:p>
                  </a:txBody>
                  <a:tcPr anchor="ctr"/>
                </a:tc>
                <a:extLst>
                  <a:ext uri="{0D108BD9-81ED-4DB2-BD59-A6C34878D82A}">
                    <a16:rowId xmlns:a16="http://schemas.microsoft.com/office/drawing/2014/main" val="1780653144"/>
                  </a:ext>
                </a:extLst>
              </a:tr>
              <a:tr h="411480">
                <a:tc>
                  <a:txBody>
                    <a:bodyPr/>
                    <a:lstStyle/>
                    <a:p>
                      <a:pPr algn="l"/>
                      <a:r>
                        <a:rPr lang="en-US"/>
                        <a:t>Behavioral interventions</a:t>
                      </a:r>
                    </a:p>
                  </a:txBody>
                  <a:tcPr anchor="ctr"/>
                </a:tc>
                <a:extLst>
                  <a:ext uri="{0D108BD9-81ED-4DB2-BD59-A6C34878D82A}">
                    <a16:rowId xmlns:a16="http://schemas.microsoft.com/office/drawing/2014/main" val="3763060570"/>
                  </a:ext>
                </a:extLst>
              </a:tr>
              <a:tr h="411480">
                <a:tc>
                  <a:txBody>
                    <a:bodyPr/>
                    <a:lstStyle/>
                    <a:p>
                      <a:pPr algn="l"/>
                      <a:r>
                        <a:rPr lang="en-US"/>
                        <a:t>HIV testing and counseling</a:t>
                      </a:r>
                    </a:p>
                  </a:txBody>
                  <a:tcPr anchor="ctr"/>
                </a:tc>
                <a:extLst>
                  <a:ext uri="{0D108BD9-81ED-4DB2-BD59-A6C34878D82A}">
                    <a16:rowId xmlns:a16="http://schemas.microsoft.com/office/drawing/2014/main" val="4149092775"/>
                  </a:ext>
                </a:extLst>
              </a:tr>
              <a:tr h="411480">
                <a:tc>
                  <a:txBody>
                    <a:bodyPr/>
                    <a:lstStyle/>
                    <a:p>
                      <a:pPr algn="l"/>
                      <a:r>
                        <a:rPr lang="en-US"/>
                        <a:t>Access to PrEP</a:t>
                      </a:r>
                    </a:p>
                  </a:txBody>
                  <a:tcPr anchor="ctr"/>
                </a:tc>
                <a:extLst>
                  <a:ext uri="{0D108BD9-81ED-4DB2-BD59-A6C34878D82A}">
                    <a16:rowId xmlns:a16="http://schemas.microsoft.com/office/drawing/2014/main" val="768397509"/>
                  </a:ext>
                </a:extLst>
              </a:tr>
              <a:tr h="411480">
                <a:tc>
                  <a:txBody>
                    <a:bodyPr/>
                    <a:lstStyle/>
                    <a:p>
                      <a:pPr algn="l"/>
                      <a:r>
                        <a:rPr lang="en-US"/>
                        <a:t>HIV treatment and care for those who are positive</a:t>
                      </a:r>
                    </a:p>
                  </a:txBody>
                  <a:tcPr anchor="ctr"/>
                </a:tc>
                <a:extLst>
                  <a:ext uri="{0D108BD9-81ED-4DB2-BD59-A6C34878D82A}">
                    <a16:rowId xmlns:a16="http://schemas.microsoft.com/office/drawing/2014/main" val="3187022364"/>
                  </a:ext>
                </a:extLst>
              </a:tr>
              <a:tr h="411480">
                <a:tc>
                  <a:txBody>
                    <a:bodyPr/>
                    <a:lstStyle/>
                    <a:p>
                      <a:pPr algn="l"/>
                      <a:r>
                        <a:rPr lang="en-US"/>
                        <a:t>Prevention and management of viral hepatitis, STI screening and treatment, tuberculosis (TB), and mental health conditions</a:t>
                      </a:r>
                    </a:p>
                  </a:txBody>
                  <a:tcPr anchor="ctr"/>
                </a:tc>
                <a:extLst>
                  <a:ext uri="{0D108BD9-81ED-4DB2-BD59-A6C34878D82A}">
                    <a16:rowId xmlns:a16="http://schemas.microsoft.com/office/drawing/2014/main" val="3787372285"/>
                  </a:ext>
                </a:extLst>
              </a:tr>
              <a:tr h="411480">
                <a:tc>
                  <a:txBody>
                    <a:bodyPr/>
                    <a:lstStyle/>
                    <a:p>
                      <a:pPr algn="l"/>
                      <a:r>
                        <a:rPr lang="en-US"/>
                        <a:t>Sexual and reproductive health (SRH) interventions</a:t>
                      </a:r>
                    </a:p>
                  </a:txBody>
                  <a:tcPr anchor="ctr"/>
                </a:tc>
                <a:extLst>
                  <a:ext uri="{0D108BD9-81ED-4DB2-BD59-A6C34878D82A}">
                    <a16:rowId xmlns:a16="http://schemas.microsoft.com/office/drawing/2014/main" val="2205547426"/>
                  </a:ext>
                </a:extLst>
              </a:tr>
              <a:tr h="411480">
                <a:tc>
                  <a:txBody>
                    <a:bodyPr/>
                    <a:lstStyle/>
                    <a:p>
                      <a:pPr algn="l"/>
                      <a:r>
                        <a:rPr lang="en-US"/>
                        <a:t>Interventions for addressing violence</a:t>
                      </a:r>
                    </a:p>
                  </a:txBody>
                  <a:tcPr anchor="ctr"/>
                </a:tc>
                <a:extLst>
                  <a:ext uri="{0D108BD9-81ED-4DB2-BD59-A6C34878D82A}">
                    <a16:rowId xmlns:a16="http://schemas.microsoft.com/office/drawing/2014/main" val="3104361823"/>
                  </a:ext>
                </a:extLst>
              </a:tr>
            </a:tbl>
          </a:graphicData>
        </a:graphic>
      </p:graphicFrame>
      <p:sp>
        <p:nvSpPr>
          <p:cNvPr id="6" name="TextBox 5">
            <a:extLst>
              <a:ext uri="{FF2B5EF4-FFF2-40B4-BE49-F238E27FC236}">
                <a16:creationId xmlns:a16="http://schemas.microsoft.com/office/drawing/2014/main" id="{981EDFDC-72E3-8B6E-59AB-80671F044B51}"/>
              </a:ext>
            </a:extLst>
          </p:cNvPr>
          <p:cNvSpPr txBox="1"/>
          <p:nvPr/>
        </p:nvSpPr>
        <p:spPr>
          <a:xfrm>
            <a:off x="277128" y="6290583"/>
            <a:ext cx="11821884" cy="307777"/>
          </a:xfrm>
          <a:prstGeom prst="rect">
            <a:avLst/>
          </a:prstGeom>
          <a:noFill/>
        </p:spPr>
        <p:txBody>
          <a:bodyPr wrap="square" rtlCol="0">
            <a:spAutoFit/>
          </a:bodyPr>
          <a:lstStyle/>
          <a:p>
            <a:r>
              <a:rPr lang="en-US" sz="1400"/>
              <a:t>Source: </a:t>
            </a:r>
            <a:r>
              <a:rPr lang="en-US" sz="1400">
                <a:solidFill>
                  <a:schemeClr val="accent2"/>
                </a:solidFill>
                <a:hlinkClick r:id="rId3">
                  <a:extLst>
                    <a:ext uri="{A12FA001-AC4F-418D-AE19-62706E023703}">
                      <ahyp:hlinkClr xmlns:ahyp="http://schemas.microsoft.com/office/drawing/2018/hyperlinkcolor" val="tx"/>
                    </a:ext>
                  </a:extLst>
                </a:hlinkClick>
              </a:rPr>
              <a:t>Consolidated guidelines on HIV, viral hepatitis and STI prevention, diagnosis, treatment and care for key populations</a:t>
            </a:r>
            <a:r>
              <a:rPr lang="en-US" sz="1400"/>
              <a:t>, Geneva: WHO, 2022.</a:t>
            </a:r>
          </a:p>
        </p:txBody>
      </p:sp>
      <p:sp>
        <p:nvSpPr>
          <p:cNvPr id="3" name="TextBox 2">
            <a:extLst>
              <a:ext uri="{FF2B5EF4-FFF2-40B4-BE49-F238E27FC236}">
                <a16:creationId xmlns:a16="http://schemas.microsoft.com/office/drawing/2014/main" id="{8F7F8194-F478-6AB8-835D-48F235644D8A}"/>
              </a:ext>
            </a:extLst>
          </p:cNvPr>
          <p:cNvSpPr txBox="1"/>
          <p:nvPr/>
        </p:nvSpPr>
        <p:spPr>
          <a:xfrm>
            <a:off x="838199" y="2099398"/>
            <a:ext cx="3598683" cy="3200876"/>
          </a:xfrm>
          <a:prstGeom prst="rect">
            <a:avLst/>
          </a:prstGeom>
          <a:noFill/>
        </p:spPr>
        <p:txBody>
          <a:bodyPr wrap="square" rtlCol="0">
            <a:spAutoFit/>
          </a:bodyPr>
          <a:lstStyle/>
          <a:p>
            <a:r>
              <a:rPr lang="en-US" sz="2400"/>
              <a:t>WHO minimum service package describes the services all KPs should be provided for HIV prevention.</a:t>
            </a:r>
          </a:p>
          <a:p>
            <a:pPr>
              <a:spcBef>
                <a:spcPts val="1200"/>
              </a:spcBef>
            </a:pPr>
            <a:r>
              <a:rPr lang="en-US" sz="2400"/>
              <a:t>These are the services we will be asking people about in the survey. </a:t>
            </a:r>
          </a:p>
        </p:txBody>
      </p:sp>
      <p:sp>
        <p:nvSpPr>
          <p:cNvPr id="4" name="Arrow: Right 3">
            <a:extLst>
              <a:ext uri="{FF2B5EF4-FFF2-40B4-BE49-F238E27FC236}">
                <a16:creationId xmlns:a16="http://schemas.microsoft.com/office/drawing/2014/main" id="{5922AEC1-D7AC-682C-742C-565C7693B0D1}"/>
              </a:ext>
            </a:extLst>
          </p:cNvPr>
          <p:cNvSpPr/>
          <p:nvPr/>
        </p:nvSpPr>
        <p:spPr>
          <a:xfrm>
            <a:off x="4514518" y="3499658"/>
            <a:ext cx="640080" cy="39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06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64D7-92CB-0313-4D77-AAFC945447A5}"/>
              </a:ext>
            </a:extLst>
          </p:cNvPr>
          <p:cNvSpPr>
            <a:spLocks noGrp="1"/>
          </p:cNvSpPr>
          <p:nvPr>
            <p:ph type="title"/>
          </p:nvPr>
        </p:nvSpPr>
        <p:spPr>
          <a:xfrm>
            <a:off x="838200" y="588494"/>
            <a:ext cx="10515600" cy="800039"/>
          </a:xfrm>
        </p:spPr>
        <p:txBody>
          <a:bodyPr>
            <a:normAutofit/>
          </a:bodyPr>
          <a:lstStyle/>
          <a:p>
            <a:r>
              <a:rPr lang="en-IN"/>
              <a:t>RCS helps program planners understand:</a:t>
            </a:r>
          </a:p>
        </p:txBody>
      </p:sp>
      <p:sp>
        <p:nvSpPr>
          <p:cNvPr id="3" name="Content Placeholder 2">
            <a:extLst>
              <a:ext uri="{FF2B5EF4-FFF2-40B4-BE49-F238E27FC236}">
                <a16:creationId xmlns:a16="http://schemas.microsoft.com/office/drawing/2014/main" id="{39D1ECF0-B5C4-8655-18B8-85E862A0D3B7}"/>
              </a:ext>
            </a:extLst>
          </p:cNvPr>
          <p:cNvSpPr>
            <a:spLocks noGrp="1"/>
          </p:cNvSpPr>
          <p:nvPr>
            <p:ph idx="1"/>
          </p:nvPr>
        </p:nvSpPr>
        <p:spPr>
          <a:xfrm>
            <a:off x="838200" y="1526354"/>
            <a:ext cx="10770031" cy="5331646"/>
          </a:xfrm>
        </p:spPr>
        <p:txBody>
          <a:bodyPr/>
          <a:lstStyle/>
          <a:p>
            <a:pPr lvl="0"/>
            <a:r>
              <a:rPr lang="en-US" sz="2800"/>
              <a:t>Proportion of KPs being reached at hot spots in target areas</a:t>
            </a:r>
            <a:endParaRPr lang="en-IN" sz="2800"/>
          </a:p>
          <a:p>
            <a:pPr lvl="0"/>
            <a:r>
              <a:rPr lang="en-US" sz="2800"/>
              <a:t>Coverage of KP members by each service in the minimum package</a:t>
            </a:r>
            <a:endParaRPr lang="en-IN" sz="2800"/>
          </a:p>
          <a:p>
            <a:pPr lvl="0"/>
            <a:r>
              <a:rPr lang="en-US" sz="2800"/>
              <a:t>KP members’ access to and use of prevention products</a:t>
            </a:r>
            <a:endParaRPr lang="en-IN" sz="2800"/>
          </a:p>
          <a:p>
            <a:pPr lvl="0"/>
            <a:r>
              <a:rPr lang="en-US" sz="2800"/>
              <a:t>Services needed by KP members, and how they would like to receive them</a:t>
            </a:r>
            <a:endParaRPr lang="en-IN" sz="2800"/>
          </a:p>
          <a:p>
            <a:pPr lvl="0"/>
            <a:r>
              <a:rPr lang="en-US" sz="2800"/>
              <a:t>Proportion of KP members aware of their HIV/viral suppression status</a:t>
            </a:r>
          </a:p>
          <a:p>
            <a:pPr lvl="0"/>
            <a:r>
              <a:rPr lang="en-US" sz="2800"/>
              <a:t>Proportion of KP members report experiencing stigma, discrimination, or violence</a:t>
            </a:r>
            <a:endParaRPr lang="en-IN" sz="2800"/>
          </a:p>
          <a:p>
            <a:pPr lvl="0"/>
            <a:r>
              <a:rPr lang="en-US" sz="2800"/>
              <a:t>Proportion of KP members who report being diagnosed with an STI</a:t>
            </a:r>
            <a:endParaRPr lang="en-IN" sz="2800"/>
          </a:p>
        </p:txBody>
      </p:sp>
    </p:spTree>
    <p:extLst>
      <p:ext uri="{BB962C8B-B14F-4D97-AF65-F5344CB8AC3E}">
        <p14:creationId xmlns:p14="http://schemas.microsoft.com/office/powerpoint/2010/main" val="3061640512"/>
      </p:ext>
    </p:extLst>
  </p:cSld>
  <p:clrMapOvr>
    <a:masterClrMapping/>
  </p:clrMapOvr>
</p:sld>
</file>

<file path=ppt/theme/theme1.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355ba1-04ea-4a8e-8f11-0cb3645a7b6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0943B52E20B74BB2A7677826D9D6AF" ma:contentTypeVersion="14" ma:contentTypeDescription="Create a new document." ma:contentTypeScope="" ma:versionID="3edee3e121d90b9da9dd6c6839204f12">
  <xsd:schema xmlns:xsd="http://www.w3.org/2001/XMLSchema" xmlns:xs="http://www.w3.org/2001/XMLSchema" xmlns:p="http://schemas.microsoft.com/office/2006/metadata/properties" xmlns:ns2="bc355ba1-04ea-4a8e-8f11-0cb3645a7b6a" xmlns:ns3="ff0f010a-d3d8-41cb-976f-1c9396387c4f" targetNamespace="http://schemas.microsoft.com/office/2006/metadata/properties" ma:root="true" ma:fieldsID="917b0cdd4bdc25eae999616d848e6b7e" ns2:_="" ns3:_="">
    <xsd:import namespace="bc355ba1-04ea-4a8e-8f11-0cb3645a7b6a"/>
    <xsd:import namespace="ff0f010a-d3d8-41cb-976f-1c9396387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55ba1-04ea-4a8e-8f11-0cb3645a7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0f010a-d3d8-41cb-976f-1c9396387c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CCC91-E63C-4F87-ABA5-37AEC00E8367}">
  <ds:schemaRefs>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ff0f010a-d3d8-41cb-976f-1c9396387c4f"/>
    <ds:schemaRef ds:uri="bc355ba1-04ea-4a8e-8f11-0cb3645a7b6a"/>
    <ds:schemaRef ds:uri="http://purl.org/dc/elements/1.1/"/>
  </ds:schemaRefs>
</ds:datastoreItem>
</file>

<file path=customXml/itemProps2.xml><?xml version="1.0" encoding="utf-8"?>
<ds:datastoreItem xmlns:ds="http://schemas.openxmlformats.org/officeDocument/2006/customXml" ds:itemID="{6404A043-C20C-4EAA-95E9-22CE4F432DB1}">
  <ds:schemaRefs>
    <ds:schemaRef ds:uri="http://schemas.microsoft.com/sharepoint/v3/contenttype/forms"/>
  </ds:schemaRefs>
</ds:datastoreItem>
</file>

<file path=customXml/itemProps3.xml><?xml version="1.0" encoding="utf-8"?>
<ds:datastoreItem xmlns:ds="http://schemas.openxmlformats.org/officeDocument/2006/customXml" ds:itemID="{C4887B0E-3C88-4FBA-83CF-3CEF23E18B2C}">
  <ds:schemaRefs>
    <ds:schemaRef ds:uri="bc355ba1-04ea-4a8e-8f11-0cb3645a7b6a"/>
    <ds:schemaRef ds:uri="ff0f010a-d3d8-41cb-976f-1c9396387c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5604</Words>
  <Application>Microsoft Office PowerPoint</Application>
  <PresentationFormat>Widescreen</PresentationFormat>
  <Paragraphs>447</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Black</vt:lpstr>
      <vt:lpstr>Calibri</vt:lpstr>
      <vt:lpstr>Courier New</vt:lpstr>
      <vt:lpstr>ThemeEpiC</vt:lpstr>
      <vt:lpstr>Rapid Coverage Survey of  HIV Services among Key Populations </vt:lpstr>
      <vt:lpstr>Training Objectives</vt:lpstr>
      <vt:lpstr>Training Workshop Objectives</vt:lpstr>
      <vt:lpstr>Sample Training Workshop Agenda</vt:lpstr>
      <vt:lpstr>Session 1 Objective</vt:lpstr>
      <vt:lpstr>What is a rapid coverage survey (RCS)?  </vt:lpstr>
      <vt:lpstr>Benefits of RCS</vt:lpstr>
      <vt:lpstr>World Health Organization (WHO) 2022 guidance on minimum service package for KPs</vt:lpstr>
      <vt:lpstr>RCS helps program planners understand:</vt:lpstr>
      <vt:lpstr>Session 2 Objective</vt:lpstr>
      <vt:lpstr>Survey logistics: Where and with whom </vt:lpstr>
      <vt:lpstr>Survey logistics: Selecting participants </vt:lpstr>
      <vt:lpstr>Session 3 Objective</vt:lpstr>
      <vt:lpstr>Research and survey ethics</vt:lpstr>
      <vt:lpstr>RCS ethical considerations  </vt:lpstr>
      <vt:lpstr>Informed consent</vt:lpstr>
      <vt:lpstr>Survey introduction and consent </vt:lpstr>
      <vt:lpstr>Session 4 Objective</vt:lpstr>
      <vt:lpstr>Demographic questions </vt:lpstr>
      <vt:lpstr>Questionnaire for FSWs </vt:lpstr>
      <vt:lpstr>Questionnaire for MSM </vt:lpstr>
      <vt:lpstr>Questionnaire for PWID </vt:lpstr>
      <vt:lpstr>Review survey questions for understanding </vt:lpstr>
      <vt:lpstr>Effective interviewing techniques</vt:lpstr>
      <vt:lpstr>Practice interviews</vt:lpstr>
      <vt:lpstr>Session 5 Objective</vt:lpstr>
      <vt:lpstr>Steps for conducting an RCS</vt:lpstr>
      <vt:lpstr>Roles and Responsibilities  Interviewers </vt:lpstr>
      <vt:lpstr>Roles and Responsibilities  Community-based KP representatives  </vt:lpstr>
      <vt:lpstr>Roles and Responsibilities  Survey supervisors/coordinators</vt:lpstr>
      <vt:lpstr>Conducting the survey</vt:lpstr>
      <vt:lpstr>Uploading survey data from tablets</vt:lpstr>
      <vt:lpstr>Reminders about survey process</vt:lpstr>
      <vt:lpstr>Session 6 Objective</vt:lpstr>
      <vt:lpstr>Checklist of materials for interviewers</vt:lpstr>
      <vt:lpstr>Survey record sheet</vt:lpstr>
      <vt:lpstr>Wrap-up</vt:lpstr>
      <vt:lpstr>THANK YOU!</vt:lpstr>
      <vt:lpstr>This work was made possible by the generous support of the American people through the United States Agency for International Development (USAID) and the U.S. President’s Emergency Plan for AIDS Relief (PEPFAR). The contents are the responsibility of the EpiC project and do not necessarily reflect the views of USAID, PEPFAR, or the United States Government.  EpiC is a global cooperative agreement (7200AA19CA00002) led by FHI 360 with core partners Right to Care, Palladium International, and Population Services International (PSI).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Pradeep Kumar Thakur</dc:creator>
  <cp:lastModifiedBy>Lucy Harber</cp:lastModifiedBy>
  <cp:revision>2</cp:revision>
  <dcterms:created xsi:type="dcterms:W3CDTF">2019-10-25T09:42:36Z</dcterms:created>
  <dcterms:modified xsi:type="dcterms:W3CDTF">2023-11-27T22:50:31Z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0x010100170943B52E20B74BB2A7677826D9D6AF</vt:lpwstr>
  </property>
</Properties>
</file>