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4"/>
  </p:notesMasterIdLst>
  <p:sldIdLst>
    <p:sldId id="257" r:id="rId2"/>
    <p:sldId id="390" r:id="rId3"/>
    <p:sldId id="391" r:id="rId4"/>
    <p:sldId id="379" r:id="rId5"/>
    <p:sldId id="392" r:id="rId6"/>
    <p:sldId id="393" r:id="rId7"/>
    <p:sldId id="394" r:id="rId8"/>
    <p:sldId id="395" r:id="rId9"/>
    <p:sldId id="396" r:id="rId10"/>
    <p:sldId id="397" r:id="rId11"/>
    <p:sldId id="384" r:id="rId12"/>
    <p:sldId id="260" r:id="rId1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456A8A"/>
    <a:srgbClr val="CC4145"/>
    <a:srgbClr val="E73439"/>
    <a:srgbClr val="BBBDBF"/>
    <a:srgbClr val="FFFFFF"/>
    <a:srgbClr val="DEEBF7"/>
    <a:srgbClr val="11254D"/>
    <a:srgbClr val="577F9F"/>
    <a:srgbClr val="B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9"/>
    <p:restoredTop sz="52244" autoAdjust="0"/>
  </p:normalViewPr>
  <p:slideViewPr>
    <p:cSldViewPr snapToGrid="0" snapToObjects="1">
      <p:cViewPr varScale="1">
        <p:scale>
          <a:sx n="60" d="100"/>
          <a:sy n="60" d="100"/>
        </p:scale>
        <p:origin x="624" y="60"/>
      </p:cViewPr>
      <p:guideLst>
        <p:guide orient="horz" pos="3792"/>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110" d="100"/>
          <a:sy n="110" d="100"/>
        </p:scale>
        <p:origin x="432" y="-7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8538"/>
          </a:xfrm>
        </p:spPr>
        <p:txBody>
          <a:bodyPr/>
          <a:lstStyle/>
          <a:p>
            <a:pPr>
              <a:spcBef>
                <a:spcPts val="600"/>
              </a:spcBef>
            </a:pPr>
            <a:r>
              <a:rPr lang="fr-FR" b="1" i="1" dirty="0"/>
              <a:t>Notes pour les facilitateurs </a:t>
            </a:r>
            <a:r>
              <a:rPr lang="fr-FR" i="1" dirty="0"/>
              <a:t>: cette séance peut être l'une des plus difficiles car de nombreuses personnes travaillant dans le domaine de la santé publique ont été formées pour croire que leur rôle est de « régler » les problèmes de leurs clients. Il peut sembler contre-intuitif d'éviter de présenter des arguments en faveur du changement. Les participants peuvent avoir l'impression de ne pas assumer leur responsabilité s'ils ne parviennent pas à persuader leurs clients lorsqu'ils sont résistants. Il est important, dans cette séance, de comprendre que nous encourageons activement le changement, mais nous devons reconnaître que les clients doivent prendre des décisions par eux-mêmes. Pousser les clients peut avoir l'effet inverse. L'idée que nous ne devons pas remettre en question l'honnêteté des clients (lorsque nous savons qu'ils nous mentent) ou que nous ne devons pas redresser leurs comportements peut être particulièrement délicate.</a:t>
            </a:r>
          </a:p>
          <a:p>
            <a:pPr>
              <a:spcBef>
                <a:spcPts val="600"/>
              </a:spcBef>
            </a:pPr>
            <a:r>
              <a:rPr lang="fr-FR" dirty="0"/>
              <a:t>Projeter la diapositive intitulée « Faire face à la résistance » pour présentation.</a:t>
            </a:r>
          </a:p>
          <a:p>
            <a:pPr>
              <a:spcBef>
                <a:spcPts val="600"/>
              </a:spcBef>
            </a:pPr>
            <a:r>
              <a:rPr lang="fr-FR" dirty="0"/>
              <a:t>Nous avons maintenant passé beaucoup de temps à parler de ce que vous pouvez faire pour encourager de discours de changement et renforcer la motivation de vos clients pour le changement. </a:t>
            </a:r>
          </a:p>
          <a:p>
            <a:pPr>
              <a:spcBef>
                <a:spcPts val="600"/>
              </a:spcBef>
            </a:pPr>
            <a:r>
              <a:rPr lang="fr-FR" dirty="0"/>
              <a:t>Nous parlerons maintenant de la manière dont vous pouvez éviter les conflits avec vos clients. C'est important, car les conflits peuvent amener les clients à être plus résistants au changement.</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218093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 quels sont les comportements</a:t>
            </a:r>
            <a:r>
              <a:rPr lang="fr-FR" baseline="0" dirty="0"/>
              <a:t> sont</a:t>
            </a:r>
            <a:r>
              <a:rPr lang="fr-FR" dirty="0"/>
              <a:t> incompatibles avec le counseling de motivation?</a:t>
            </a:r>
          </a:p>
          <a:p>
            <a:pPr>
              <a:spcBef>
                <a:spcPts val="600"/>
              </a:spcBef>
            </a:pPr>
            <a:r>
              <a:rPr lang="en-GB" i="1" dirty="0" err="1"/>
              <a:t>Pousser</a:t>
            </a:r>
            <a:r>
              <a:rPr lang="en-GB" i="1" dirty="0"/>
              <a:t> </a:t>
            </a:r>
            <a:r>
              <a:rPr lang="en-GB" i="1" dirty="0" err="1"/>
              <a:t>diapo</a:t>
            </a:r>
            <a:r>
              <a:rPr lang="en-GB" i="1" baseline="0" dirty="0"/>
              <a:t> pour </a:t>
            </a:r>
            <a:r>
              <a:rPr lang="en-GB" i="1" baseline="0" dirty="0" err="1"/>
              <a:t>révéler</a:t>
            </a:r>
            <a:r>
              <a:rPr lang="en-GB" i="1" baseline="0" dirty="0"/>
              <a:t> </a:t>
            </a:r>
            <a:r>
              <a:rPr lang="en-GB" i="1" baseline="0" dirty="0" err="1"/>
              <a:t>ces</a:t>
            </a:r>
            <a:r>
              <a:rPr lang="en-GB" i="1" baseline="0" dirty="0"/>
              <a:t> </a:t>
            </a:r>
            <a:r>
              <a:rPr lang="en-GB" i="1" baseline="0" dirty="0" err="1"/>
              <a:t>comportements</a:t>
            </a:r>
            <a:r>
              <a:rPr lang="en-GB" i="1" baseline="0" dirty="0"/>
              <a:t>.</a:t>
            </a:r>
            <a:endParaRPr lang="fr-FR" i="1" dirty="0"/>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155937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Vous allez maintenant vous répartir en groupes de 3-5 pour un exercice.</a:t>
            </a:r>
          </a:p>
          <a:p>
            <a:pPr>
              <a:spcBef>
                <a:spcPts val="600"/>
              </a:spcBef>
            </a:pPr>
            <a:r>
              <a:rPr lang="fr-FR" i="1" dirty="0"/>
              <a:t>Distribuez la feuille de travail « Améliorer une séance de counseling de motivation ». </a:t>
            </a:r>
          </a:p>
          <a:p>
            <a:pPr>
              <a:spcBef>
                <a:spcPts val="600"/>
              </a:spcBef>
            </a:pPr>
            <a:r>
              <a:rPr lang="fr-FR" i="0" dirty="0"/>
              <a:t>Je vous demanderai maintenant de </a:t>
            </a:r>
            <a:r>
              <a:rPr lang="fr-FR" dirty="0"/>
              <a:t>lire la feuille de travail</a:t>
            </a:r>
            <a:r>
              <a:rPr lang="fr-FR" baseline="0" dirty="0"/>
              <a:t> </a:t>
            </a:r>
            <a:r>
              <a:rPr lang="fr-FR" dirty="0"/>
              <a:t>et souligner les déclarations</a:t>
            </a:r>
            <a:r>
              <a:rPr lang="fr-FR" baseline="0" dirty="0"/>
              <a:t> où </a:t>
            </a:r>
            <a:r>
              <a:rPr lang="fr-FR" dirty="0"/>
              <a:t>ils pensent que le conseiller adopte des comportements incompatibles avec le counseling</a:t>
            </a:r>
            <a:r>
              <a:rPr lang="fr-FR" baseline="0" dirty="0"/>
              <a:t> </a:t>
            </a:r>
            <a:r>
              <a:rPr lang="fr-FR" dirty="0"/>
              <a:t>de motivation. Vous pouvez également suggérer des façons dont le conseiller pourrait améliorer l'approche de la communication. </a:t>
            </a:r>
          </a:p>
          <a:p>
            <a:pPr>
              <a:spcBef>
                <a:spcPts val="600"/>
              </a:spcBef>
            </a:pPr>
            <a:r>
              <a:rPr lang="fr-FR" i="1" dirty="0"/>
              <a:t>Donnez aux participants 10 à 15 minutes pour cette activité, puis discutez des résultats en groupe</a:t>
            </a:r>
            <a:r>
              <a:rPr lang="fr-FR" dirty="0"/>
              <a:t>. </a:t>
            </a:r>
          </a:p>
          <a:p>
            <a:pPr>
              <a:spcBef>
                <a:spcPts val="600"/>
              </a:spcBef>
            </a:pPr>
            <a:r>
              <a:rPr lang="fr-FR" b="1" i="1" dirty="0"/>
              <a:t>Remarque</a:t>
            </a:r>
            <a:r>
              <a:rPr lang="fr-FR" i="1" dirty="0"/>
              <a:t> : les participants peuvent avoir des interprétations différentes des raisons pour lesquelles certains comportements sont incohérents. Cela ne pose pas de problème, pour autant que les comportements les plus problématiques soient identifiés et que les participants suggèrent des solutions efficaces.</a:t>
            </a:r>
          </a:p>
          <a:p>
            <a:pPr>
              <a:spcBef>
                <a:spcPts val="600"/>
              </a:spcBef>
            </a:pPr>
            <a:r>
              <a:rPr lang="fr-FR" i="1" dirty="0"/>
              <a:t>Passez aux questions de discussion si les sujets qu'elles couvrent n'ont pas été abordés.</a:t>
            </a:r>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112660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0570"/>
          </a:xfrm>
        </p:spPr>
        <p:txBody>
          <a:bodyPr/>
          <a:lstStyle/>
          <a:p>
            <a:r>
              <a:rPr lang="fr-FR" b="1" dirty="0"/>
              <a:t>Questions de discussion </a:t>
            </a:r>
          </a:p>
          <a:p>
            <a:pPr marL="227013" indent="-227013"/>
            <a:r>
              <a:rPr lang="fr-FR" i="1" dirty="0"/>
              <a:t>1.  	Le Counseling de motivation est conçu pour motiver les clients à faire des changements, mais nous sommes censés faire face à des résistances. Comment pouvons-nous encourager un changement de comportement si nous ne persuadons pas nos clients de changer ?</a:t>
            </a:r>
          </a:p>
          <a:p>
            <a:pPr>
              <a:spcBef>
                <a:spcPts val="600"/>
              </a:spcBef>
            </a:pPr>
            <a:r>
              <a:rPr lang="fr-FR" b="1" dirty="0"/>
              <a:t>Réponses possibles </a:t>
            </a:r>
            <a:r>
              <a:rPr lang="fr-FR" dirty="0"/>
              <a:t>: lorsque vous pratiquez la technique de «counseling de motivation», vous avez souvent un objectif à l'esprit – un comportement spécifique que vous souhaitez aider votre client à changer. Cependant, l'expérience suggère qu'en « persuadant » votre client de changer, vous pouvez en fait renforcer sa résistance au changement. Nous naviguons avec cette résistance non pas parce que le changement nous importe peu, mais parce que c'est un moyen efficace d'obtenir un changement. Nous ne persuadons pas nos clients de changer, nous les aidons à se persuader eux-mêmes. Cela dit, en fin de compte, nous reconnaissons également que nos clients ont le droit (et la responsabilité) de choisir pour eux-mêmes.</a:t>
            </a:r>
          </a:p>
          <a:p>
            <a:endParaRPr lang="fr-FR" dirty="0"/>
          </a:p>
          <a:p>
            <a:pPr marL="228600" indent="-228600">
              <a:buAutoNum type="arabicPeriod" startAt="2"/>
            </a:pPr>
            <a:r>
              <a:rPr lang="fr-FR" i="1" dirty="0"/>
              <a:t>Nous avons beaucoup parlé au cours de cette séance de la résistance de nos clients. Quels types de résistance rencontrez-vous généralement dans votre travail en tant que travailleurs de sensibilisation ou conseillers ? Comment y faites-vous face ?</a:t>
            </a:r>
          </a:p>
          <a:p>
            <a:pPr marL="228600" indent="-228600">
              <a:buAutoNum type="arabicPeriod" startAt="2"/>
            </a:pPr>
            <a:endParaRPr lang="fr-FR" i="1" dirty="0"/>
          </a:p>
          <a:p>
            <a:pPr marL="227013" indent="-227013"/>
            <a:r>
              <a:rPr lang="fr-FR" i="1" dirty="0"/>
              <a:t>3.  	Après cette formation, quels changements pensez-vous pouvoir apporter dans la façon dont vous faites face à la résistance de vos clients ?</a:t>
            </a:r>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a:p>
        </p:txBody>
      </p:sp>
    </p:spTree>
    <p:extLst>
      <p:ext uri="{BB962C8B-B14F-4D97-AF65-F5344CB8AC3E}">
        <p14:creationId xmlns:p14="http://schemas.microsoft.com/office/powerpoint/2010/main" val="270375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Au début de cette formation, nous avons parlé d'ambivalence. Est-ce que quelqu'un se souvient de ce que cela signifie ?</a:t>
            </a:r>
          </a:p>
          <a:p>
            <a:pPr marL="171450" indent="-171450">
              <a:spcBef>
                <a:spcPts val="600"/>
              </a:spcBef>
              <a:buFont typeface="Arial" panose="020B0604020202020204" pitchFamily="34" charset="0"/>
              <a:buChar char="•"/>
            </a:pPr>
            <a:r>
              <a:rPr lang="fr-FR" dirty="0"/>
              <a:t>Avoir des sentiments contradictoires ou des idées contradictoires sur le changement de ses comportements</a:t>
            </a:r>
          </a:p>
          <a:p>
            <a:pPr>
              <a:spcBef>
                <a:spcPts val="600"/>
              </a:spcBef>
            </a:pPr>
            <a:r>
              <a:rPr lang="fr-FR" dirty="0"/>
              <a:t>L'ambivalence est un élément normal du processus de changement. Il est également fréquent que les clients se sentent en conflit avec le processus de counseling lui-même, et même avec le conseiller. Nous appelons ce genre de conflits « résistance ».</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132563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existe deux différents types de résistance (dont l'un a été évoqué précédemment) :</a:t>
            </a:r>
          </a:p>
          <a:p>
            <a:pPr>
              <a:spcBef>
                <a:spcPts val="600"/>
              </a:spcBef>
            </a:pPr>
            <a:r>
              <a:rPr lang="en-GB" i="1" dirty="0"/>
              <a:t>Pousser </a:t>
            </a:r>
            <a:r>
              <a:rPr lang="en-GB" i="1" dirty="0" err="1"/>
              <a:t>diapo</a:t>
            </a:r>
            <a:endParaRPr lang="fr-FR" i="1" dirty="0"/>
          </a:p>
          <a:p>
            <a:pPr marL="171450" indent="-171450">
              <a:spcBef>
                <a:spcPts val="600"/>
              </a:spcBef>
              <a:buFont typeface="Arial" panose="020B0604020202020204" pitchFamily="34" charset="0"/>
              <a:buChar char="•"/>
            </a:pPr>
            <a:r>
              <a:rPr lang="fr-FR" dirty="0"/>
              <a:t>Maintenir la conversation : les raisons ou les arguments du client en faveur du maintien des comportements actuels (pas de changement)</a:t>
            </a:r>
          </a:p>
          <a:p>
            <a:pPr marL="0" indent="0">
              <a:spcBef>
                <a:spcPts val="600"/>
              </a:spcBef>
              <a:buFont typeface="Arial" panose="020B0604020202020204" pitchFamily="34" charset="0"/>
              <a:buNone/>
            </a:pPr>
            <a:r>
              <a:rPr lang="en-GB" i="1" dirty="0"/>
              <a:t>Pousser</a:t>
            </a:r>
            <a:r>
              <a:rPr lang="en-GB" i="1" baseline="0" dirty="0"/>
              <a:t> </a:t>
            </a:r>
            <a:r>
              <a:rPr lang="en-GB" i="1" baseline="0" dirty="0" err="1"/>
              <a:t>diapo</a:t>
            </a:r>
            <a:endParaRPr lang="fr-FR" i="1" dirty="0"/>
          </a:p>
          <a:p>
            <a:pPr marL="171450" indent="-171450">
              <a:spcBef>
                <a:spcPts val="600"/>
              </a:spcBef>
              <a:buFont typeface="Arial" panose="020B0604020202020204" pitchFamily="34" charset="0"/>
              <a:buChar char="•"/>
            </a:pPr>
            <a:r>
              <a:rPr lang="fr-FR" dirty="0"/>
              <a:t>Discorde : langage (ou indices non verbaux) qui exprime la colère ou l'insatisfaction à l'égard du travailleur de sensibilisation/conseiller</a:t>
            </a:r>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35431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386138" cy="2540000"/>
          </a:xfrm>
        </p:spPr>
      </p:sp>
      <p:sp>
        <p:nvSpPr>
          <p:cNvPr id="3" name="Notes Placeholder 2"/>
          <p:cNvSpPr>
            <a:spLocks noGrp="1"/>
          </p:cNvSpPr>
          <p:nvPr>
            <p:ph type="body" idx="1"/>
          </p:nvPr>
        </p:nvSpPr>
        <p:spPr>
          <a:xfrm>
            <a:off x="685800" y="3212507"/>
            <a:ext cx="5746898" cy="5803900"/>
          </a:xfrm>
        </p:spPr>
        <p:txBody>
          <a:bodyPr/>
          <a:lstStyle/>
          <a:p>
            <a:pPr>
              <a:lnSpc>
                <a:spcPct val="95000"/>
              </a:lnSpc>
              <a:spcBef>
                <a:spcPts val="600"/>
              </a:spcBef>
            </a:pPr>
            <a:r>
              <a:rPr lang="fr-FR" sz="1050" dirty="0"/>
              <a:t>Nous allons utiliser une activité pour expliquer la différence entre ces deux types de résistance. </a:t>
            </a:r>
          </a:p>
          <a:p>
            <a:pPr>
              <a:lnSpc>
                <a:spcPct val="95000"/>
              </a:lnSpc>
              <a:spcBef>
                <a:spcPts val="600"/>
              </a:spcBef>
            </a:pPr>
            <a:r>
              <a:rPr lang="fr-FR" sz="1050" dirty="0"/>
              <a:t>Je vais vous demander de vous répartir en équipes. </a:t>
            </a:r>
          </a:p>
          <a:p>
            <a:pPr>
              <a:lnSpc>
                <a:spcPct val="95000"/>
              </a:lnSpc>
              <a:spcBef>
                <a:spcPts val="600"/>
              </a:spcBef>
            </a:pPr>
            <a:r>
              <a:rPr lang="fr-FR" sz="1050" i="1" dirty="0"/>
              <a:t>(Idéalement 6-8, mais peut être modifié en fonction</a:t>
            </a:r>
            <a:r>
              <a:rPr lang="fr-FR" sz="1050" i="1" baseline="0" dirty="0"/>
              <a:t> du nombre de participants). </a:t>
            </a:r>
            <a:r>
              <a:rPr lang="fr-FR" sz="1050" i="1" dirty="0"/>
              <a:t>Ensuite, donnez à chaque équipe un nombre égal de cartes de reconnaissance de la résistance préalablement mélangées.</a:t>
            </a:r>
          </a:p>
          <a:p>
            <a:pPr>
              <a:lnSpc>
                <a:spcPct val="95000"/>
              </a:lnSpc>
              <a:spcBef>
                <a:spcPts val="600"/>
              </a:spcBef>
            </a:pPr>
            <a:r>
              <a:rPr lang="fr-FR" sz="1050" b="1" i="1" dirty="0"/>
              <a:t>Remarque</a:t>
            </a:r>
            <a:r>
              <a:rPr lang="fr-FR" sz="1050" i="1" dirty="0"/>
              <a:t> : les cartes peuvent être imprimées en couleur ou en noir et blanc (de petites icônes dans le coin inférieur droit permettent d'identifier les ensembles). Les lots doivent être séparés et mélangés. Un jeu pour chaque groupe de 6 à 8 personnes devrait suffire.</a:t>
            </a:r>
          </a:p>
          <a:p>
            <a:pPr>
              <a:lnSpc>
                <a:spcPct val="95000"/>
              </a:lnSpc>
              <a:spcBef>
                <a:spcPts val="600"/>
              </a:spcBef>
            </a:pPr>
            <a:r>
              <a:rPr lang="fr-FR" sz="1050" dirty="0"/>
              <a:t>Les</a:t>
            </a:r>
            <a:r>
              <a:rPr lang="fr-FR" sz="1050" baseline="0" dirty="0"/>
              <a:t> </a:t>
            </a:r>
            <a:r>
              <a:rPr lang="fr-FR" sz="1050" dirty="0"/>
              <a:t>objectifs sont de démêler les cartes pour créer des déclarations complètes, puis d'identifier la déclaration comme un exemple de « maintenir la conversation » ou de discorde. L'équipe qui déchiffre et identifie correctement ses déclarations en premier est la gagnante. </a:t>
            </a:r>
          </a:p>
          <a:p>
            <a:pPr>
              <a:lnSpc>
                <a:spcPct val="95000"/>
              </a:lnSpc>
              <a:spcBef>
                <a:spcPts val="600"/>
              </a:spcBef>
            </a:pPr>
            <a:r>
              <a:rPr lang="fr-FR" sz="1050" b="1" i="1" dirty="0"/>
              <a:t>Remarque pour le facilitateur : </a:t>
            </a:r>
            <a:r>
              <a:rPr lang="fr-FR" sz="1050" b="0" i="1" dirty="0"/>
              <a:t>la grille de réponse se trouve plus bas dans les</a:t>
            </a:r>
            <a:r>
              <a:rPr lang="fr-FR" sz="1050" b="0" i="1" baseline="0" dirty="0"/>
              <a:t> notes de cette diapo</a:t>
            </a:r>
            <a:endParaRPr lang="fr-FR" sz="1050" b="0" i="1" dirty="0"/>
          </a:p>
          <a:p>
            <a:pPr>
              <a:lnSpc>
                <a:spcPct val="95000"/>
              </a:lnSpc>
              <a:spcBef>
                <a:spcPts val="600"/>
              </a:spcBef>
            </a:pPr>
            <a:r>
              <a:rPr lang="fr-FR" sz="1050" i="1" dirty="0"/>
              <a:t>Continuez jusqu'à ce que toutes les équipes aient réussi à démêler et à afficher leurs cartes. Elles peuvent coller leurs déclarations de résistance sur un tableau-papier pour les examiner.</a:t>
            </a:r>
          </a:p>
          <a:p>
            <a:pPr>
              <a:lnSpc>
                <a:spcPct val="95000"/>
              </a:lnSpc>
              <a:spcBef>
                <a:spcPts val="600"/>
              </a:spcBef>
            </a:pPr>
            <a:r>
              <a:rPr lang="fr-FR" sz="1050" i="0" dirty="0"/>
              <a:t>Quelle est, selon vous, la différence fondamentale entre « maintenir la conversation » et « discorde »?</a:t>
            </a:r>
          </a:p>
          <a:p>
            <a:pPr marL="171450" indent="-171450">
              <a:lnSpc>
                <a:spcPct val="95000"/>
              </a:lnSpc>
              <a:buFont typeface="Arial" panose="020B0604020202020204" pitchFamily="34" charset="0"/>
              <a:buChar char="•"/>
            </a:pPr>
            <a:r>
              <a:rPr lang="fr-FR" sz="1050" dirty="0"/>
              <a:t>« Maintenir la conversation » est axé sur les sentiments du client concernant le comportement qui fait l'objet de la discussion. </a:t>
            </a:r>
          </a:p>
          <a:p>
            <a:pPr marL="171450" indent="-171450">
              <a:lnSpc>
                <a:spcPct val="95000"/>
              </a:lnSpc>
              <a:buFont typeface="Arial" panose="020B0604020202020204" pitchFamily="34" charset="0"/>
              <a:buChar char="•"/>
            </a:pPr>
            <a:r>
              <a:rPr lang="fr-FR" sz="1050" dirty="0"/>
              <a:t>La « discorde » se focalise sur les sentiments du client à l'égard du travailleur de sensibilisation ou du conseiller.</a:t>
            </a:r>
          </a:p>
          <a:p>
            <a:pPr marL="0" indent="0">
              <a:lnSpc>
                <a:spcPct val="95000"/>
              </a:lnSpc>
              <a:spcBef>
                <a:spcPts val="600"/>
              </a:spcBef>
              <a:buFont typeface="Arial" panose="020B0604020202020204" pitchFamily="34" charset="0"/>
              <a:buNone/>
            </a:pPr>
            <a:r>
              <a:rPr lang="fr-FR" sz="1050" b="1" noProof="0" dirty="0"/>
              <a:t>Grille de réponse:</a:t>
            </a:r>
          </a:p>
          <a:p>
            <a:pPr marL="0" indent="0">
              <a:lnSpc>
                <a:spcPct val="95000"/>
              </a:lnSpc>
              <a:buFont typeface="Arial" panose="020B0604020202020204" pitchFamily="34" charset="0"/>
              <a:buNone/>
            </a:pPr>
            <a:r>
              <a:rPr lang="fr-FR" sz="1050" dirty="0"/>
              <a:t>Grille des réponses pour « Reconnaître la résistance »</a:t>
            </a:r>
          </a:p>
          <a:p>
            <a:pPr marL="228600" indent="-228600">
              <a:lnSpc>
                <a:spcPct val="95000"/>
              </a:lnSpc>
              <a:buFont typeface="+mj-lt"/>
              <a:buAutoNum type="arabicPeriod"/>
            </a:pPr>
            <a:r>
              <a:rPr lang="fr-FR" sz="1050" dirty="0"/>
              <a:t>Vous ne comprenez pas ce que c'est pour moi ! </a:t>
            </a:r>
            <a:r>
              <a:rPr lang="fr-FR" sz="1050" b="1" dirty="0"/>
              <a:t>[Discorde]</a:t>
            </a:r>
          </a:p>
          <a:p>
            <a:pPr marL="228600" indent="-228600">
              <a:lnSpc>
                <a:spcPct val="95000"/>
              </a:lnSpc>
              <a:buFont typeface="+mj-lt"/>
              <a:buAutoNum type="arabicPeriod"/>
            </a:pPr>
            <a:r>
              <a:rPr lang="fr-FR" sz="1050" dirty="0"/>
              <a:t>Je ne veux pas du VIH, mais des relations</a:t>
            </a:r>
            <a:r>
              <a:rPr lang="fr-FR" sz="1050" baseline="0" dirty="0"/>
              <a:t> sexuelles </a:t>
            </a:r>
            <a:r>
              <a:rPr lang="fr-FR" sz="1050" dirty="0"/>
              <a:t>avec des préservatifs, c'est comme manger des bonbons sans enlever l'emballage ! </a:t>
            </a:r>
            <a:r>
              <a:rPr lang="fr-FR" sz="1050" b="1" dirty="0"/>
              <a:t>[Maintenir la conversation]</a:t>
            </a:r>
          </a:p>
          <a:p>
            <a:pPr marL="228600" indent="-228600">
              <a:lnSpc>
                <a:spcPct val="95000"/>
              </a:lnSpc>
              <a:buFont typeface="+mj-lt"/>
              <a:buAutoNum type="arabicPeriod"/>
            </a:pPr>
            <a:r>
              <a:rPr lang="fr-FR" sz="1050" dirty="0"/>
              <a:t>Je sais que je devrais me faire dépister, mais je suis tellement inquiète de ce que sera ma vie si je suis séropositive</a:t>
            </a:r>
            <a:r>
              <a:rPr lang="fr-FR" sz="1050" b="1" dirty="0"/>
              <a:t>. [Maintenir la conversation] </a:t>
            </a:r>
          </a:p>
          <a:p>
            <a:pPr marL="228600" indent="-228600">
              <a:lnSpc>
                <a:spcPct val="95000"/>
              </a:lnSpc>
              <a:buFont typeface="+mj-lt"/>
              <a:buAutoNum type="arabicPeriod"/>
            </a:pPr>
            <a:r>
              <a:rPr lang="fr-FR" sz="1050" dirty="0"/>
              <a:t>Les agents chargés</a:t>
            </a:r>
            <a:r>
              <a:rPr lang="fr-FR" sz="1050" baseline="0" dirty="0"/>
              <a:t> de la </a:t>
            </a:r>
            <a:r>
              <a:rPr lang="fr-FR" sz="1050" dirty="0"/>
              <a:t>sensibilisation n’écoutent vraiment jamais ce que j'ai à dire. </a:t>
            </a:r>
            <a:r>
              <a:rPr lang="fr-FR" sz="1050" b="1" dirty="0"/>
              <a:t>[Discorde]</a:t>
            </a:r>
          </a:p>
          <a:p>
            <a:pPr marL="228600" indent="-228600">
              <a:lnSpc>
                <a:spcPct val="95000"/>
              </a:lnSpc>
              <a:buFont typeface="+mj-lt"/>
              <a:buAutoNum type="arabicPeriod"/>
            </a:pPr>
            <a:r>
              <a:rPr lang="fr-FR" sz="1050" dirty="0"/>
              <a:t>Ils disent que les médicaments pourraient me protéger, mais j‘entends que les effets secondaires sont terribles. </a:t>
            </a:r>
            <a:r>
              <a:rPr lang="fr-FR" sz="1050" b="1" dirty="0"/>
              <a:t>[Maintenir la conversation]</a:t>
            </a:r>
          </a:p>
          <a:p>
            <a:pPr marL="228600" indent="-228600">
              <a:lnSpc>
                <a:spcPct val="95000"/>
              </a:lnSpc>
              <a:buFont typeface="+mj-lt"/>
              <a:buAutoNum type="arabicPeriod"/>
            </a:pPr>
            <a:r>
              <a:rPr lang="fr-FR" sz="1050" dirty="0"/>
              <a:t>Tu n'arrêtes pas de me dire que je dois utiliser des préservatifs pour me protéger, mais ce n'est pas ma faute. </a:t>
            </a:r>
            <a:r>
              <a:rPr lang="fr-FR" sz="1050" b="1" dirty="0"/>
              <a:t>[Discorde]</a:t>
            </a:r>
          </a:p>
          <a:p>
            <a:pPr marL="228600" indent="-228600">
              <a:lnSpc>
                <a:spcPct val="95000"/>
              </a:lnSpc>
              <a:buFont typeface="+mj-lt"/>
              <a:buAutoNum type="arabicPeriod"/>
            </a:pPr>
            <a:r>
              <a:rPr lang="fr-FR" sz="1050" dirty="0"/>
              <a:t>Ca ne vous regarde pas si je fais un dépistage ou pas– c'est mon choix ! </a:t>
            </a:r>
            <a:r>
              <a:rPr lang="fr-FR" sz="1050" b="1" dirty="0"/>
              <a:t>[Discorde]</a:t>
            </a:r>
          </a:p>
          <a:p>
            <a:pPr marL="228600" indent="-228600">
              <a:lnSpc>
                <a:spcPct val="95000"/>
              </a:lnSpc>
              <a:buFont typeface="+mj-lt"/>
              <a:buAutoNum type="arabicPeriod"/>
            </a:pPr>
            <a:r>
              <a:rPr lang="fr-FR" sz="1050" dirty="0"/>
              <a:t>Les dépistages des MST sont vraiment chers – je peux juste acheter certains antibiotiques à bon marché et économiser de l’argent ! </a:t>
            </a:r>
            <a:r>
              <a:rPr lang="fr-FR" sz="1050" b="1" dirty="0"/>
              <a:t>[Maintenir la conversation]</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dirty="0"/>
          </a:p>
        </p:txBody>
      </p:sp>
    </p:spTree>
    <p:extLst>
      <p:ext uri="{BB962C8B-B14F-4D97-AF65-F5344CB8AC3E}">
        <p14:creationId xmlns:p14="http://schemas.microsoft.com/office/powerpoint/2010/main" val="211286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64126" cy="3600450"/>
          </a:xfrm>
        </p:spPr>
        <p:txBody>
          <a:bodyPr/>
          <a:lstStyle/>
          <a:p>
            <a:pPr>
              <a:spcBef>
                <a:spcPts val="600"/>
              </a:spcBef>
            </a:pPr>
            <a:r>
              <a:rPr lang="fr-FR" i="1" dirty="0"/>
              <a:t>Discutez des moyens potentiels de répondre à la résistance. </a:t>
            </a:r>
          </a:p>
          <a:p>
            <a:pPr>
              <a:spcBef>
                <a:spcPts val="600"/>
              </a:spcBef>
            </a:pPr>
            <a:r>
              <a:rPr lang="fr-FR" dirty="0"/>
              <a:t>Il est important de noter qu'argumenter avec un client est susceptible de renforcer sa résistance, c'est pourquoi le counseling de motivation encourage les conseillers à « gérer</a:t>
            </a:r>
            <a:r>
              <a:rPr lang="fr-FR" baseline="0" dirty="0"/>
              <a:t> </a:t>
            </a:r>
            <a:r>
              <a:rPr lang="fr-FR" dirty="0"/>
              <a:t>la résistance ».</a:t>
            </a:r>
          </a:p>
          <a:p>
            <a:pPr>
              <a:spcBef>
                <a:spcPts val="600"/>
              </a:spcBef>
            </a:pPr>
            <a:r>
              <a:rPr lang="fr-FR" dirty="0"/>
              <a:t>Selon vous, qu’est-ce que cela pourrait signifier?</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33450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Faire face à la résistance signifie différentes choses selon qu'il s'agit de discorde, ou de maintenir la conversation. </a:t>
            </a:r>
          </a:p>
          <a:p>
            <a:pPr marL="171450" indent="-171450">
              <a:spcBef>
                <a:spcPts val="600"/>
              </a:spcBef>
              <a:buFont typeface="Arial" panose="020B0604020202020204" pitchFamily="34" charset="0"/>
              <a:buChar char="•"/>
            </a:pPr>
            <a:r>
              <a:rPr lang="fr-FR" dirty="0"/>
              <a:t>La discorde peut nécessiter d'explorer la source des sentiments négatifs de votre client, de reconnaître ces sentiments, de s'excuser pour tout ce que vous avez fait pour contrarier votre client, de souligner son autonomie ou de passer à un autre sujet si tout le reste échoue.</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208090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Lorsqu’il faut réagir au client qui « maintient la conversation ». </a:t>
            </a:r>
          </a:p>
          <a:p>
            <a:pPr marL="171450" indent="-171450">
              <a:spcBef>
                <a:spcPts val="600"/>
              </a:spcBef>
              <a:buFont typeface="Arial" panose="020B0604020202020204" pitchFamily="34" charset="0"/>
              <a:buChar char="•"/>
            </a:pPr>
            <a:r>
              <a:rPr lang="fr-FR" dirty="0"/>
              <a:t>Maintenir la conversation peut permettre de mieux comprendre les obstacles au changement perçus et réels du client, mais nous devons éviter de renforcer ces obstacles.</a:t>
            </a:r>
          </a:p>
          <a:p>
            <a:pPr>
              <a:spcBef>
                <a:spcPts val="600"/>
              </a:spcBef>
            </a:pPr>
            <a:r>
              <a:rPr lang="fr-FR" dirty="0"/>
              <a:t>Revenons aux exemples de résistance qui ont été affichés sur le tableau-papier (exercice « Maintenir la conversation »). Pouvez-vous donner des exemples de la façon dont vous pourriez répondre à chacun d'entre eux afin de « naviguer avec la</a:t>
            </a:r>
            <a:r>
              <a:rPr lang="fr-FR" baseline="0" dirty="0"/>
              <a:t> </a:t>
            </a:r>
            <a:r>
              <a:rPr lang="fr-FR" dirty="0"/>
              <a:t>résistance ».</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191873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717550"/>
            <a:ext cx="3933825" cy="2951163"/>
          </a:xfrm>
        </p:spPr>
      </p:sp>
      <p:sp>
        <p:nvSpPr>
          <p:cNvPr id="3" name="Notes Placeholder 2"/>
          <p:cNvSpPr>
            <a:spLocks noGrp="1"/>
          </p:cNvSpPr>
          <p:nvPr>
            <p:ph type="body" idx="1"/>
          </p:nvPr>
        </p:nvSpPr>
        <p:spPr>
          <a:xfrm>
            <a:off x="685800" y="3794494"/>
            <a:ext cx="5486400" cy="5232547"/>
          </a:xfrm>
        </p:spPr>
        <p:txBody>
          <a:bodyPr/>
          <a:lstStyle/>
          <a:p>
            <a:pPr>
              <a:spcBef>
                <a:spcPts val="600"/>
              </a:spcBef>
            </a:pPr>
            <a:r>
              <a:rPr lang="fr-FR" dirty="0"/>
              <a:t>L’un des meilleurs moyens d'éviter toute résistance est d'éviter de tomber dans des « pièges » – des approches de communication inappropriées qui, bien que peut-être bien intentionnées, sont susceptibles d'encourager les clients à résister au changement. Nous avons déjà parlé de plusieurs d'entre eux au cours de la formation. Combien d'entre vous peuvent s'en souvenir?</a:t>
            </a:r>
          </a:p>
          <a:p>
            <a:pPr>
              <a:spcBef>
                <a:spcPts val="600"/>
              </a:spcBef>
            </a:pPr>
            <a:r>
              <a:rPr lang="en-GB" i="1" dirty="0" err="1"/>
              <a:t>Pousser</a:t>
            </a:r>
            <a:r>
              <a:rPr lang="en-GB" i="1" dirty="0"/>
              <a:t> </a:t>
            </a:r>
            <a:r>
              <a:rPr lang="en-GB" i="1" dirty="0" err="1"/>
              <a:t>diapo</a:t>
            </a:r>
            <a:r>
              <a:rPr lang="en-GB" i="1" dirty="0"/>
              <a:t>.</a:t>
            </a:r>
            <a:endParaRPr lang="fr-FR" i="1" dirty="0"/>
          </a:p>
          <a:p>
            <a:pPr>
              <a:spcBef>
                <a:spcPts val="600"/>
              </a:spcBef>
            </a:pPr>
            <a:r>
              <a:rPr lang="fr-FR" dirty="0"/>
              <a:t>De nombreux et différents « pièges » de communication ont été identifiés – ceux présentés ici sont parmi ceux que l'on rencontre le plus souvent dans l'éducation et sensibilisation par les pairs.</a:t>
            </a:r>
          </a:p>
          <a:p>
            <a:pPr>
              <a:spcBef>
                <a:spcPts val="600"/>
              </a:spcBef>
            </a:pPr>
            <a:r>
              <a:rPr lang="fr-FR" i="1" dirty="0"/>
              <a:t>Les stratégies permettant d'éviter ces pièges sont indiquées en gras entre parenthèses. Ne les lisez pas à haute voix avant d'avoir demandé aux participants de vous faire part de leurs opinions.</a:t>
            </a:r>
          </a:p>
          <a:p>
            <a:pPr marL="171450" indent="-171450">
              <a:spcBef>
                <a:spcPts val="600"/>
              </a:spcBef>
              <a:buFont typeface="Arial" panose="020B0604020202020204" pitchFamily="34" charset="0"/>
              <a:buChar char="•"/>
            </a:pPr>
            <a:r>
              <a:rPr lang="fr-FR" dirty="0"/>
              <a:t>Jouer l’expert [</a:t>
            </a:r>
            <a:r>
              <a:rPr lang="fr-FR" b="1" dirty="0"/>
              <a:t>Utilisez la technique de « demander-dire-demander »</a:t>
            </a:r>
            <a:r>
              <a:rPr lang="fr-FR" dirty="0"/>
              <a:t>]</a:t>
            </a:r>
          </a:p>
          <a:p>
            <a:pPr marL="171450" indent="-171450">
              <a:buFont typeface="Arial" panose="020B0604020202020204" pitchFamily="34" charset="0"/>
              <a:buChar char="•"/>
            </a:pPr>
            <a:r>
              <a:rPr lang="fr-FR" dirty="0"/>
              <a:t>Faire valoir le côté positif / corriger [</a:t>
            </a:r>
            <a:r>
              <a:rPr lang="fr-FR" b="1" dirty="0"/>
              <a:t>Rester neutre</a:t>
            </a:r>
            <a:r>
              <a:rPr lang="fr-FR" dirty="0"/>
              <a:t>]</a:t>
            </a:r>
          </a:p>
          <a:p>
            <a:pPr marL="171450" indent="-171450">
              <a:buFont typeface="Arial" panose="020B0604020202020204" pitchFamily="34" charset="0"/>
              <a:buChar char="•"/>
            </a:pPr>
            <a:r>
              <a:rPr lang="fr-FR" dirty="0"/>
              <a:t>Donner des conseils non sollicités [</a:t>
            </a:r>
            <a:r>
              <a:rPr lang="fr-FR" b="1" dirty="0"/>
              <a:t>Demander la permission et respecter l'autonomie des clients</a:t>
            </a:r>
            <a:r>
              <a:rPr lang="fr-FR" dirty="0"/>
              <a:t>]</a:t>
            </a:r>
          </a:p>
          <a:p>
            <a:pPr marL="171450" indent="-171450">
              <a:buFont typeface="Arial" panose="020B0604020202020204" pitchFamily="34" charset="0"/>
              <a:buChar char="•"/>
            </a:pPr>
            <a:r>
              <a:rPr lang="fr-FR" dirty="0"/>
              <a:t>Se concentrer prématurément sur le changement [</a:t>
            </a:r>
            <a:r>
              <a:rPr lang="fr-FR" b="1" dirty="0"/>
              <a:t>Encourager les discours</a:t>
            </a:r>
            <a:r>
              <a:rPr lang="fr-FR" b="1" baseline="0" dirty="0"/>
              <a:t> de </a:t>
            </a:r>
            <a:r>
              <a:rPr lang="fr-FR" b="1" dirty="0"/>
              <a:t>changement, mais ne pas pousser à prendre des engagements</a:t>
            </a:r>
            <a:r>
              <a:rPr lang="fr-FR" dirty="0"/>
              <a:t>]</a:t>
            </a:r>
          </a:p>
          <a:p>
            <a:pPr marL="171450" indent="-171450">
              <a:buFont typeface="Arial" panose="020B0604020202020204" pitchFamily="34" charset="0"/>
              <a:buChar char="•"/>
            </a:pPr>
            <a:r>
              <a:rPr lang="fr-FR" dirty="0"/>
              <a:t>Le piège d'évaluation [</a:t>
            </a:r>
            <a:r>
              <a:rPr lang="fr-FR" b="1" dirty="0"/>
              <a:t>Utilisez des questions ouvertes</a:t>
            </a:r>
            <a:r>
              <a:rPr lang="fr-FR" dirty="0"/>
              <a:t>]</a:t>
            </a:r>
          </a:p>
          <a:p>
            <a:pPr marL="171450" indent="-171450">
              <a:buFont typeface="Arial" panose="020B0604020202020204" pitchFamily="34" charset="0"/>
              <a:buChar char="•"/>
            </a:pPr>
            <a:r>
              <a:rPr lang="fr-FR" dirty="0"/>
              <a:t>Poser des questions suggestives [</a:t>
            </a:r>
            <a:r>
              <a:rPr lang="fr-FR" b="1" dirty="0"/>
              <a:t>Éviter de blâmer</a:t>
            </a:r>
            <a:r>
              <a:rPr lang="fr-FR" dirty="0"/>
              <a:t>]</a:t>
            </a:r>
          </a:p>
          <a:p>
            <a:pPr>
              <a:spcBef>
                <a:spcPts val="600"/>
              </a:spcBef>
            </a:pPr>
            <a:r>
              <a:rPr lang="fr-FR" dirty="0"/>
              <a:t>Chacune de</a:t>
            </a:r>
            <a:r>
              <a:rPr lang="fr-FR" baseline="0" dirty="0"/>
              <a:t> ces techniques</a:t>
            </a:r>
            <a:r>
              <a:rPr lang="fr-FR" dirty="0"/>
              <a:t> a été discuté à un moment ou à un autre de la formation. Vous souvenez-vous de la signification de chacune d'entre elles ? Pourriez-vous donner des exemples? </a:t>
            </a:r>
          </a:p>
          <a:p>
            <a:pPr>
              <a:spcBef>
                <a:spcPts val="600"/>
              </a:spcBef>
            </a:pPr>
            <a:r>
              <a:rPr lang="fr-FR" i="1" dirty="0"/>
              <a:t>Discutez des stratégies pour éviter de tomber dans ces pièges, tirées des leçons et des compétences que nous avons couvertes jusqu'à présent.</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92793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Expliquez que, outre ces pièges courants, il existe d'autres « comportements incohérents » que les conseillers doivent éviter. </a:t>
            </a:r>
          </a:p>
          <a:p>
            <a:pPr>
              <a:spcBef>
                <a:spcPts val="600"/>
              </a:spcBef>
            </a:pPr>
            <a:r>
              <a:rPr lang="fr-FR" dirty="0"/>
              <a:t>Réfléchissez à ce que ceux-là pourraient être ― </a:t>
            </a:r>
          </a:p>
          <a:p>
            <a:pPr>
              <a:spcBef>
                <a:spcPts val="600"/>
              </a:spcBef>
            </a:pPr>
            <a:r>
              <a:rPr lang="en-GB" i="1" dirty="0"/>
              <a:t>Pousser </a:t>
            </a:r>
            <a:r>
              <a:rPr lang="en-GB" i="1" dirty="0" err="1"/>
              <a:t>diapo</a:t>
            </a:r>
            <a:r>
              <a:rPr lang="en-GB" i="1" baseline="0" dirty="0"/>
              <a:t> pour </a:t>
            </a:r>
            <a:r>
              <a:rPr lang="en-GB" i="1" baseline="0" dirty="0" err="1"/>
              <a:t>révéler</a:t>
            </a:r>
            <a:r>
              <a:rPr lang="en-GB" i="1" baseline="0" dirty="0"/>
              <a:t> </a:t>
            </a:r>
            <a:r>
              <a:rPr lang="en-GB" i="1" baseline="0" dirty="0" err="1"/>
              <a:t>ces</a:t>
            </a:r>
            <a:r>
              <a:rPr lang="en-GB" i="1" baseline="0" dirty="0"/>
              <a:t> </a:t>
            </a:r>
            <a:r>
              <a:rPr lang="en-GB" i="1" baseline="0" dirty="0" err="1"/>
              <a:t>comportements</a:t>
            </a:r>
            <a:r>
              <a:rPr lang="en-GB" i="1" baseline="0" dirty="0"/>
              <a:t>.</a:t>
            </a:r>
            <a:endParaRPr lang="fr-FR" i="1" dirty="0"/>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1461967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CE30AD64-54D9-4F3C-A911-64211B2B295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DFCDB6B5-1FFD-4A54-87E8-A45A66144C76}"/>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E79050D1-5C51-4745-80B4-D1277220D9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buFont typeface="Wingdings" panose="05000000000000000000" pitchFamily="2" charset="2"/>
              <a:buChar cha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marL="228600" indent="-228600">
              <a:buClr>
                <a:srgbClr val="E73439"/>
              </a:buClr>
              <a:buFont typeface="Wingdings" panose="05000000000000000000" pitchFamily="2" charset="2"/>
              <a:buChar cha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tiff"/><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a:t>Faire face à la </a:t>
            </a:r>
            <a:r>
              <a:rPr lang="fr-FR" dirty="0"/>
              <a:t>résistance</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9 — Counseling de motivation</a:t>
            </a:r>
          </a:p>
          <a:p>
            <a:r>
              <a:rPr lang="en-US" dirty="0"/>
              <a:t>Pays, </a:t>
            </a:r>
            <a:r>
              <a:rPr lang="fr-FR" dirty="0"/>
              <a:t>Année</a:t>
            </a:r>
          </a:p>
        </p:txBody>
      </p:sp>
      <p:sp>
        <p:nvSpPr>
          <p:cNvPr id="4" name="Text Placeholder 3">
            <a:extLst>
              <a:ext uri="{FF2B5EF4-FFF2-40B4-BE49-F238E27FC236}">
                <a16:creationId xmlns:a16="http://schemas.microsoft.com/office/drawing/2014/main" id="{51770E53-DE4D-B444-BC2D-90D5E4FC2342}"/>
              </a:ext>
            </a:extLst>
          </p:cNvPr>
          <p:cNvSpPr>
            <a:spLocks noGrp="1"/>
          </p:cNvSpPr>
          <p:nvPr>
            <p:ph type="body" sz="quarter" idx="10"/>
          </p:nvPr>
        </p:nvSpPr>
        <p:spPr/>
        <p:txBody>
          <a:bodyPr>
            <a:normAutofit fontScale="92500" lnSpcReduction="10000"/>
          </a:bodyPr>
          <a:lstStyle/>
          <a:p>
            <a:r>
              <a:rPr lang="fr-FR" dirty="0"/>
              <a:t>Nom du facilitateur</a:t>
            </a:r>
          </a:p>
        </p:txBody>
      </p:sp>
      <p:sp>
        <p:nvSpPr>
          <p:cNvPr id="8" name="Text Placeholder 7">
            <a:extLst>
              <a:ext uri="{FF2B5EF4-FFF2-40B4-BE49-F238E27FC236}">
                <a16:creationId xmlns:a16="http://schemas.microsoft.com/office/drawing/2014/main" id="{D3F5D7BA-E744-4C9A-881E-AC86F501A576}"/>
              </a:ext>
            </a:extLst>
          </p:cNvPr>
          <p:cNvSpPr>
            <a:spLocks noGrp="1"/>
          </p:cNvSpPr>
          <p:nvPr>
            <p:ph type="body" sz="quarter" idx="11"/>
          </p:nvPr>
        </p:nvSpPr>
        <p:spPr/>
        <p:txBody>
          <a:bodyPr>
            <a:normAutofit lnSpcReduction="10000"/>
          </a:body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1672"/>
            <a:ext cx="7886700" cy="800039"/>
          </a:xfrm>
        </p:spPr>
        <p:txBody>
          <a:bodyPr>
            <a:noAutofit/>
          </a:bodyPr>
          <a:lstStyle/>
          <a:p>
            <a:r>
              <a:rPr lang="fr-FR" dirty="0"/>
              <a:t>Comportements à éviter</a:t>
            </a:r>
          </a:p>
        </p:txBody>
      </p:sp>
      <p:sp>
        <p:nvSpPr>
          <p:cNvPr id="3" name="TextBox 2">
            <a:extLst>
              <a:ext uri="{FF2B5EF4-FFF2-40B4-BE49-F238E27FC236}">
                <a16:creationId xmlns:a16="http://schemas.microsoft.com/office/drawing/2014/main" id="{787ED7AB-597C-9E43-AD43-460B18E15DFB}"/>
              </a:ext>
            </a:extLst>
          </p:cNvPr>
          <p:cNvSpPr txBox="1"/>
          <p:nvPr/>
        </p:nvSpPr>
        <p:spPr>
          <a:xfrm>
            <a:off x="628650" y="1633489"/>
            <a:ext cx="3892524" cy="3190617"/>
          </a:xfrm>
          <a:prstGeom prst="rect">
            <a:avLst/>
          </a:prstGeom>
          <a:noFill/>
        </p:spPr>
        <p:txBody>
          <a:bodyPr wrap="square" lIns="91440" tIns="45720" rIns="91440" bIns="45720" rtlCol="0" anchor="t">
            <a:spAutoFit/>
          </a:bodyPr>
          <a:lstStyle/>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S’opposer</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Blâmer</a:t>
            </a:r>
          </a:p>
          <a:p>
            <a:pPr marL="339725" indent="-339725" defTabSz="914400">
              <a:spcBef>
                <a:spcPts val="1000"/>
              </a:spcBef>
              <a:buClr>
                <a:srgbClr val="E73439"/>
              </a:buClr>
              <a:buFont typeface="Wingdings" panose="05000000000000000000" pitchFamily="2" charset="2"/>
              <a:buChar char="§"/>
            </a:pPr>
            <a:r>
              <a:rPr lang="fr-FR" sz="2800" dirty="0">
                <a:latin typeface="Arial"/>
                <a:cs typeface="Arial"/>
              </a:rPr>
              <a:t>Étiqueter</a:t>
            </a:r>
            <a:endParaRPr lang="fr-FR" sz="2800" dirty="0">
              <a:latin typeface="Arial" panose="020B0604020202020204" pitchFamily="34" charset="0"/>
              <a:cs typeface="Arial" panose="020B0604020202020204" pitchFamily="34" charset="0"/>
            </a:endParaRP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Débattre</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Chercher à persuader</a:t>
            </a:r>
          </a:p>
        </p:txBody>
      </p:sp>
      <p:sp>
        <p:nvSpPr>
          <p:cNvPr id="7" name="TextBox 6">
            <a:extLst>
              <a:ext uri="{FF2B5EF4-FFF2-40B4-BE49-F238E27FC236}">
                <a16:creationId xmlns:a16="http://schemas.microsoft.com/office/drawing/2014/main" id="{B650B8A9-2CC3-AF41-9237-B61551455DCD}"/>
              </a:ext>
            </a:extLst>
          </p:cNvPr>
          <p:cNvSpPr txBox="1"/>
          <p:nvPr/>
        </p:nvSpPr>
        <p:spPr>
          <a:xfrm>
            <a:off x="4622828" y="1633489"/>
            <a:ext cx="4222750" cy="3749744"/>
          </a:xfrm>
          <a:prstGeom prst="rect">
            <a:avLst/>
          </a:prstGeom>
          <a:noFill/>
        </p:spPr>
        <p:txBody>
          <a:bodyPr wrap="square" rtlCol="0">
            <a:spAutoFit/>
          </a:bodyPr>
          <a:lstStyle/>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Moraliser</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Corriger</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Critiquer</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Faire honte</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Juger</a:t>
            </a:r>
          </a:p>
          <a:p>
            <a:pPr marL="339725" indent="-339725" defTabSz="914400">
              <a:spcBef>
                <a:spcPts val="1000"/>
              </a:spcBef>
              <a:buClr>
                <a:srgbClr val="E73439"/>
              </a:buClr>
              <a:buFont typeface="Wingdings" panose="05000000000000000000" pitchFamily="2" charset="2"/>
              <a:buChar char="§"/>
            </a:pPr>
            <a:r>
              <a:rPr lang="fr-FR" sz="2800" dirty="0">
                <a:latin typeface="Arial" panose="020B0604020202020204" pitchFamily="34" charset="0"/>
                <a:cs typeface="Arial" panose="020B0604020202020204" pitchFamily="34" charset="0"/>
              </a:rPr>
              <a:t>Mettre en doute l’honnêteté</a:t>
            </a:r>
          </a:p>
        </p:txBody>
      </p:sp>
    </p:spTree>
    <p:extLst>
      <p:ext uri="{BB962C8B-B14F-4D97-AF65-F5344CB8AC3E}">
        <p14:creationId xmlns:p14="http://schemas.microsoft.com/office/powerpoint/2010/main" val="42791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633053" y="364068"/>
            <a:ext cx="5021549" cy="1297306"/>
          </a:xfrm>
        </p:spPr>
        <p:txBody>
          <a:bodyPr>
            <a:normAutofit/>
          </a:bodyPr>
          <a:lstStyle/>
          <a:p>
            <a:r>
              <a:rPr lang="fr-FR" sz="2800" dirty="0">
                <a:latin typeface="Arial"/>
                <a:cs typeface="Arial"/>
              </a:rPr>
              <a:t>Améliorer une </a:t>
            </a:r>
            <a:r>
              <a:rPr lang="en-US" sz="2800" dirty="0">
                <a:latin typeface="Arial"/>
                <a:cs typeface="Arial"/>
              </a:rPr>
              <a:t>séance de Counseling de motivation  </a:t>
            </a:r>
            <a:endParaRPr lang="en-US" sz="2800"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13855" y="1871133"/>
            <a:ext cx="3042138" cy="3200400"/>
          </a:xfrm>
          <a:prstGeom prst="rect">
            <a:avLst/>
          </a:prstGeom>
        </p:spPr>
      </p:pic>
      <p:sp>
        <p:nvSpPr>
          <p:cNvPr id="6" name="Content Placeholder 5"/>
          <p:cNvSpPr>
            <a:spLocks noGrp="1"/>
          </p:cNvSpPr>
          <p:nvPr>
            <p:ph idx="1"/>
          </p:nvPr>
        </p:nvSpPr>
        <p:spPr>
          <a:xfrm>
            <a:off x="3633053" y="1871133"/>
            <a:ext cx="5249690" cy="4622799"/>
          </a:xfrm>
        </p:spPr>
        <p:txBody>
          <a:bodyPr vert="horz" lIns="91440" tIns="45720" rIns="91440" bIns="45720" rtlCol="0" anchor="t">
            <a:normAutofit fontScale="85000" lnSpcReduction="10000"/>
          </a:bodyPr>
          <a:lstStyle/>
          <a:p>
            <a:pPr lvl="0">
              <a:lnSpc>
                <a:spcPct val="120000"/>
              </a:lnSpc>
              <a:spcBef>
                <a:spcPts val="1000"/>
              </a:spcBef>
            </a:pPr>
            <a:r>
              <a:rPr lang="fr-FR" dirty="0">
                <a:latin typeface="Arial"/>
                <a:cs typeface="Arial"/>
              </a:rPr>
              <a:t>Répartissez-vous en groupe </a:t>
            </a:r>
            <a:br>
              <a:rPr lang="fr-FR" dirty="0"/>
            </a:br>
            <a:r>
              <a:rPr lang="fr-FR" dirty="0">
                <a:latin typeface="Arial"/>
                <a:cs typeface="Arial"/>
              </a:rPr>
              <a:t>de 3-5.</a:t>
            </a:r>
          </a:p>
          <a:p>
            <a:pPr>
              <a:lnSpc>
                <a:spcPct val="120000"/>
              </a:lnSpc>
              <a:spcBef>
                <a:spcPts val="1000"/>
              </a:spcBef>
            </a:pPr>
            <a:r>
              <a:rPr lang="fr-FR" dirty="0">
                <a:latin typeface="Arial"/>
                <a:cs typeface="Arial"/>
              </a:rPr>
              <a:t>Parcourez la feuille de travail et soulignez les zones où le conseiller fait montrer des comportements incompatibles avec le counseling de motivation.</a:t>
            </a:r>
          </a:p>
          <a:p>
            <a:pPr lvl="0">
              <a:lnSpc>
                <a:spcPct val="120000"/>
              </a:lnSpc>
              <a:spcBef>
                <a:spcPts val="1000"/>
              </a:spcBef>
            </a:pPr>
            <a:r>
              <a:rPr lang="fr-FR" dirty="0"/>
              <a:t>Bonus : suggérer les façons dont le conseiller pourrait améliorer l’approche de communication.</a:t>
            </a:r>
          </a:p>
        </p:txBody>
      </p:sp>
    </p:spTree>
    <p:extLst>
      <p:ext uri="{BB962C8B-B14F-4D97-AF65-F5344CB8AC3E}">
        <p14:creationId xmlns:p14="http://schemas.microsoft.com/office/powerpoint/2010/main" val="332126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7896776"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83" y="588493"/>
            <a:ext cx="8504537" cy="800039"/>
          </a:xfrm>
        </p:spPr>
        <p:txBody>
          <a:bodyPr>
            <a:normAutofit fontScale="90000"/>
          </a:bodyPr>
          <a:lstStyle/>
          <a:p>
            <a:r>
              <a:rPr lang="fr-FR" dirty="0">
                <a:latin typeface="Arial"/>
                <a:cs typeface="Arial"/>
              </a:rPr>
              <a:t>L’ambivalence et les conflits sont courants</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23178"/>
            <a:ext cx="7886700" cy="40184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sz="2600" dirty="0">
                <a:latin typeface="Arial"/>
                <a:cs typeface="Arial"/>
              </a:rPr>
              <a:t>Les gens se sentent souvent en conflit quant à l’adoption de nouveaux comportements de santé</a:t>
            </a:r>
          </a:p>
          <a:p>
            <a:pPr lvl="1">
              <a:lnSpc>
                <a:spcPct val="100000"/>
              </a:lnSpc>
              <a:spcBef>
                <a:spcPts val="1000"/>
              </a:spcBef>
              <a:buClr>
                <a:srgbClr val="E73439"/>
              </a:buClr>
              <a:buFont typeface="Arial" panose="020B0604020202020204" pitchFamily="34" charset="0"/>
              <a:buChar char="̶"/>
            </a:pPr>
            <a:r>
              <a:rPr lang="fr-FR" sz="2600" dirty="0">
                <a:latin typeface="Arial"/>
                <a:cs typeface="Arial"/>
              </a:rPr>
              <a:t>Une partie chez eux veut le faire/ une partie chez eux ne veut pas</a:t>
            </a:r>
          </a:p>
          <a:p>
            <a:pPr marL="339725" indent="-339725">
              <a:lnSpc>
                <a:spcPct val="100000"/>
              </a:lnSpc>
              <a:spcBef>
                <a:spcPts val="1800"/>
              </a:spcBef>
              <a:buClr>
                <a:srgbClr val="E73439"/>
              </a:buClr>
              <a:buFont typeface="Wingdings" panose="05000000000000000000" pitchFamily="2" charset="2"/>
              <a:buChar char="§"/>
            </a:pPr>
            <a:r>
              <a:rPr lang="fr-FR" sz="2600" dirty="0">
                <a:latin typeface="Arial"/>
                <a:cs typeface="Arial"/>
              </a:rPr>
              <a:t>Le conflit avec le processus de counseling ou avec le conseiller = </a:t>
            </a:r>
            <a:r>
              <a:rPr lang="fr-FR" sz="2600" dirty="0">
                <a:solidFill>
                  <a:srgbClr val="C00000"/>
                </a:solidFill>
                <a:latin typeface="Arial"/>
                <a:cs typeface="Arial"/>
              </a:rPr>
              <a:t>résistance</a:t>
            </a:r>
          </a:p>
        </p:txBody>
      </p:sp>
      <p:pic>
        <p:nvPicPr>
          <p:cNvPr id="7" name="Picture 6">
            <a:extLst>
              <a:ext uri="{FF2B5EF4-FFF2-40B4-BE49-F238E27FC236}">
                <a16:creationId xmlns:a16="http://schemas.microsoft.com/office/drawing/2014/main" id="{DBDEAA98-5C3C-8D46-ABC3-BCEA3121ED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0" b="93844" l="10000" r="90000">
                        <a14:foregroundMark x1="32619" y1="12462" x2="37857" y2="17568"/>
                        <a14:foregroundMark x1="37857" y1="17568" x2="39286" y2="18168"/>
                        <a14:foregroundMark x1="48929" y1="92042" x2="51429" y2="90991"/>
                        <a14:foregroundMark x1="44405" y1="93544" x2="44405" y2="93544"/>
                        <a14:foregroundMark x1="44167" y1="93844" x2="44167" y2="93844"/>
                        <a14:foregroundMark x1="74524" y1="91742" x2="74524" y2="91742"/>
                        <a14:foregroundMark x1="74762" y1="91441" x2="75238" y2="91742"/>
                      </a14:backgroundRemoval>
                    </a14:imgEffect>
                  </a14:imgLayer>
                </a14:imgProps>
              </a:ext>
              <a:ext uri="{28A0092B-C50C-407E-A947-70E740481C1C}">
                <a14:useLocalDpi xmlns:a14="http://schemas.microsoft.com/office/drawing/2010/main" val="0"/>
              </a:ext>
            </a:extLst>
          </a:blip>
          <a:stretch>
            <a:fillRect/>
          </a:stretch>
        </p:blipFill>
        <p:spPr>
          <a:xfrm>
            <a:off x="5334269" y="3734750"/>
            <a:ext cx="3181081" cy="2796733"/>
          </a:xfrm>
          <a:prstGeom prst="rect">
            <a:avLst/>
          </a:prstGeom>
        </p:spPr>
      </p:pic>
    </p:spTree>
    <p:extLst>
      <p:ext uri="{BB962C8B-B14F-4D97-AF65-F5344CB8AC3E}">
        <p14:creationId xmlns:p14="http://schemas.microsoft.com/office/powerpoint/2010/main" val="12428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latin typeface="Arial"/>
                <a:cs typeface="Arial"/>
              </a:rPr>
              <a:t>Types de résistance : </a:t>
            </a:r>
            <a:r>
              <a:rPr lang="fr-FR" dirty="0">
                <a:latin typeface="Calibri"/>
                <a:cs typeface="Calibri"/>
              </a:rPr>
              <a:t>« </a:t>
            </a:r>
            <a:r>
              <a:rPr lang="fr-FR" dirty="0">
                <a:latin typeface="Arial"/>
                <a:cs typeface="Arial"/>
              </a:rPr>
              <a:t>Maintenir la conversation </a:t>
            </a:r>
            <a:r>
              <a:rPr lang="fr-FR" dirty="0">
                <a:latin typeface="Calibri"/>
                <a:cs typeface="Calibri"/>
              </a:rPr>
              <a:t>»</a:t>
            </a:r>
            <a:r>
              <a:rPr lang="fr-FR" dirty="0">
                <a:latin typeface="Arial"/>
                <a:cs typeface="Arial"/>
              </a:rPr>
              <a:t> et </a:t>
            </a:r>
            <a:r>
              <a:rPr lang="fr-FR" dirty="0">
                <a:latin typeface="Calibri"/>
                <a:cs typeface="Calibri"/>
              </a:rPr>
              <a:t>« </a:t>
            </a:r>
            <a:r>
              <a:rPr lang="fr-FR" dirty="0">
                <a:latin typeface="Arial"/>
                <a:cs typeface="Arial"/>
              </a:rPr>
              <a:t>la discorde </a:t>
            </a:r>
            <a:r>
              <a:rPr lang="fr-FR" dirty="0">
                <a:latin typeface="Calibri"/>
                <a:cs typeface="Calibri"/>
              </a:rPr>
              <a:t>»</a:t>
            </a:r>
            <a:r>
              <a:rPr lang="en-US" dirty="0">
                <a:latin typeface="Arial"/>
                <a:cs typeface="Arial"/>
              </a:rPr>
              <a:t> </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463341"/>
            <a:ext cx="8268607" cy="4834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b="1" dirty="0">
                <a:latin typeface="Arial"/>
                <a:cs typeface="Arial"/>
              </a:rPr>
              <a:t>Maintenir la conversation </a:t>
            </a:r>
            <a:endParaRPr lang="fr-FR" b="1" dirty="0"/>
          </a:p>
          <a:p>
            <a:pPr lvl="1">
              <a:lnSpc>
                <a:spcPct val="100000"/>
              </a:lnSpc>
              <a:spcBef>
                <a:spcPts val="1000"/>
              </a:spcBef>
              <a:buClr>
                <a:srgbClr val="E73439"/>
              </a:buClr>
              <a:buFont typeface="Arial" panose="020B0604020202020204" pitchFamily="34" charset="0"/>
              <a:buChar char="̶"/>
            </a:pPr>
            <a:r>
              <a:rPr lang="fr-FR" dirty="0">
                <a:latin typeface="Arial"/>
                <a:cs typeface="Arial"/>
              </a:rPr>
              <a:t>Statu quo </a:t>
            </a:r>
            <a:endParaRPr lang="fr-FR" dirty="0"/>
          </a:p>
          <a:p>
            <a:pPr lvl="1">
              <a:lnSpc>
                <a:spcPct val="100000"/>
              </a:lnSpc>
              <a:spcBef>
                <a:spcPts val="1000"/>
              </a:spcBef>
              <a:buClr>
                <a:srgbClr val="E73439"/>
              </a:buClr>
              <a:buFont typeface="Arial" panose="020B0604020202020204" pitchFamily="34" charset="0"/>
              <a:buChar char="̶"/>
            </a:pPr>
            <a:r>
              <a:rPr lang="fr-FR" dirty="0"/>
              <a:t>Un comportement qui se fait actuellement </a:t>
            </a:r>
          </a:p>
          <a:p>
            <a:pPr lvl="1">
              <a:lnSpc>
                <a:spcPct val="100000"/>
              </a:lnSpc>
              <a:spcBef>
                <a:spcPts val="1000"/>
              </a:spcBef>
              <a:buClr>
                <a:srgbClr val="E73439"/>
              </a:buClr>
              <a:buFont typeface="Arial" panose="020B0604020202020204" pitchFamily="34" charset="0"/>
              <a:buChar char="̶"/>
            </a:pPr>
            <a:r>
              <a:rPr lang="fr-FR" dirty="0">
                <a:latin typeface="Arial"/>
                <a:cs typeface="Arial"/>
              </a:rPr>
              <a:t>La raison pour laquelle le client ne pouvait pas changer un comportement</a:t>
            </a:r>
          </a:p>
          <a:p>
            <a:pPr marL="339725" indent="-339725">
              <a:lnSpc>
                <a:spcPct val="100000"/>
              </a:lnSpc>
              <a:spcBef>
                <a:spcPts val="1800"/>
              </a:spcBef>
              <a:buClr>
                <a:srgbClr val="E73439"/>
              </a:buClr>
              <a:buFont typeface="Wingdings" panose="05000000000000000000" pitchFamily="2" charset="2"/>
              <a:buChar char="§"/>
            </a:pPr>
            <a:r>
              <a:rPr lang="fr-FR" b="1" dirty="0"/>
              <a:t>Discorde </a:t>
            </a:r>
          </a:p>
          <a:p>
            <a:pPr lvl="1">
              <a:lnSpc>
                <a:spcPct val="100000"/>
              </a:lnSpc>
              <a:spcBef>
                <a:spcPts val="1000"/>
              </a:spcBef>
              <a:buClr>
                <a:srgbClr val="E73439"/>
              </a:buClr>
              <a:buFont typeface="Arial" panose="020B0604020202020204" pitchFamily="34" charset="0"/>
              <a:buChar char="̶"/>
            </a:pPr>
            <a:r>
              <a:rPr lang="fr-FR" dirty="0">
                <a:latin typeface="Arial"/>
                <a:cs typeface="Arial"/>
              </a:rPr>
              <a:t>Conflit entre le conseiller et le client  </a:t>
            </a:r>
            <a:endParaRPr lang="fr-FR" dirty="0"/>
          </a:p>
          <a:p>
            <a:pPr lvl="1">
              <a:lnSpc>
                <a:spcPct val="100000"/>
              </a:lnSpc>
              <a:spcBef>
                <a:spcPts val="1000"/>
              </a:spcBef>
              <a:buClr>
                <a:srgbClr val="E73439"/>
              </a:buClr>
              <a:buFont typeface="Arial" panose="020B0604020202020204" pitchFamily="34" charset="0"/>
              <a:buChar char="̶"/>
            </a:pPr>
            <a:r>
              <a:rPr lang="fr-FR" dirty="0"/>
              <a:t>Plusieurs causes possibles (mauvaise communication, quelque chose que le conseiller a dit ou fait)</a:t>
            </a:r>
          </a:p>
        </p:txBody>
      </p:sp>
    </p:spTree>
    <p:extLst>
      <p:ext uri="{BB962C8B-B14F-4D97-AF65-F5344CB8AC3E}">
        <p14:creationId xmlns:p14="http://schemas.microsoft.com/office/powerpoint/2010/main" val="36508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286" y="206063"/>
            <a:ext cx="4987660" cy="1365994"/>
          </a:xfrm>
        </p:spPr>
        <p:txBody>
          <a:bodyPr>
            <a:normAutofit/>
          </a:bodyPr>
          <a:lstStyle/>
          <a:p>
            <a:r>
              <a:rPr lang="fr-FR" dirty="0"/>
              <a:t>Jeu : reconnaître la résistance</a:t>
            </a:r>
          </a:p>
        </p:txBody>
      </p:sp>
      <p:sp>
        <p:nvSpPr>
          <p:cNvPr id="7" name="Content Placeholder 6"/>
          <p:cNvSpPr>
            <a:spLocks noGrp="1"/>
          </p:cNvSpPr>
          <p:nvPr>
            <p:ph idx="11"/>
          </p:nvPr>
        </p:nvSpPr>
        <p:spPr/>
        <p:txBody>
          <a:bodyPr>
            <a:normAutofit fontScale="77500" lnSpcReduction="20000"/>
          </a:bodyPr>
          <a:lstStyle/>
          <a:p>
            <a:pPr>
              <a:lnSpc>
                <a:spcPct val="120000"/>
              </a:lnSpc>
              <a:spcBef>
                <a:spcPts val="1000"/>
              </a:spcBef>
            </a:pPr>
            <a:r>
              <a:rPr lang="fr-FR" dirty="0"/>
              <a:t>Divisez-vous en trois groupes.</a:t>
            </a:r>
          </a:p>
          <a:p>
            <a:pPr>
              <a:lnSpc>
                <a:spcPct val="120000"/>
              </a:lnSpc>
              <a:spcBef>
                <a:spcPts val="1000"/>
              </a:spcBef>
            </a:pPr>
            <a:r>
              <a:rPr lang="fr-FR" dirty="0"/>
              <a:t>Chaque équipe recevra un jeu de cartes.</a:t>
            </a:r>
          </a:p>
          <a:p>
            <a:pPr>
              <a:lnSpc>
                <a:spcPct val="120000"/>
              </a:lnSpc>
              <a:spcBef>
                <a:spcPts val="1000"/>
              </a:spcBef>
            </a:pPr>
            <a:r>
              <a:rPr lang="fr-FR" dirty="0"/>
              <a:t>Les équipes doivent assembler les cartes pour créer des déclarations complètes, puis identifier la déclaration comme un exemple de « </a:t>
            </a:r>
            <a:r>
              <a:rPr lang="fr-FR" b="1" dirty="0"/>
              <a:t>maintenir la conversation »</a:t>
            </a:r>
            <a:r>
              <a:rPr lang="fr-FR" dirty="0"/>
              <a:t> ou de </a:t>
            </a:r>
            <a:r>
              <a:rPr lang="fr-FR" b="1" dirty="0"/>
              <a:t>discorde</a:t>
            </a:r>
            <a:r>
              <a:rPr lang="fr-FR" dirty="0"/>
              <a:t>.</a:t>
            </a:r>
          </a:p>
          <a:p>
            <a:pPr>
              <a:lnSpc>
                <a:spcPct val="120000"/>
              </a:lnSpc>
              <a:spcBef>
                <a:spcPts val="1000"/>
              </a:spcBef>
            </a:pPr>
            <a:r>
              <a:rPr lang="fr-FR" dirty="0"/>
              <a:t>L’équipe qui déchiffre et identifie correctement ses déclarations en premier sera vainqueur. </a:t>
            </a:r>
          </a:p>
        </p:txBody>
      </p:sp>
      <p:pic>
        <p:nvPicPr>
          <p:cNvPr id="3" name="Picture 2">
            <a:extLst>
              <a:ext uri="{FF2B5EF4-FFF2-40B4-BE49-F238E27FC236}">
                <a16:creationId xmlns:a16="http://schemas.microsoft.com/office/drawing/2014/main" id="{745EF582-BB59-AE48-90F5-F3E7C8620A4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21685" y="1618051"/>
            <a:ext cx="1422315" cy="1690909"/>
          </a:xfrm>
          <a:prstGeom prst="rect">
            <a:avLst/>
          </a:prstGeom>
        </p:spPr>
      </p:pic>
      <p:pic>
        <p:nvPicPr>
          <p:cNvPr id="12" name="Picture 11">
            <a:extLst>
              <a:ext uri="{FF2B5EF4-FFF2-40B4-BE49-F238E27FC236}">
                <a16:creationId xmlns:a16="http://schemas.microsoft.com/office/drawing/2014/main" id="{6F71FF21-E115-964A-A2CE-1E5017A1A300}"/>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93379" y="3452422"/>
            <a:ext cx="1995157" cy="1995157"/>
          </a:xfrm>
          <a:prstGeom prst="rect">
            <a:avLst/>
          </a:prstGeom>
        </p:spPr>
      </p:pic>
      <p:sp>
        <p:nvSpPr>
          <p:cNvPr id="13" name="TextBox 12">
            <a:extLst>
              <a:ext uri="{FF2B5EF4-FFF2-40B4-BE49-F238E27FC236}">
                <a16:creationId xmlns:a16="http://schemas.microsoft.com/office/drawing/2014/main" id="{4E3372F4-CACD-894D-8C39-E56FD27AE044}"/>
              </a:ext>
            </a:extLst>
          </p:cNvPr>
          <p:cNvSpPr txBox="1"/>
          <p:nvPr/>
        </p:nvSpPr>
        <p:spPr>
          <a:xfrm>
            <a:off x="8257309" y="1136073"/>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607950A5-C6ED-7C43-9A37-78AAE7374D26}"/>
              </a:ext>
            </a:extLst>
          </p:cNvPr>
          <p:cNvSpPr>
            <a:spLocks noGrp="1"/>
          </p:cNvSpPr>
          <p:nvPr>
            <p:ph type="pic" sz="quarter" idx="10"/>
          </p:nvPr>
        </p:nvSpPr>
        <p:spPr/>
      </p:sp>
      <p:sp>
        <p:nvSpPr>
          <p:cNvPr id="10" name="Picture Placeholder 5">
            <a:extLst>
              <a:ext uri="{FF2B5EF4-FFF2-40B4-BE49-F238E27FC236}">
                <a16:creationId xmlns:a16="http://schemas.microsoft.com/office/drawing/2014/main" id="{82A4F116-3955-E24E-82A4-42FB1D44D0CD}"/>
              </a:ext>
            </a:extLst>
          </p:cNvPr>
          <p:cNvSpPr txBox="1">
            <a:spLocks/>
          </p:cNvSpPr>
          <p:nvPr/>
        </p:nvSpPr>
        <p:spPr>
          <a:xfrm>
            <a:off x="6099175" y="9171"/>
            <a:ext cx="3044825" cy="6857999"/>
          </a:xfrm>
          <a:prstGeom prst="rect">
            <a:avLst/>
          </a:prstGeom>
          <a:solidFill>
            <a:srgbClr val="11254D"/>
          </a:solidFill>
        </p:spPr>
      </p:sp>
      <p:pic>
        <p:nvPicPr>
          <p:cNvPr id="2" name="Picture 1">
            <a:extLst>
              <a:ext uri="{FF2B5EF4-FFF2-40B4-BE49-F238E27FC236}">
                <a16:creationId xmlns:a16="http://schemas.microsoft.com/office/drawing/2014/main" id="{27C9278F-C229-BD47-8A6C-85161A3414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16200000">
            <a:off x="5444343" y="2045366"/>
            <a:ext cx="4344279" cy="2896186"/>
          </a:xfrm>
          <a:prstGeom prst="rect">
            <a:avLst/>
          </a:prstGeom>
        </p:spPr>
      </p:pic>
    </p:spTree>
    <p:extLst>
      <p:ext uri="{BB962C8B-B14F-4D97-AF65-F5344CB8AC3E}">
        <p14:creationId xmlns:p14="http://schemas.microsoft.com/office/powerpoint/2010/main" val="197544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4321"/>
            <a:ext cx="7886700" cy="800039"/>
          </a:xfrm>
        </p:spPr>
        <p:txBody>
          <a:bodyPr/>
          <a:lstStyle/>
          <a:p>
            <a:r>
              <a:rPr lang="fr-FR" dirty="0"/>
              <a:t>Comment gérer la résistance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361044"/>
            <a:ext cx="8268607" cy="3709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Discuter d’un changement lorsqu’un client </a:t>
            </a:r>
            <a:br>
              <a:rPr lang="fr-FR" dirty="0"/>
            </a:br>
            <a:r>
              <a:rPr lang="fr-FR" dirty="0"/>
              <a:t>est résistant le poussera probablement à </a:t>
            </a:r>
            <a:br>
              <a:rPr lang="fr-FR" dirty="0"/>
            </a:br>
            <a:r>
              <a:rPr lang="fr-FR" dirty="0"/>
              <a:t>s’y opposer. </a:t>
            </a:r>
          </a:p>
          <a:p>
            <a:pPr marL="339725" indent="-339725">
              <a:lnSpc>
                <a:spcPct val="100000"/>
              </a:lnSpc>
              <a:buClr>
                <a:srgbClr val="E73439"/>
              </a:buClr>
              <a:buFont typeface="Wingdings" panose="05000000000000000000" pitchFamily="2" charset="2"/>
              <a:buChar char="§"/>
            </a:pPr>
            <a:r>
              <a:rPr lang="fr-FR" dirty="0"/>
              <a:t>NAVIGUER avec la résistance signifie :</a:t>
            </a:r>
          </a:p>
          <a:p>
            <a:pPr lvl="1">
              <a:lnSpc>
                <a:spcPct val="100000"/>
              </a:lnSpc>
              <a:spcBef>
                <a:spcPts val="1000"/>
              </a:spcBef>
              <a:buClr>
                <a:srgbClr val="E73439"/>
              </a:buClr>
              <a:buFont typeface="Arial" panose="020B0604020202020204" pitchFamily="34" charset="0"/>
              <a:buChar char="̶"/>
            </a:pPr>
            <a:r>
              <a:rPr lang="fr-FR" dirty="0"/>
              <a:t>NE PAS opposer de résistance </a:t>
            </a:r>
          </a:p>
          <a:p>
            <a:pPr lvl="1">
              <a:lnSpc>
                <a:spcPct val="100000"/>
              </a:lnSpc>
              <a:spcBef>
                <a:spcPts val="1000"/>
              </a:spcBef>
              <a:buClr>
                <a:srgbClr val="E73439"/>
              </a:buClr>
              <a:buFont typeface="Arial" panose="020B0604020202020204" pitchFamily="34" charset="0"/>
              <a:buChar char="̶"/>
            </a:pPr>
            <a:r>
              <a:rPr lang="fr-FR" dirty="0"/>
              <a:t>Explorer les raisons derrière la résistance </a:t>
            </a:r>
          </a:p>
          <a:p>
            <a:pPr lvl="1">
              <a:lnSpc>
                <a:spcPct val="100000"/>
              </a:lnSpc>
              <a:spcBef>
                <a:spcPts val="1000"/>
              </a:spcBef>
              <a:buClr>
                <a:srgbClr val="E73439"/>
              </a:buClr>
              <a:buFont typeface="Arial" panose="020B0604020202020204" pitchFamily="34" charset="0"/>
              <a:buChar char="̶"/>
            </a:pPr>
            <a:r>
              <a:rPr lang="fr-FR" dirty="0"/>
              <a:t>Impliquer les clients dans la résolution des problèmes</a:t>
            </a:r>
          </a:p>
        </p:txBody>
      </p:sp>
      <p:pic>
        <p:nvPicPr>
          <p:cNvPr id="5" name="Picture 4">
            <a:extLst>
              <a:ext uri="{FF2B5EF4-FFF2-40B4-BE49-F238E27FC236}">
                <a16:creationId xmlns:a16="http://schemas.microsoft.com/office/drawing/2014/main" id="{F878D034-4853-DE46-9772-2B033E02C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5018332"/>
            <a:ext cx="5715000" cy="1549400"/>
          </a:xfrm>
          <a:prstGeom prst="rect">
            <a:avLst/>
          </a:prstGeom>
        </p:spPr>
      </p:pic>
    </p:spTree>
    <p:extLst>
      <p:ext uri="{BB962C8B-B14F-4D97-AF65-F5344CB8AC3E}">
        <p14:creationId xmlns:p14="http://schemas.microsoft.com/office/powerpoint/2010/main" val="211304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901"/>
            <a:ext cx="7886700" cy="800039"/>
          </a:xfrm>
        </p:spPr>
        <p:txBody>
          <a:bodyPr>
            <a:noAutofit/>
          </a:bodyPr>
          <a:lstStyle/>
          <a:p>
            <a:r>
              <a:rPr lang="fr-FR" dirty="0"/>
              <a:t>Réagir à la discorde</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463341"/>
            <a:ext cx="7886700" cy="45307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Explorer la source de la discorde </a:t>
            </a:r>
          </a:p>
          <a:p>
            <a:pPr marL="339725" indent="-339725">
              <a:lnSpc>
                <a:spcPct val="100000"/>
              </a:lnSpc>
              <a:spcBef>
                <a:spcPts val="1800"/>
              </a:spcBef>
              <a:buClr>
                <a:srgbClr val="E73439"/>
              </a:buClr>
              <a:buFont typeface="Wingdings" panose="05000000000000000000" pitchFamily="2" charset="2"/>
              <a:buChar char="§"/>
            </a:pPr>
            <a:r>
              <a:rPr lang="fr-FR" dirty="0"/>
              <a:t>Reconnaître et s’excuser </a:t>
            </a:r>
          </a:p>
          <a:p>
            <a:pPr marL="339725" indent="-339725">
              <a:lnSpc>
                <a:spcPct val="100000"/>
              </a:lnSpc>
              <a:spcBef>
                <a:spcPts val="1800"/>
              </a:spcBef>
              <a:buClr>
                <a:srgbClr val="E73439"/>
              </a:buClr>
              <a:buFont typeface="Wingdings" panose="05000000000000000000" pitchFamily="2" charset="2"/>
              <a:buChar char="§"/>
            </a:pPr>
            <a:r>
              <a:rPr lang="fr-FR" dirty="0"/>
              <a:t>Insister sur l’autonomie du client  </a:t>
            </a:r>
          </a:p>
          <a:p>
            <a:pPr lvl="1">
              <a:lnSpc>
                <a:spcPct val="100000"/>
              </a:lnSpc>
              <a:spcBef>
                <a:spcPts val="600"/>
              </a:spcBef>
              <a:buClr>
                <a:srgbClr val="E73439"/>
              </a:buClr>
              <a:buFont typeface="Arial" panose="020B0604020202020204" pitchFamily="34" charset="0"/>
              <a:buChar char="̶"/>
            </a:pPr>
            <a:r>
              <a:rPr lang="fr-FR" dirty="0">
                <a:latin typeface="Arial"/>
                <a:cs typeface="Arial"/>
              </a:rPr>
              <a:t>Le client décide s’il continue la conversation</a:t>
            </a:r>
          </a:p>
          <a:p>
            <a:pPr marL="339725" indent="-339725">
              <a:lnSpc>
                <a:spcPct val="100000"/>
              </a:lnSpc>
              <a:spcBef>
                <a:spcPts val="1800"/>
              </a:spcBef>
              <a:buClr>
                <a:srgbClr val="E73439"/>
              </a:buClr>
              <a:buFont typeface="Wingdings" panose="05000000000000000000" pitchFamily="2" charset="2"/>
              <a:buChar char="§"/>
            </a:pPr>
            <a:r>
              <a:rPr lang="fr-FR" dirty="0"/>
              <a:t>Changer de sujet si le sujet actuel est contrariant pour le client</a:t>
            </a:r>
          </a:p>
        </p:txBody>
      </p:sp>
    </p:spTree>
    <p:extLst>
      <p:ext uri="{BB962C8B-B14F-4D97-AF65-F5344CB8AC3E}">
        <p14:creationId xmlns:p14="http://schemas.microsoft.com/office/powerpoint/2010/main" val="64759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386"/>
            <a:ext cx="7886700" cy="1205724"/>
          </a:xfrm>
        </p:spPr>
        <p:txBody>
          <a:bodyPr>
            <a:noAutofit/>
          </a:bodyPr>
          <a:lstStyle/>
          <a:p>
            <a:r>
              <a:rPr lang="fr-FR" dirty="0"/>
              <a:t>Réagir au client qui </a:t>
            </a:r>
            <a:br>
              <a:rPr lang="fr-FR" dirty="0"/>
            </a:br>
            <a:r>
              <a:rPr lang="fr-FR" dirty="0"/>
              <a:t>« maintient la conversation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06574"/>
            <a:ext cx="7886700" cy="4988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95000"/>
              </a:lnSpc>
              <a:buClr>
                <a:srgbClr val="E73439"/>
              </a:buClr>
              <a:buFont typeface="Wingdings" panose="05000000000000000000" pitchFamily="2" charset="2"/>
              <a:buChar char="§"/>
            </a:pPr>
            <a:r>
              <a:rPr lang="fr-FR" dirty="0"/>
              <a:t>Réflexion simple</a:t>
            </a:r>
          </a:p>
          <a:p>
            <a:pPr lvl="1">
              <a:lnSpc>
                <a:spcPct val="95000"/>
              </a:lnSpc>
              <a:spcBef>
                <a:spcPts val="600"/>
              </a:spcBef>
              <a:buClr>
                <a:srgbClr val="E73439"/>
              </a:buClr>
              <a:buFont typeface="Arial" panose="020B0604020202020204" pitchFamily="34" charset="0"/>
              <a:buChar char="̶"/>
            </a:pPr>
            <a:r>
              <a:rPr lang="fr-FR" dirty="0"/>
              <a:t>Reconnaître le désaccord, l’émotion, la perception  du client</a:t>
            </a:r>
          </a:p>
          <a:p>
            <a:pPr marL="339725" indent="-339725">
              <a:lnSpc>
                <a:spcPct val="95000"/>
              </a:lnSpc>
              <a:buClr>
                <a:srgbClr val="E73439"/>
              </a:buClr>
              <a:buFont typeface="Wingdings" panose="05000000000000000000" pitchFamily="2" charset="2"/>
              <a:buChar char="§"/>
            </a:pPr>
            <a:r>
              <a:rPr lang="fr-FR" dirty="0"/>
              <a:t>Réflexion double-face</a:t>
            </a:r>
          </a:p>
          <a:p>
            <a:pPr lvl="1">
              <a:lnSpc>
                <a:spcPct val="95000"/>
              </a:lnSpc>
              <a:spcBef>
                <a:spcPts val="600"/>
              </a:spcBef>
              <a:buClr>
                <a:srgbClr val="E73439"/>
              </a:buClr>
              <a:buFont typeface="Arial" panose="020B0604020202020204" pitchFamily="34" charset="0"/>
              <a:buChar char="̶"/>
            </a:pPr>
            <a:r>
              <a:rPr lang="fr-FR" dirty="0"/>
              <a:t>Reconnaître les sentiments contradictoires du client au sujet d’un problème et présenter les deux faces de la question</a:t>
            </a:r>
          </a:p>
          <a:p>
            <a:pPr marL="339725" indent="-339725">
              <a:lnSpc>
                <a:spcPct val="95000"/>
              </a:lnSpc>
              <a:buClr>
                <a:srgbClr val="E73439"/>
              </a:buClr>
              <a:buFont typeface="Wingdings" panose="05000000000000000000" pitchFamily="2" charset="2"/>
              <a:buChar char="§"/>
            </a:pPr>
            <a:r>
              <a:rPr lang="fr-FR" dirty="0"/>
              <a:t>Déplacer le centre d’intérêt</a:t>
            </a:r>
          </a:p>
          <a:p>
            <a:pPr lvl="1">
              <a:lnSpc>
                <a:spcPct val="95000"/>
              </a:lnSpc>
              <a:spcBef>
                <a:spcPts val="600"/>
              </a:spcBef>
              <a:buClr>
                <a:srgbClr val="E73439"/>
              </a:buClr>
              <a:buFont typeface="Arial" panose="020B0604020202020204" pitchFamily="34" charset="0"/>
              <a:buChar char="̶"/>
            </a:pPr>
            <a:r>
              <a:rPr lang="fr-FR" dirty="0"/>
              <a:t>Détourner l’attention loin de l’obstacle</a:t>
            </a:r>
          </a:p>
          <a:p>
            <a:pPr marL="339725" indent="-339725">
              <a:lnSpc>
                <a:spcPct val="95000"/>
              </a:lnSpc>
              <a:buClr>
                <a:srgbClr val="E73439"/>
              </a:buClr>
              <a:buFont typeface="Wingdings" panose="05000000000000000000" pitchFamily="2" charset="2"/>
              <a:buChar char="§"/>
            </a:pPr>
            <a:r>
              <a:rPr lang="fr-FR" dirty="0"/>
              <a:t>Insister sur l’autonomie</a:t>
            </a:r>
          </a:p>
          <a:p>
            <a:pPr lvl="1">
              <a:lnSpc>
                <a:spcPct val="95000"/>
              </a:lnSpc>
              <a:spcBef>
                <a:spcPts val="600"/>
              </a:spcBef>
              <a:buClr>
                <a:srgbClr val="E73439"/>
              </a:buClr>
              <a:buFont typeface="Arial" panose="020B0604020202020204" pitchFamily="34" charset="0"/>
              <a:buChar char="̶"/>
            </a:pPr>
            <a:r>
              <a:rPr lang="fr-FR" dirty="0"/>
              <a:t>Assurer au client que c’est lui qui détermine ce qui se passe </a:t>
            </a:r>
          </a:p>
        </p:txBody>
      </p:sp>
    </p:spTree>
    <p:extLst>
      <p:ext uri="{BB962C8B-B14F-4D97-AF65-F5344CB8AC3E}">
        <p14:creationId xmlns:p14="http://schemas.microsoft.com/office/powerpoint/2010/main" val="237566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901"/>
            <a:ext cx="7886700" cy="800039"/>
          </a:xfrm>
        </p:spPr>
        <p:txBody>
          <a:bodyPr>
            <a:noAutofit/>
          </a:bodyPr>
          <a:lstStyle/>
          <a:p>
            <a:r>
              <a:rPr lang="fr-FR" dirty="0"/>
              <a:t>Pièges de la communication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463341"/>
            <a:ext cx="7886700" cy="45307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Jouer l’expert</a:t>
            </a:r>
          </a:p>
          <a:p>
            <a:pPr marL="339725" indent="-339725">
              <a:lnSpc>
                <a:spcPct val="100000"/>
              </a:lnSpc>
              <a:buClr>
                <a:srgbClr val="E73439"/>
              </a:buClr>
              <a:buFont typeface="Wingdings" panose="05000000000000000000" pitchFamily="2" charset="2"/>
              <a:buChar char="§"/>
            </a:pPr>
            <a:r>
              <a:rPr lang="fr-FR" dirty="0"/>
              <a:t>Faire valoir le côté positif / « corriger »</a:t>
            </a:r>
          </a:p>
          <a:p>
            <a:pPr marL="339725" indent="-339725">
              <a:lnSpc>
                <a:spcPct val="100000"/>
              </a:lnSpc>
              <a:buClr>
                <a:srgbClr val="E73439"/>
              </a:buClr>
              <a:buFont typeface="Wingdings" panose="05000000000000000000" pitchFamily="2" charset="2"/>
              <a:buChar char="§"/>
            </a:pPr>
            <a:r>
              <a:rPr lang="fr-FR" dirty="0">
                <a:latin typeface="Arial"/>
                <a:cs typeface="Arial"/>
              </a:rPr>
              <a:t>Donner des conseils non sollicités</a:t>
            </a:r>
          </a:p>
          <a:p>
            <a:pPr marL="339725" indent="-339725">
              <a:lnSpc>
                <a:spcPct val="100000"/>
              </a:lnSpc>
              <a:buClr>
                <a:srgbClr val="E73439"/>
              </a:buClr>
              <a:buFont typeface="Wingdings" panose="05000000000000000000" pitchFamily="2" charset="2"/>
              <a:buChar char="§"/>
            </a:pPr>
            <a:r>
              <a:rPr lang="fr-FR" dirty="0"/>
              <a:t>Focus prématuré sur le changement</a:t>
            </a:r>
          </a:p>
          <a:p>
            <a:pPr marL="339725" indent="-339725">
              <a:lnSpc>
                <a:spcPct val="100000"/>
              </a:lnSpc>
              <a:buClr>
                <a:srgbClr val="E73439"/>
              </a:buClr>
              <a:buFont typeface="Wingdings" panose="05000000000000000000" pitchFamily="2" charset="2"/>
              <a:buChar char="§"/>
            </a:pPr>
            <a:r>
              <a:rPr lang="fr-FR" dirty="0">
                <a:latin typeface="Arial"/>
                <a:cs typeface="Arial"/>
              </a:rPr>
              <a:t>Évaluation </a:t>
            </a:r>
            <a:endParaRPr lang="fr-FR" dirty="0"/>
          </a:p>
          <a:p>
            <a:pPr marL="339725" indent="-339725">
              <a:lnSpc>
                <a:spcPct val="100000"/>
              </a:lnSpc>
              <a:buClr>
                <a:srgbClr val="E73439"/>
              </a:buClr>
              <a:buFont typeface="Wingdings" panose="05000000000000000000" pitchFamily="2" charset="2"/>
              <a:buChar char="§"/>
            </a:pPr>
            <a:r>
              <a:rPr lang="fr-FR" dirty="0"/>
              <a:t>Poser des questions de </a:t>
            </a:r>
            <a:r>
              <a:rPr lang="fr-FR" dirty="0">
                <a:latin typeface="Calibri" panose="020F0502020204030204" pitchFamily="34" charset="0"/>
                <a:cs typeface="Calibri" panose="020F0502020204030204" pitchFamily="34" charset="0"/>
              </a:rPr>
              <a:t>« </a:t>
            </a:r>
            <a:r>
              <a:rPr lang="fr-FR" dirty="0"/>
              <a:t>pourquoi </a:t>
            </a:r>
            <a:r>
              <a:rPr lang="fr-FR" dirty="0">
                <a:latin typeface="Calibri" panose="020F0502020204030204" pitchFamily="34" charset="0"/>
                <a:cs typeface="Calibri" panose="020F0502020204030204" pitchFamily="34" charset="0"/>
              </a:rPr>
              <a:t>» </a:t>
            </a:r>
            <a:r>
              <a:rPr lang="fr-FR" dirty="0"/>
              <a:t>? </a:t>
            </a:r>
          </a:p>
        </p:txBody>
      </p:sp>
    </p:spTree>
    <p:extLst>
      <p:ext uri="{BB962C8B-B14F-4D97-AF65-F5344CB8AC3E}">
        <p14:creationId xmlns:p14="http://schemas.microsoft.com/office/powerpoint/2010/main" val="37468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9040"/>
            <a:ext cx="7886700" cy="800039"/>
          </a:xfrm>
        </p:spPr>
        <p:txBody>
          <a:bodyPr>
            <a:noAutofit/>
          </a:bodyPr>
          <a:lstStyle/>
          <a:p>
            <a:r>
              <a:rPr lang="fr-FR" dirty="0"/>
              <a:t>Comportements à éviter</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49" y="1463341"/>
            <a:ext cx="8015729" cy="4718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Orienter, ordonner, commander le client </a:t>
            </a:r>
          </a:p>
          <a:p>
            <a:pPr lvl="1">
              <a:lnSpc>
                <a:spcPct val="100000"/>
              </a:lnSpc>
              <a:spcBef>
                <a:spcPts val="600"/>
              </a:spcBef>
              <a:buClr>
                <a:srgbClr val="E73439"/>
              </a:buClr>
              <a:buFont typeface="Arial" panose="020B0604020202020204" pitchFamily="34" charset="0"/>
              <a:buChar char="̶"/>
            </a:pPr>
            <a:r>
              <a:rPr lang="fr-FR" dirty="0">
                <a:latin typeface="Calibri" panose="020F0502020204030204" pitchFamily="34" charset="0"/>
                <a:cs typeface="Calibri" panose="020F0502020204030204" pitchFamily="34" charset="0"/>
              </a:rPr>
              <a:t>« </a:t>
            </a:r>
            <a:r>
              <a:rPr lang="fr-FR" dirty="0"/>
              <a:t>Vous devez le révéler à votre femme le plus tôt possible.</a:t>
            </a:r>
            <a:r>
              <a:rPr lang="fr-FR" dirty="0">
                <a:latin typeface="Calibri" panose="020F0502020204030204" pitchFamily="34" charset="0"/>
                <a:cs typeface="Calibri" panose="020F0502020204030204" pitchFamily="34" charset="0"/>
              </a:rPr>
              <a:t> »</a:t>
            </a:r>
            <a:endParaRPr lang="fr-FR" dirty="0"/>
          </a:p>
          <a:p>
            <a:pPr lvl="1">
              <a:lnSpc>
                <a:spcPct val="100000"/>
              </a:lnSpc>
              <a:spcBef>
                <a:spcPts val="600"/>
              </a:spcBef>
              <a:buClr>
                <a:srgbClr val="E73439"/>
              </a:buClr>
              <a:buFont typeface="Arial" panose="020B0604020202020204" pitchFamily="34" charset="0"/>
              <a:buChar char="̶"/>
            </a:pPr>
            <a:r>
              <a:rPr lang="fr-FR" dirty="0">
                <a:latin typeface="Calibri" panose="020F0502020204030204" pitchFamily="34" charset="0"/>
                <a:cs typeface="Calibri" panose="020F0502020204030204" pitchFamily="34" charset="0"/>
              </a:rPr>
              <a:t>« </a:t>
            </a:r>
            <a:r>
              <a:rPr lang="fr-FR" dirty="0"/>
              <a:t>N’allez pas au bar ce soir.</a:t>
            </a:r>
            <a:r>
              <a:rPr lang="fr-FR" dirty="0">
                <a:latin typeface="Calibri" panose="020F0502020204030204" pitchFamily="34" charset="0"/>
                <a:cs typeface="Calibri" panose="020F0502020204030204" pitchFamily="34" charset="0"/>
              </a:rPr>
              <a:t> »</a:t>
            </a:r>
            <a:r>
              <a:rPr lang="fr-FR" dirty="0"/>
              <a:t> </a:t>
            </a:r>
          </a:p>
          <a:p>
            <a:pPr marL="339725" indent="-339725">
              <a:lnSpc>
                <a:spcPct val="100000"/>
              </a:lnSpc>
              <a:spcBef>
                <a:spcPts val="1800"/>
              </a:spcBef>
              <a:buClr>
                <a:srgbClr val="E73439"/>
              </a:buClr>
              <a:buFont typeface="Wingdings" panose="05000000000000000000" pitchFamily="2" charset="2"/>
              <a:buChar char="§"/>
            </a:pPr>
            <a:r>
              <a:rPr lang="fr-FR" dirty="0"/>
              <a:t>Avertir le client que quelque chose de mauvais va se passer </a:t>
            </a:r>
          </a:p>
          <a:p>
            <a:pPr lvl="1">
              <a:lnSpc>
                <a:spcPct val="100000"/>
              </a:lnSpc>
              <a:spcBef>
                <a:spcPts val="600"/>
              </a:spcBef>
              <a:buClr>
                <a:srgbClr val="E73439"/>
              </a:buClr>
              <a:buFont typeface="Arial" panose="020B0604020202020204" pitchFamily="34" charset="0"/>
              <a:buChar char="̶"/>
            </a:pPr>
            <a:r>
              <a:rPr lang="fr-FR" dirty="0">
                <a:latin typeface="Calibri" panose="020F0502020204030204" pitchFamily="34" charset="0"/>
                <a:cs typeface="Calibri" panose="020F0502020204030204" pitchFamily="34" charset="0"/>
              </a:rPr>
              <a:t>« </a:t>
            </a:r>
            <a:r>
              <a:rPr lang="fr-FR" dirty="0"/>
              <a:t>Vous allez tomber malade si vous ne prenez pas vos médicaments à temps.</a:t>
            </a:r>
            <a:r>
              <a:rPr lang="fr-FR" dirty="0">
                <a:latin typeface="Calibri" panose="020F0502020204030204" pitchFamily="34" charset="0"/>
                <a:cs typeface="Calibri" panose="020F0502020204030204" pitchFamily="34" charset="0"/>
              </a:rPr>
              <a:t> »</a:t>
            </a:r>
            <a:r>
              <a:rPr lang="fr-FR" dirty="0"/>
              <a:t>  </a:t>
            </a:r>
          </a:p>
          <a:p>
            <a:pPr marL="339725" indent="-339725">
              <a:lnSpc>
                <a:spcPct val="100000"/>
              </a:lnSpc>
              <a:spcBef>
                <a:spcPts val="1800"/>
              </a:spcBef>
              <a:buClr>
                <a:srgbClr val="E73439"/>
              </a:buClr>
              <a:buFont typeface="Wingdings" panose="05000000000000000000" pitchFamily="2" charset="2"/>
              <a:buChar char="§"/>
            </a:pPr>
            <a:r>
              <a:rPr lang="fr-FR" dirty="0"/>
              <a:t>Confronter les clients au sujet de leur comportement </a:t>
            </a:r>
          </a:p>
        </p:txBody>
      </p:sp>
    </p:spTree>
    <p:extLst>
      <p:ext uri="{BB962C8B-B14F-4D97-AF65-F5344CB8AC3E}">
        <p14:creationId xmlns:p14="http://schemas.microsoft.com/office/powerpoint/2010/main" val="13108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2282</Words>
  <Application>Microsoft Office PowerPoint</Application>
  <PresentationFormat>Letter Paper (8.5x11 in)</PresentationFormat>
  <Paragraphs>156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Faire face à la résistance</vt:lpstr>
      <vt:lpstr>L’ambivalence et les conflits sont courants</vt:lpstr>
      <vt:lpstr>Types de résistance : « Maintenir la conversation » et « la discorde » </vt:lpstr>
      <vt:lpstr>Jeu : reconnaître la résistance</vt:lpstr>
      <vt:lpstr>Comment gérer la résistance </vt:lpstr>
      <vt:lpstr>Réagir à la discorde</vt:lpstr>
      <vt:lpstr>Réagir au client qui  « maintient la conversation »</vt:lpstr>
      <vt:lpstr>Pièges de la communication</vt:lpstr>
      <vt:lpstr>Comportements à éviter</vt:lpstr>
      <vt:lpstr>Comportements à éviter</vt:lpstr>
      <vt:lpstr>Améliorer une séance de Counseling de motivation  </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Traiter de la résistance</dc:title>
  <dc:creator/>
  <cp:lastModifiedBy/>
  <cp:revision>55</cp:revision>
  <dcterms:created xsi:type="dcterms:W3CDTF">2020-06-11T15:41:43Z</dcterms:created>
  <dcterms:modified xsi:type="dcterms:W3CDTF">2021-09-09T18:28:59Z</dcterms:modified>
</cp:coreProperties>
</file>