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4"/>
  </p:sldMasterIdLst>
  <p:notesMasterIdLst>
    <p:notesMasterId r:id="rId210"/>
  </p:notesMasterIdLst>
  <p:handoutMasterIdLst>
    <p:handoutMasterId r:id="rId211"/>
  </p:handoutMasterIdLst>
  <p:sldIdLst>
    <p:sldId id="316" r:id="rId5"/>
    <p:sldId id="1059" r:id="rId6"/>
    <p:sldId id="423" r:id="rId7"/>
    <p:sldId id="434" r:id="rId8"/>
    <p:sldId id="421" r:id="rId9"/>
    <p:sldId id="1190" r:id="rId10"/>
    <p:sldId id="435" r:id="rId11"/>
    <p:sldId id="1191" r:id="rId12"/>
    <p:sldId id="1192" r:id="rId13"/>
    <p:sldId id="436" r:id="rId14"/>
    <p:sldId id="1201" r:id="rId15"/>
    <p:sldId id="1202" r:id="rId16"/>
    <p:sldId id="1268" r:id="rId17"/>
    <p:sldId id="1195" r:id="rId18"/>
    <p:sldId id="1196" r:id="rId19"/>
    <p:sldId id="438" r:id="rId20"/>
    <p:sldId id="1085" r:id="rId21"/>
    <p:sldId id="550" r:id="rId22"/>
    <p:sldId id="1203" r:id="rId23"/>
    <p:sldId id="452" r:id="rId24"/>
    <p:sldId id="1104" r:id="rId25"/>
    <p:sldId id="454" r:id="rId26"/>
    <p:sldId id="1288" r:id="rId27"/>
    <p:sldId id="1289" r:id="rId28"/>
    <p:sldId id="1290" r:id="rId29"/>
    <p:sldId id="455" r:id="rId30"/>
    <p:sldId id="1206" r:id="rId31"/>
    <p:sldId id="719" r:id="rId32"/>
    <p:sldId id="460" r:id="rId33"/>
    <p:sldId id="1026" r:id="rId34"/>
    <p:sldId id="700" r:id="rId35"/>
    <p:sldId id="620" r:id="rId36"/>
    <p:sldId id="622" r:id="rId37"/>
    <p:sldId id="623" r:id="rId38"/>
    <p:sldId id="1182" r:id="rId39"/>
    <p:sldId id="624" r:id="rId40"/>
    <p:sldId id="590" r:id="rId41"/>
    <p:sldId id="1027" r:id="rId42"/>
    <p:sldId id="1197" r:id="rId43"/>
    <p:sldId id="474" r:id="rId44"/>
    <p:sldId id="475" r:id="rId45"/>
    <p:sldId id="1269" r:id="rId46"/>
    <p:sldId id="477" r:id="rId47"/>
    <p:sldId id="479" r:id="rId48"/>
    <p:sldId id="480" r:id="rId49"/>
    <p:sldId id="481" r:id="rId50"/>
    <p:sldId id="614" r:id="rId51"/>
    <p:sldId id="597" r:id="rId52"/>
    <p:sldId id="1198" r:id="rId53"/>
    <p:sldId id="602" r:id="rId54"/>
    <p:sldId id="794" r:id="rId55"/>
    <p:sldId id="621" r:id="rId56"/>
    <p:sldId id="1086" r:id="rId57"/>
    <p:sldId id="485" r:id="rId58"/>
    <p:sldId id="1069" r:id="rId59"/>
    <p:sldId id="1209" r:id="rId60"/>
    <p:sldId id="489" r:id="rId61"/>
    <p:sldId id="490" r:id="rId62"/>
    <p:sldId id="1210" r:id="rId63"/>
    <p:sldId id="486" r:id="rId64"/>
    <p:sldId id="1211" r:id="rId65"/>
    <p:sldId id="1200" r:id="rId66"/>
    <p:sldId id="504" r:id="rId67"/>
    <p:sldId id="505" r:id="rId68"/>
    <p:sldId id="1304" r:id="rId69"/>
    <p:sldId id="1089" r:id="rId70"/>
    <p:sldId id="509" r:id="rId71"/>
    <p:sldId id="510" r:id="rId72"/>
    <p:sldId id="606" r:id="rId73"/>
    <p:sldId id="1105" r:id="rId74"/>
    <p:sldId id="495" r:id="rId75"/>
    <p:sldId id="496" r:id="rId76"/>
    <p:sldId id="1280" r:id="rId77"/>
    <p:sldId id="1281" r:id="rId78"/>
    <p:sldId id="1282" r:id="rId79"/>
    <p:sldId id="1283" r:id="rId80"/>
    <p:sldId id="1284" r:id="rId81"/>
    <p:sldId id="604" r:id="rId82"/>
    <p:sldId id="707" r:id="rId83"/>
    <p:sldId id="512" r:id="rId84"/>
    <p:sldId id="1107" r:id="rId85"/>
    <p:sldId id="1274" r:id="rId86"/>
    <p:sldId id="1229" r:id="rId87"/>
    <p:sldId id="720" r:id="rId88"/>
    <p:sldId id="1230" r:id="rId89"/>
    <p:sldId id="654" r:id="rId90"/>
    <p:sldId id="534" r:id="rId91"/>
    <p:sldId id="535" r:id="rId92"/>
    <p:sldId id="536" r:id="rId93"/>
    <p:sldId id="625" r:id="rId94"/>
    <p:sldId id="616" r:id="rId95"/>
    <p:sldId id="1273" r:id="rId96"/>
    <p:sldId id="539" r:id="rId97"/>
    <p:sldId id="540" r:id="rId98"/>
    <p:sldId id="861" r:id="rId99"/>
    <p:sldId id="863" r:id="rId100"/>
    <p:sldId id="864" r:id="rId101"/>
    <p:sldId id="545" r:id="rId102"/>
    <p:sldId id="1305" r:id="rId103"/>
    <p:sldId id="1231" r:id="rId104"/>
    <p:sldId id="1236" r:id="rId105"/>
    <p:sldId id="1237" r:id="rId106"/>
    <p:sldId id="1184" r:id="rId107"/>
    <p:sldId id="1226" r:id="rId108"/>
    <p:sldId id="1024" r:id="rId109"/>
    <p:sldId id="525" r:id="rId110"/>
    <p:sldId id="526" r:id="rId111"/>
    <p:sldId id="527" r:id="rId112"/>
    <p:sldId id="528" r:id="rId113"/>
    <p:sldId id="1238" r:id="rId114"/>
    <p:sldId id="1111" r:id="rId115"/>
    <p:sldId id="1239" r:id="rId116"/>
    <p:sldId id="1240" r:id="rId117"/>
    <p:sldId id="1138" r:id="rId118"/>
    <p:sldId id="482" r:id="rId119"/>
    <p:sldId id="483" r:id="rId120"/>
    <p:sldId id="1241" r:id="rId121"/>
    <p:sldId id="1137" r:id="rId122"/>
    <p:sldId id="1242" r:id="rId123"/>
    <p:sldId id="1159" r:id="rId124"/>
    <p:sldId id="1146" r:id="rId125"/>
    <p:sldId id="1160" r:id="rId126"/>
    <p:sldId id="1148" r:id="rId127"/>
    <p:sldId id="1074" r:id="rId128"/>
    <p:sldId id="1254" r:id="rId129"/>
    <p:sldId id="684" r:id="rId130"/>
    <p:sldId id="1187" r:id="rId131"/>
    <p:sldId id="549" r:id="rId132"/>
    <p:sldId id="1293" r:id="rId133"/>
    <p:sldId id="551" r:id="rId134"/>
    <p:sldId id="670" r:id="rId135"/>
    <p:sldId id="1260" r:id="rId136"/>
    <p:sldId id="1098" r:id="rId137"/>
    <p:sldId id="1100" r:id="rId138"/>
    <p:sldId id="671" r:id="rId139"/>
    <p:sldId id="699" r:id="rId140"/>
    <p:sldId id="553" r:id="rId141"/>
    <p:sldId id="896" r:id="rId142"/>
    <p:sldId id="1246" r:id="rId143"/>
    <p:sldId id="1255" r:id="rId144"/>
    <p:sldId id="1256" r:id="rId145"/>
    <p:sldId id="715" r:id="rId146"/>
    <p:sldId id="1286" r:id="rId147"/>
    <p:sldId id="1287" r:id="rId148"/>
    <p:sldId id="603" r:id="rId149"/>
    <p:sldId id="613" r:id="rId150"/>
    <p:sldId id="1257" r:id="rId151"/>
    <p:sldId id="716" r:id="rId152"/>
    <p:sldId id="1076" r:id="rId153"/>
    <p:sldId id="996" r:id="rId154"/>
    <p:sldId id="1247" r:id="rId155"/>
    <p:sldId id="1139" r:id="rId156"/>
    <p:sldId id="1219" r:id="rId157"/>
    <p:sldId id="517" r:id="rId158"/>
    <p:sldId id="557" r:id="rId159"/>
    <p:sldId id="519" r:id="rId160"/>
    <p:sldId id="558" r:id="rId161"/>
    <p:sldId id="1300" r:id="rId162"/>
    <p:sldId id="1291" r:id="rId163"/>
    <p:sldId id="1292" r:id="rId164"/>
    <p:sldId id="563" r:id="rId165"/>
    <p:sldId id="1271" r:id="rId166"/>
    <p:sldId id="1248" r:id="rId167"/>
    <p:sldId id="1220" r:id="rId168"/>
    <p:sldId id="1275" r:id="rId169"/>
    <p:sldId id="1296" r:id="rId170"/>
    <p:sldId id="1156" r:id="rId171"/>
    <p:sldId id="1302" r:id="rId172"/>
    <p:sldId id="1303" r:id="rId173"/>
    <p:sldId id="1301" r:id="rId174"/>
    <p:sldId id="1298" r:id="rId175"/>
    <p:sldId id="1295" r:id="rId176"/>
    <p:sldId id="1299" r:id="rId177"/>
    <p:sldId id="712" r:id="rId178"/>
    <p:sldId id="1232" r:id="rId179"/>
    <p:sldId id="1110" r:id="rId180"/>
    <p:sldId id="1278" r:id="rId181"/>
    <p:sldId id="1235" r:id="rId182"/>
    <p:sldId id="1249" r:id="rId183"/>
    <p:sldId id="1221" r:id="rId184"/>
    <p:sldId id="574" r:id="rId185"/>
    <p:sldId id="575" r:id="rId186"/>
    <p:sldId id="576" r:id="rId187"/>
    <p:sldId id="577" r:id="rId188"/>
    <p:sldId id="579" r:id="rId189"/>
    <p:sldId id="1119" r:id="rId190"/>
    <p:sldId id="1131" r:id="rId191"/>
    <p:sldId id="582" r:id="rId192"/>
    <p:sldId id="583" r:id="rId193"/>
    <p:sldId id="1276" r:id="rId194"/>
    <p:sldId id="584" r:id="rId195"/>
    <p:sldId id="585" r:id="rId196"/>
    <p:sldId id="586" r:id="rId197"/>
    <p:sldId id="1277" r:id="rId198"/>
    <p:sldId id="587" r:id="rId199"/>
    <p:sldId id="589" r:id="rId200"/>
    <p:sldId id="1250" r:id="rId201"/>
    <p:sldId id="591" r:id="rId202"/>
    <p:sldId id="1251" r:id="rId203"/>
    <p:sldId id="618" r:id="rId204"/>
    <p:sldId id="619" r:id="rId205"/>
    <p:sldId id="1272" r:id="rId206"/>
    <p:sldId id="424" r:id="rId207"/>
    <p:sldId id="425" r:id="rId208"/>
    <p:sldId id="426" r:id="rId20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ce Olawo" initials="AO" lastIdx="2" clrIdx="0">
    <p:extLst>
      <p:ext uri="{19B8F6BF-5375-455C-9EA6-DF929625EA0E}">
        <p15:presenceInfo xmlns:p15="http://schemas.microsoft.com/office/powerpoint/2012/main" userId="S-1-5-21-1243839619-360867507-2608077863-72118" providerId="AD"/>
      </p:ext>
    </p:extLst>
  </p:cmAuthor>
  <p:cmAuthor id="2" name="Kimberly Dixon" initials="KD" lastIdx="8" clrIdx="1">
    <p:extLst>
      <p:ext uri="{19B8F6BF-5375-455C-9EA6-DF929625EA0E}">
        <p15:presenceInfo xmlns:p15="http://schemas.microsoft.com/office/powerpoint/2012/main" userId="984b91c63c982dc7" providerId="Windows Live"/>
      </p:ext>
    </p:extLst>
  </p:cmAuthor>
  <p:cmAuthor id="3" name="Giuliana Morales" initials="GM" lastIdx="4" clrIdx="2">
    <p:extLst>
      <p:ext uri="{19B8F6BF-5375-455C-9EA6-DF929625EA0E}">
        <p15:presenceInfo xmlns:p15="http://schemas.microsoft.com/office/powerpoint/2012/main" userId="S-1-5-21-3003367119-45151493-406046460-38016" providerId="AD"/>
      </p:ext>
    </p:extLst>
  </p:cmAuthor>
  <p:cmAuthor id="4" name="Rose Wilcher" initials="RW" lastIdx="3" clrIdx="3">
    <p:extLst>
      <p:ext uri="{19B8F6BF-5375-455C-9EA6-DF929625EA0E}">
        <p15:presenceInfo xmlns:p15="http://schemas.microsoft.com/office/powerpoint/2012/main" userId="S-1-5-21-3003367119-45151493-406046460-41773" providerId="AD"/>
      </p:ext>
    </p:extLst>
  </p:cmAuthor>
  <p:cmAuthor id="5" name="Robyn Dayton" initials="RD" lastIdx="30" clrIdx="4">
    <p:extLst>
      <p:ext uri="{19B8F6BF-5375-455C-9EA6-DF929625EA0E}">
        <p15:presenceInfo xmlns:p15="http://schemas.microsoft.com/office/powerpoint/2012/main" userId="S-1-5-21-3003367119-45151493-406046460-41271" providerId="AD"/>
      </p:ext>
    </p:extLst>
  </p:cmAuthor>
  <p:cmAuthor id="6" name="Stevie Daniels" initials="SD" lastIdx="85" clrIdx="5">
    <p:extLst>
      <p:ext uri="{19B8F6BF-5375-455C-9EA6-DF929625EA0E}">
        <p15:presenceInfo xmlns:p15="http://schemas.microsoft.com/office/powerpoint/2012/main" userId="S-1-5-21-3003367119-45151493-406046460-379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DED"/>
    <a:srgbClr val="D1EBDE"/>
    <a:srgbClr val="427C5F"/>
    <a:srgbClr val="C1E5D3"/>
    <a:srgbClr val="7EC9A3"/>
    <a:srgbClr val="DCDCDC"/>
    <a:srgbClr val="00B050"/>
    <a:srgbClr val="5C6F7C"/>
    <a:srgbClr val="C0C0C0"/>
    <a:srgbClr val="E7F3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5B7617-4B58-420A-8628-5D51F9603BF1}" v="28" dt="2019-07-01T19:24:29.9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43" autoAdjust="0"/>
    <p:restoredTop sz="94000" autoAdjust="0"/>
  </p:normalViewPr>
  <p:slideViewPr>
    <p:cSldViewPr snapToGrid="0">
      <p:cViewPr varScale="1">
        <p:scale>
          <a:sx n="104" d="100"/>
          <a:sy n="104" d="100"/>
        </p:scale>
        <p:origin x="2034" y="102"/>
      </p:cViewPr>
      <p:guideLst>
        <p:guide orient="horz" pos="2160"/>
        <p:guide pos="2880"/>
      </p:guideLst>
    </p:cSldViewPr>
  </p:slideViewPr>
  <p:outlineViewPr>
    <p:cViewPr>
      <p:scale>
        <a:sx n="33" d="100"/>
        <a:sy n="33" d="100"/>
      </p:scale>
      <p:origin x="0" y="-15868"/>
    </p:cViewPr>
  </p:outlineViewPr>
  <p:notesTextViewPr>
    <p:cViewPr>
      <p:scale>
        <a:sx n="100" d="100"/>
        <a:sy n="100" d="100"/>
      </p:scale>
      <p:origin x="0" y="0"/>
    </p:cViewPr>
  </p:notesTextViewPr>
  <p:sorterViewPr>
    <p:cViewPr>
      <p:scale>
        <a:sx n="110" d="100"/>
        <a:sy n="110" d="100"/>
      </p:scale>
      <p:origin x="0" y="-19488"/>
    </p:cViewPr>
  </p:sorterViewPr>
  <p:notesViewPr>
    <p:cSldViewPr>
      <p:cViewPr varScale="1">
        <p:scale>
          <a:sx n="71" d="100"/>
          <a:sy n="71" d="100"/>
        </p:scale>
        <p:origin x="-218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60" Type="http://schemas.openxmlformats.org/officeDocument/2006/relationships/slide" Target="slides/slide156.xml"/><Relationship Id="rId165" Type="http://schemas.openxmlformats.org/officeDocument/2006/relationships/slide" Target="slides/slide161.xml"/><Relationship Id="rId181" Type="http://schemas.openxmlformats.org/officeDocument/2006/relationships/slide" Target="slides/slide177.xml"/><Relationship Id="rId186" Type="http://schemas.openxmlformats.org/officeDocument/2006/relationships/slide" Target="slides/slide182.xml"/><Relationship Id="rId216" Type="http://schemas.openxmlformats.org/officeDocument/2006/relationships/tableStyles" Target="tableStyles.xml"/><Relationship Id="rId211" Type="http://schemas.openxmlformats.org/officeDocument/2006/relationships/handoutMaster" Target="handoutMasters/handoutMaster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71" Type="http://schemas.openxmlformats.org/officeDocument/2006/relationships/slide" Target="slides/slide167.xml"/><Relationship Id="rId176" Type="http://schemas.openxmlformats.org/officeDocument/2006/relationships/slide" Target="slides/slide172.xml"/><Relationship Id="rId192" Type="http://schemas.openxmlformats.org/officeDocument/2006/relationships/slide" Target="slides/slide188.xml"/><Relationship Id="rId197" Type="http://schemas.openxmlformats.org/officeDocument/2006/relationships/slide" Target="slides/slide193.xml"/><Relationship Id="rId206" Type="http://schemas.openxmlformats.org/officeDocument/2006/relationships/slide" Target="slides/slide202.xml"/><Relationship Id="rId201" Type="http://schemas.openxmlformats.org/officeDocument/2006/relationships/slide" Target="slides/slide197.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slide" Target="slides/slide162.xml"/><Relationship Id="rId182" Type="http://schemas.openxmlformats.org/officeDocument/2006/relationships/slide" Target="slides/slide178.xml"/><Relationship Id="rId187" Type="http://schemas.openxmlformats.org/officeDocument/2006/relationships/slide" Target="slides/slide183.xml"/><Relationship Id="rId217"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212" Type="http://schemas.openxmlformats.org/officeDocument/2006/relationships/commentAuthors" Target="commentAuthors.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172" Type="http://schemas.openxmlformats.org/officeDocument/2006/relationships/slide" Target="slides/slide168.xml"/><Relationship Id="rId193" Type="http://schemas.openxmlformats.org/officeDocument/2006/relationships/slide" Target="slides/slide189.xml"/><Relationship Id="rId202" Type="http://schemas.openxmlformats.org/officeDocument/2006/relationships/slide" Target="slides/slide198.xml"/><Relationship Id="rId207" Type="http://schemas.openxmlformats.org/officeDocument/2006/relationships/slide" Target="slides/slide203.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13" Type="http://schemas.openxmlformats.org/officeDocument/2006/relationships/presProps" Target="presProps.xml"/><Relationship Id="rId218" Type="http://schemas.microsoft.com/office/2015/10/relationships/revisionInfo" Target="revisionInfo.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199" Type="http://schemas.openxmlformats.org/officeDocument/2006/relationships/slide" Target="slides/slide195.xml"/><Relationship Id="rId203" Type="http://schemas.openxmlformats.org/officeDocument/2006/relationships/slide" Target="slides/slide199.xml"/><Relationship Id="rId208" Type="http://schemas.openxmlformats.org/officeDocument/2006/relationships/slide" Target="slides/slide204.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3" Type="http://schemas.openxmlformats.org/officeDocument/2006/relationships/customXml" Target="../customXml/item3.xml"/><Relationship Id="rId214" Type="http://schemas.openxmlformats.org/officeDocument/2006/relationships/viewProps" Target="viewProps.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notesMaster" Target="notesMasters/notesMaster1.xml"/><Relationship Id="rId215" Type="http://schemas.openxmlformats.org/officeDocument/2006/relationships/theme" Target="theme/theme1.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uliana Morales" userId="26d8f61b-ce81-43b7-aa92-5a0196c808ca" providerId="ADAL" clId="{D45B7617-4B58-420A-8628-5D51F9603BF1}"/>
    <pc:docChg chg="modSld">
      <pc:chgData name="Giuliana Morales" userId="26d8f61b-ce81-43b7-aa92-5a0196c808ca" providerId="ADAL" clId="{D45B7617-4B58-420A-8628-5D51F9603BF1}" dt="2019-07-01T19:24:29.916" v="27" actId="20577"/>
      <pc:docMkLst>
        <pc:docMk/>
      </pc:docMkLst>
      <pc:sldChg chg="modSp">
        <pc:chgData name="Giuliana Morales" userId="26d8f61b-ce81-43b7-aa92-5a0196c808ca" providerId="ADAL" clId="{D45B7617-4B58-420A-8628-5D51F9603BF1}" dt="2019-07-01T19:23:49.716" v="25" actId="20577"/>
        <pc:sldMkLst>
          <pc:docMk/>
          <pc:sldMk cId="2138346699" sldId="618"/>
        </pc:sldMkLst>
        <pc:spChg chg="mod">
          <ac:chgData name="Giuliana Morales" userId="26d8f61b-ce81-43b7-aa92-5a0196c808ca" providerId="ADAL" clId="{D45B7617-4B58-420A-8628-5D51F9603BF1}" dt="2019-07-01T19:23:49.716" v="25" actId="20577"/>
          <ac:spMkLst>
            <pc:docMk/>
            <pc:sldMk cId="2138346699" sldId="618"/>
            <ac:spMk id="4" creationId="{6A63901C-1045-4FC1-A103-3B861EE1D65F}"/>
          </ac:spMkLst>
        </pc:spChg>
      </pc:sldChg>
      <pc:sldChg chg="modSp">
        <pc:chgData name="Giuliana Morales" userId="26d8f61b-ce81-43b7-aa92-5a0196c808ca" providerId="ADAL" clId="{D45B7617-4B58-420A-8628-5D51F9603BF1}" dt="2019-07-01T19:24:29.916" v="27" actId="20577"/>
        <pc:sldMkLst>
          <pc:docMk/>
          <pc:sldMk cId="1356371449" sldId="619"/>
        </pc:sldMkLst>
        <pc:spChg chg="mod">
          <ac:chgData name="Giuliana Morales" userId="26d8f61b-ce81-43b7-aa92-5a0196c808ca" providerId="ADAL" clId="{D45B7617-4B58-420A-8628-5D51F9603BF1}" dt="2019-07-01T19:24:29.916" v="27" actId="20577"/>
          <ac:spMkLst>
            <pc:docMk/>
            <pc:sldMk cId="1356371449" sldId="619"/>
            <ac:spMk id="4" creationId="{6A63901C-1045-4FC1-A103-3B861EE1D65F}"/>
          </ac:spMkLst>
        </pc:spChg>
      </pc:sldChg>
      <pc:sldChg chg="modSp">
        <pc:chgData name="Giuliana Morales" userId="26d8f61b-ce81-43b7-aa92-5a0196c808ca" providerId="ADAL" clId="{D45B7617-4B58-420A-8628-5D51F9603BF1}" dt="2019-07-01T19:23:27.331" v="21" actId="20577"/>
        <pc:sldMkLst>
          <pc:docMk/>
          <pc:sldMk cId="2987877327" sldId="1272"/>
        </pc:sldMkLst>
        <pc:spChg chg="mod">
          <ac:chgData name="Giuliana Morales" userId="26d8f61b-ce81-43b7-aa92-5a0196c808ca" providerId="ADAL" clId="{D45B7617-4B58-420A-8628-5D51F9603BF1}" dt="2019-07-01T19:23:27.331" v="21" actId="20577"/>
          <ac:spMkLst>
            <pc:docMk/>
            <pc:sldMk cId="2987877327" sldId="1272"/>
            <ac:spMk id="4" creationId="{6A63901C-1045-4FC1-A103-3B861EE1D65F}"/>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PEP Use among</a:t>
            </a:r>
            <a:r>
              <a:rPr lang="en-US" baseline="0" dirty="0"/>
              <a:t> Female Sex Workers</a:t>
            </a:r>
          </a:p>
          <a:p>
            <a:pPr>
              <a:defRPr/>
            </a:pPr>
            <a:r>
              <a:rPr lang="en-US" baseline="0" dirty="0"/>
              <a:t>Who Reported Rape</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Reported rape</c:v>
                </c:pt>
              </c:strCache>
            </c:strRef>
          </c:tx>
          <c:spPr>
            <a:solidFill>
              <a:schemeClr val="accent1"/>
            </a:solidFill>
            <a:ln>
              <a:noFill/>
            </a:ln>
            <a:effectLst/>
          </c:spPr>
          <c:invertIfNegative val="0"/>
          <c:cat>
            <c:strRef>
              <c:f>Sheet1!$A$2</c:f>
              <c:strCache>
                <c:ptCount val="1"/>
                <c:pt idx="0">
                  <c:v>Category 1</c:v>
                </c:pt>
              </c:strCache>
            </c:strRef>
          </c:cat>
          <c:val>
            <c:numRef>
              <c:f>Sheet1!$B$2</c:f>
              <c:numCache>
                <c:formatCode>General</c:formatCode>
                <c:ptCount val="1"/>
                <c:pt idx="0">
                  <c:v>50</c:v>
                </c:pt>
              </c:numCache>
            </c:numRef>
          </c:val>
          <c:extLst>
            <c:ext xmlns:c16="http://schemas.microsoft.com/office/drawing/2014/chart" uri="{C3380CC4-5D6E-409C-BE32-E72D297353CC}">
              <c16:uniqueId val="{00000000-C99C-48AC-A61D-E05A87575C66}"/>
            </c:ext>
          </c:extLst>
        </c:ser>
        <c:ser>
          <c:idx val="1"/>
          <c:order val="1"/>
          <c:tx>
            <c:strRef>
              <c:f>Sheet1!$C$1</c:f>
              <c:strCache>
                <c:ptCount val="1"/>
                <c:pt idx="0">
                  <c:v>Completed full course of PEP</c:v>
                </c:pt>
              </c:strCache>
            </c:strRef>
          </c:tx>
          <c:spPr>
            <a:solidFill>
              <a:schemeClr val="accent2"/>
            </a:solidFill>
            <a:ln>
              <a:noFill/>
            </a:ln>
            <a:effectLst/>
          </c:spPr>
          <c:invertIfNegative val="0"/>
          <c:cat>
            <c:strRef>
              <c:f>Sheet1!$A$2</c:f>
              <c:strCache>
                <c:ptCount val="1"/>
                <c:pt idx="0">
                  <c:v>Category 1</c:v>
                </c:pt>
              </c:strCache>
            </c:strRef>
          </c:cat>
          <c:val>
            <c:numRef>
              <c:f>Sheet1!$C$2</c:f>
              <c:numCache>
                <c:formatCode>General</c:formatCode>
                <c:ptCount val="1"/>
                <c:pt idx="0">
                  <c:v>10</c:v>
                </c:pt>
              </c:numCache>
            </c:numRef>
          </c:val>
          <c:extLst>
            <c:ext xmlns:c16="http://schemas.microsoft.com/office/drawing/2014/chart" uri="{C3380CC4-5D6E-409C-BE32-E72D297353CC}">
              <c16:uniqueId val="{00000001-C99C-48AC-A61D-E05A87575C66}"/>
            </c:ext>
          </c:extLst>
        </c:ser>
        <c:dLbls>
          <c:showLegendKey val="0"/>
          <c:showVal val="0"/>
          <c:showCatName val="0"/>
          <c:showSerName val="0"/>
          <c:showPercent val="0"/>
          <c:showBubbleSize val="0"/>
        </c:dLbls>
        <c:gapWidth val="219"/>
        <c:overlap val="-27"/>
        <c:axId val="256391824"/>
        <c:axId val="256385944"/>
      </c:barChart>
      <c:catAx>
        <c:axId val="256391824"/>
        <c:scaling>
          <c:orientation val="minMax"/>
        </c:scaling>
        <c:delete val="1"/>
        <c:axPos val="b"/>
        <c:numFmt formatCode="General" sourceLinked="1"/>
        <c:majorTickMark val="none"/>
        <c:minorTickMark val="none"/>
        <c:tickLblPos val="nextTo"/>
        <c:crossAx val="256385944"/>
        <c:crosses val="autoZero"/>
        <c:auto val="1"/>
        <c:lblAlgn val="ctr"/>
        <c:lblOffset val="100"/>
        <c:noMultiLvlLbl val="0"/>
      </c:catAx>
      <c:valAx>
        <c:axId val="256385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56391824"/>
        <c:crosses val="autoZero"/>
        <c:crossBetween val="between"/>
      </c:valAx>
      <c:spPr>
        <a:noFill/>
        <a:ln>
          <a:noFill/>
        </a:ln>
        <a:effectLst/>
      </c:spPr>
    </c:plotArea>
    <c:legend>
      <c:legendPos val="b"/>
      <c:layout>
        <c:manualLayout>
          <c:xMode val="edge"/>
          <c:yMode val="edge"/>
          <c:x val="0.18370956989836648"/>
          <c:y val="0.92516879725070611"/>
          <c:w val="0.79936954685786421"/>
          <c:h val="5.786520043595055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EDABC3-1607-417D-BFBF-E59D9DDBC3D6}"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DC99E8F7-E2A8-492C-924E-4C2908370F30}">
      <dgm:prSet phldrT="[Text]" custT="1"/>
      <dgm:spPr/>
      <dgm:t>
        <a:bodyPr/>
        <a:lstStyle/>
        <a:p>
          <a:r>
            <a:rPr lang="en-US" sz="2200" b="1" dirty="0"/>
            <a:t>DISTINGUISHING AND LABELING DIFFERENCES</a:t>
          </a:r>
        </a:p>
        <a:p>
          <a:r>
            <a:rPr lang="en-US" sz="1800" dirty="0"/>
            <a:t>(HIV status)</a:t>
          </a:r>
        </a:p>
      </dgm:t>
    </dgm:pt>
    <dgm:pt modelId="{B26F5840-BAA2-4656-9D48-4B2A8249E5B9}" type="parTrans" cxnId="{E41CCF11-03CC-4964-B9BD-1DD8F8BD6AE7}">
      <dgm:prSet/>
      <dgm:spPr/>
      <dgm:t>
        <a:bodyPr/>
        <a:lstStyle/>
        <a:p>
          <a:endParaRPr lang="en-US"/>
        </a:p>
      </dgm:t>
    </dgm:pt>
    <dgm:pt modelId="{19FEB419-4BDA-4E11-A102-135B1CFE87A8}" type="sibTrans" cxnId="{E41CCF11-03CC-4964-B9BD-1DD8F8BD6AE7}">
      <dgm:prSet/>
      <dgm:spPr/>
      <dgm:t>
        <a:bodyPr/>
        <a:lstStyle/>
        <a:p>
          <a:endParaRPr lang="en-US" dirty="0"/>
        </a:p>
      </dgm:t>
    </dgm:pt>
    <dgm:pt modelId="{492388FD-070F-4A7F-BFCB-9A92EEB48784}">
      <dgm:prSet phldrT="[Text]" custT="1"/>
      <dgm:spPr/>
      <dgm:t>
        <a:bodyPr/>
        <a:lstStyle/>
        <a:p>
          <a:r>
            <a:rPr lang="en-US" sz="2200" b="1" dirty="0"/>
            <a:t>ASSOCIATING NEGATIVE ATTRIBUTES</a:t>
          </a:r>
        </a:p>
        <a:p>
          <a:r>
            <a:rPr lang="en-US" sz="1800" dirty="0"/>
            <a:t>(immoral, promiscuous)	</a:t>
          </a:r>
        </a:p>
      </dgm:t>
    </dgm:pt>
    <dgm:pt modelId="{719BFC9E-9E28-46EF-A952-2BA83D0ABAFD}" type="parTrans" cxnId="{B4C099FE-CA7D-4647-BB36-F04ADA231FB9}">
      <dgm:prSet/>
      <dgm:spPr/>
      <dgm:t>
        <a:bodyPr/>
        <a:lstStyle/>
        <a:p>
          <a:endParaRPr lang="en-US"/>
        </a:p>
      </dgm:t>
    </dgm:pt>
    <dgm:pt modelId="{4C71AD89-C44A-4F9B-9990-0488ABA8EA5E}" type="sibTrans" cxnId="{B4C099FE-CA7D-4647-BB36-F04ADA231FB9}">
      <dgm:prSet/>
      <dgm:spPr/>
      <dgm:t>
        <a:bodyPr/>
        <a:lstStyle/>
        <a:p>
          <a:endParaRPr lang="en-US" dirty="0"/>
        </a:p>
      </dgm:t>
    </dgm:pt>
    <dgm:pt modelId="{D57C3822-AA64-4719-BE20-CFAA5C9F273D}">
      <dgm:prSet phldrT="[Text]" custT="1"/>
      <dgm:spPr/>
      <dgm:t>
        <a:bodyPr/>
        <a:lstStyle/>
        <a:p>
          <a:r>
            <a:rPr lang="en-US" sz="2200" b="1" dirty="0"/>
            <a:t>SEPARATING “US” FROM “THEM”</a:t>
          </a:r>
        </a:p>
        <a:p>
          <a:r>
            <a:rPr lang="en-US" sz="1800" dirty="0"/>
            <a:t>(isolate physically and socially)	</a:t>
          </a:r>
        </a:p>
      </dgm:t>
    </dgm:pt>
    <dgm:pt modelId="{753C4E86-0C0E-4E36-BD05-24C724D5F891}" type="parTrans" cxnId="{02C2A95A-5EA0-472F-930F-D01F439CDE99}">
      <dgm:prSet/>
      <dgm:spPr/>
      <dgm:t>
        <a:bodyPr/>
        <a:lstStyle/>
        <a:p>
          <a:endParaRPr lang="en-US"/>
        </a:p>
      </dgm:t>
    </dgm:pt>
    <dgm:pt modelId="{5458C31A-C5DF-4F77-8845-5F8DC3F80977}" type="sibTrans" cxnId="{02C2A95A-5EA0-472F-930F-D01F439CDE99}">
      <dgm:prSet/>
      <dgm:spPr/>
      <dgm:t>
        <a:bodyPr/>
        <a:lstStyle/>
        <a:p>
          <a:endParaRPr lang="en-US" dirty="0"/>
        </a:p>
      </dgm:t>
    </dgm:pt>
    <dgm:pt modelId="{E5AAED27-975F-4498-ADE0-528B31266BA8}">
      <dgm:prSet custT="1"/>
      <dgm:spPr/>
      <dgm:t>
        <a:bodyPr/>
        <a:lstStyle/>
        <a:p>
          <a:r>
            <a:rPr lang="en-US" sz="2200" b="1" dirty="0"/>
            <a:t>STATUS LOSS AND DISCRIMINATION</a:t>
          </a:r>
        </a:p>
        <a:p>
          <a:r>
            <a:rPr lang="en-US" sz="1800" dirty="0"/>
            <a:t>(denial of family support, denial of health care, violence)</a:t>
          </a:r>
        </a:p>
      </dgm:t>
    </dgm:pt>
    <dgm:pt modelId="{47FC24BD-D235-4AED-86EA-7CFA2D507835}" type="parTrans" cxnId="{4D48EB41-A4B4-4527-B35F-FDA30FF0720D}">
      <dgm:prSet/>
      <dgm:spPr/>
      <dgm:t>
        <a:bodyPr/>
        <a:lstStyle/>
        <a:p>
          <a:endParaRPr lang="en-US"/>
        </a:p>
      </dgm:t>
    </dgm:pt>
    <dgm:pt modelId="{46CB3C42-31BB-4427-8C6D-9A4A3380DD6E}" type="sibTrans" cxnId="{4D48EB41-A4B4-4527-B35F-FDA30FF0720D}">
      <dgm:prSet/>
      <dgm:spPr/>
      <dgm:t>
        <a:bodyPr/>
        <a:lstStyle/>
        <a:p>
          <a:endParaRPr lang="en-US"/>
        </a:p>
      </dgm:t>
    </dgm:pt>
    <dgm:pt modelId="{ABEB60AD-CA66-4CBC-AB96-9065B48098D1}" type="pres">
      <dgm:prSet presAssocID="{D9EDABC3-1607-417D-BFBF-E59D9DDBC3D6}" presName="outerComposite" presStyleCnt="0">
        <dgm:presLayoutVars>
          <dgm:chMax val="5"/>
          <dgm:dir/>
          <dgm:resizeHandles val="exact"/>
        </dgm:presLayoutVars>
      </dgm:prSet>
      <dgm:spPr/>
    </dgm:pt>
    <dgm:pt modelId="{DA97ED82-6F74-4379-9816-865A7A400BE5}" type="pres">
      <dgm:prSet presAssocID="{D9EDABC3-1607-417D-BFBF-E59D9DDBC3D6}" presName="dummyMaxCanvas" presStyleCnt="0">
        <dgm:presLayoutVars/>
      </dgm:prSet>
      <dgm:spPr/>
    </dgm:pt>
    <dgm:pt modelId="{9F94784C-9D65-414A-970E-D8A76AFF61DC}" type="pres">
      <dgm:prSet presAssocID="{D9EDABC3-1607-417D-BFBF-E59D9DDBC3D6}" presName="FourNodes_1" presStyleLbl="node1" presStyleIdx="0" presStyleCnt="4">
        <dgm:presLayoutVars>
          <dgm:bulletEnabled val="1"/>
        </dgm:presLayoutVars>
      </dgm:prSet>
      <dgm:spPr/>
    </dgm:pt>
    <dgm:pt modelId="{448633E2-B67B-4DD1-9920-B3524FD218A1}" type="pres">
      <dgm:prSet presAssocID="{D9EDABC3-1607-417D-BFBF-E59D9DDBC3D6}" presName="FourNodes_2" presStyleLbl="node1" presStyleIdx="1" presStyleCnt="4">
        <dgm:presLayoutVars>
          <dgm:bulletEnabled val="1"/>
        </dgm:presLayoutVars>
      </dgm:prSet>
      <dgm:spPr/>
    </dgm:pt>
    <dgm:pt modelId="{77D17F76-3E88-4FFC-A356-494694663F01}" type="pres">
      <dgm:prSet presAssocID="{D9EDABC3-1607-417D-BFBF-E59D9DDBC3D6}" presName="FourNodes_3" presStyleLbl="node1" presStyleIdx="2" presStyleCnt="4">
        <dgm:presLayoutVars>
          <dgm:bulletEnabled val="1"/>
        </dgm:presLayoutVars>
      </dgm:prSet>
      <dgm:spPr/>
    </dgm:pt>
    <dgm:pt modelId="{C7C406EF-70DE-4361-B72E-71EE828F1CFD}" type="pres">
      <dgm:prSet presAssocID="{D9EDABC3-1607-417D-BFBF-E59D9DDBC3D6}" presName="FourNodes_4" presStyleLbl="node1" presStyleIdx="3" presStyleCnt="4">
        <dgm:presLayoutVars>
          <dgm:bulletEnabled val="1"/>
        </dgm:presLayoutVars>
      </dgm:prSet>
      <dgm:spPr/>
    </dgm:pt>
    <dgm:pt modelId="{F0F5BF25-C9E7-4A89-B453-B35F26C8523F}" type="pres">
      <dgm:prSet presAssocID="{D9EDABC3-1607-417D-BFBF-E59D9DDBC3D6}" presName="FourConn_1-2" presStyleLbl="fgAccFollowNode1" presStyleIdx="0" presStyleCnt="3">
        <dgm:presLayoutVars>
          <dgm:bulletEnabled val="1"/>
        </dgm:presLayoutVars>
      </dgm:prSet>
      <dgm:spPr/>
    </dgm:pt>
    <dgm:pt modelId="{E182A182-A861-4660-975B-E3EF11A530B4}" type="pres">
      <dgm:prSet presAssocID="{D9EDABC3-1607-417D-BFBF-E59D9DDBC3D6}" presName="FourConn_2-3" presStyleLbl="fgAccFollowNode1" presStyleIdx="1" presStyleCnt="3">
        <dgm:presLayoutVars>
          <dgm:bulletEnabled val="1"/>
        </dgm:presLayoutVars>
      </dgm:prSet>
      <dgm:spPr/>
    </dgm:pt>
    <dgm:pt modelId="{28BEEB99-A0B5-41E1-A35D-D19874C63F0B}" type="pres">
      <dgm:prSet presAssocID="{D9EDABC3-1607-417D-BFBF-E59D9DDBC3D6}" presName="FourConn_3-4" presStyleLbl="fgAccFollowNode1" presStyleIdx="2" presStyleCnt="3">
        <dgm:presLayoutVars>
          <dgm:bulletEnabled val="1"/>
        </dgm:presLayoutVars>
      </dgm:prSet>
      <dgm:spPr/>
    </dgm:pt>
    <dgm:pt modelId="{AA2730A5-3819-4FA1-971E-765ADA76F5ED}" type="pres">
      <dgm:prSet presAssocID="{D9EDABC3-1607-417D-BFBF-E59D9DDBC3D6}" presName="FourNodes_1_text" presStyleLbl="node1" presStyleIdx="3" presStyleCnt="4">
        <dgm:presLayoutVars>
          <dgm:bulletEnabled val="1"/>
        </dgm:presLayoutVars>
      </dgm:prSet>
      <dgm:spPr/>
    </dgm:pt>
    <dgm:pt modelId="{23CC1268-B18F-4ABC-9E2C-759EAED419F6}" type="pres">
      <dgm:prSet presAssocID="{D9EDABC3-1607-417D-BFBF-E59D9DDBC3D6}" presName="FourNodes_2_text" presStyleLbl="node1" presStyleIdx="3" presStyleCnt="4">
        <dgm:presLayoutVars>
          <dgm:bulletEnabled val="1"/>
        </dgm:presLayoutVars>
      </dgm:prSet>
      <dgm:spPr/>
    </dgm:pt>
    <dgm:pt modelId="{43D2584A-3990-461F-B9B4-27B4F569E0A3}" type="pres">
      <dgm:prSet presAssocID="{D9EDABC3-1607-417D-BFBF-E59D9DDBC3D6}" presName="FourNodes_3_text" presStyleLbl="node1" presStyleIdx="3" presStyleCnt="4">
        <dgm:presLayoutVars>
          <dgm:bulletEnabled val="1"/>
        </dgm:presLayoutVars>
      </dgm:prSet>
      <dgm:spPr/>
    </dgm:pt>
    <dgm:pt modelId="{E15E7842-6216-4C7B-9378-B93AC3DA7C83}" type="pres">
      <dgm:prSet presAssocID="{D9EDABC3-1607-417D-BFBF-E59D9DDBC3D6}" presName="FourNodes_4_text" presStyleLbl="node1" presStyleIdx="3" presStyleCnt="4">
        <dgm:presLayoutVars>
          <dgm:bulletEnabled val="1"/>
        </dgm:presLayoutVars>
      </dgm:prSet>
      <dgm:spPr/>
    </dgm:pt>
  </dgm:ptLst>
  <dgm:cxnLst>
    <dgm:cxn modelId="{C8989C01-929E-482F-8F02-877DCC6399B2}" type="presOf" srcId="{D57C3822-AA64-4719-BE20-CFAA5C9F273D}" destId="{43D2584A-3990-461F-B9B4-27B4F569E0A3}" srcOrd="1" destOrd="0" presId="urn:microsoft.com/office/officeart/2005/8/layout/vProcess5"/>
    <dgm:cxn modelId="{E41CCF11-03CC-4964-B9BD-1DD8F8BD6AE7}" srcId="{D9EDABC3-1607-417D-BFBF-E59D9DDBC3D6}" destId="{DC99E8F7-E2A8-492C-924E-4C2908370F30}" srcOrd="0" destOrd="0" parTransId="{B26F5840-BAA2-4656-9D48-4B2A8249E5B9}" sibTransId="{19FEB419-4BDA-4E11-A102-135B1CFE87A8}"/>
    <dgm:cxn modelId="{6A6C0414-943F-40F6-B3C5-08F6BAEAF03D}" type="presOf" srcId="{5458C31A-C5DF-4F77-8845-5F8DC3F80977}" destId="{28BEEB99-A0B5-41E1-A35D-D19874C63F0B}" srcOrd="0" destOrd="0" presId="urn:microsoft.com/office/officeart/2005/8/layout/vProcess5"/>
    <dgm:cxn modelId="{7821AD16-EF63-4830-8BD2-AF2C0D353998}" type="presOf" srcId="{4C71AD89-C44A-4F9B-9990-0488ABA8EA5E}" destId="{E182A182-A861-4660-975B-E3EF11A530B4}" srcOrd="0" destOrd="0" presId="urn:microsoft.com/office/officeart/2005/8/layout/vProcess5"/>
    <dgm:cxn modelId="{B52A641B-666C-4D82-B233-D0C08A9DF93A}" type="presOf" srcId="{D9EDABC3-1607-417D-BFBF-E59D9DDBC3D6}" destId="{ABEB60AD-CA66-4CBC-AB96-9065B48098D1}" srcOrd="0" destOrd="0" presId="urn:microsoft.com/office/officeart/2005/8/layout/vProcess5"/>
    <dgm:cxn modelId="{226AD621-A2BE-4E3F-AF57-865517293FC4}" type="presOf" srcId="{492388FD-070F-4A7F-BFCB-9A92EEB48784}" destId="{23CC1268-B18F-4ABC-9E2C-759EAED419F6}" srcOrd="1" destOrd="0" presId="urn:microsoft.com/office/officeart/2005/8/layout/vProcess5"/>
    <dgm:cxn modelId="{4B955D25-4173-46F8-B371-191BAD0EF664}" type="presOf" srcId="{D57C3822-AA64-4719-BE20-CFAA5C9F273D}" destId="{77D17F76-3E88-4FFC-A356-494694663F01}" srcOrd="0" destOrd="0" presId="urn:microsoft.com/office/officeart/2005/8/layout/vProcess5"/>
    <dgm:cxn modelId="{4D48EB41-A4B4-4527-B35F-FDA30FF0720D}" srcId="{D9EDABC3-1607-417D-BFBF-E59D9DDBC3D6}" destId="{E5AAED27-975F-4498-ADE0-528B31266BA8}" srcOrd="3" destOrd="0" parTransId="{47FC24BD-D235-4AED-86EA-7CFA2D507835}" sibTransId="{46CB3C42-31BB-4427-8C6D-9A4A3380DD6E}"/>
    <dgm:cxn modelId="{D60C1473-E0EE-453C-8FD7-1DC61FBDE67E}" type="presOf" srcId="{E5AAED27-975F-4498-ADE0-528B31266BA8}" destId="{E15E7842-6216-4C7B-9378-B93AC3DA7C83}" srcOrd="1" destOrd="0" presId="urn:microsoft.com/office/officeart/2005/8/layout/vProcess5"/>
    <dgm:cxn modelId="{02C2A95A-5EA0-472F-930F-D01F439CDE99}" srcId="{D9EDABC3-1607-417D-BFBF-E59D9DDBC3D6}" destId="{D57C3822-AA64-4719-BE20-CFAA5C9F273D}" srcOrd="2" destOrd="0" parTransId="{753C4E86-0C0E-4E36-BD05-24C724D5F891}" sibTransId="{5458C31A-C5DF-4F77-8845-5F8DC3F80977}"/>
    <dgm:cxn modelId="{47806A87-658C-475C-83FA-40C6D3C6F7BE}" type="presOf" srcId="{DC99E8F7-E2A8-492C-924E-4C2908370F30}" destId="{9F94784C-9D65-414A-970E-D8A76AFF61DC}" srcOrd="0" destOrd="0" presId="urn:microsoft.com/office/officeart/2005/8/layout/vProcess5"/>
    <dgm:cxn modelId="{FF4780CE-CD54-464E-8E73-FA8D3BBA39F3}" type="presOf" srcId="{492388FD-070F-4A7F-BFCB-9A92EEB48784}" destId="{448633E2-B67B-4DD1-9920-B3524FD218A1}" srcOrd="0" destOrd="0" presId="urn:microsoft.com/office/officeart/2005/8/layout/vProcess5"/>
    <dgm:cxn modelId="{0E9F22D7-E33F-48B1-840C-D265E5B3AA3A}" type="presOf" srcId="{DC99E8F7-E2A8-492C-924E-4C2908370F30}" destId="{AA2730A5-3819-4FA1-971E-765ADA76F5ED}" srcOrd="1" destOrd="0" presId="urn:microsoft.com/office/officeart/2005/8/layout/vProcess5"/>
    <dgm:cxn modelId="{47B234E8-5158-4A32-9584-656F353C1583}" type="presOf" srcId="{E5AAED27-975F-4498-ADE0-528B31266BA8}" destId="{C7C406EF-70DE-4361-B72E-71EE828F1CFD}" srcOrd="0" destOrd="0" presId="urn:microsoft.com/office/officeart/2005/8/layout/vProcess5"/>
    <dgm:cxn modelId="{771321F5-30DC-4A5F-B920-B79085A250F6}" type="presOf" srcId="{19FEB419-4BDA-4E11-A102-135B1CFE87A8}" destId="{F0F5BF25-C9E7-4A89-B453-B35F26C8523F}" srcOrd="0" destOrd="0" presId="urn:microsoft.com/office/officeart/2005/8/layout/vProcess5"/>
    <dgm:cxn modelId="{B4C099FE-CA7D-4647-BB36-F04ADA231FB9}" srcId="{D9EDABC3-1607-417D-BFBF-E59D9DDBC3D6}" destId="{492388FD-070F-4A7F-BFCB-9A92EEB48784}" srcOrd="1" destOrd="0" parTransId="{719BFC9E-9E28-46EF-A952-2BA83D0ABAFD}" sibTransId="{4C71AD89-C44A-4F9B-9990-0488ABA8EA5E}"/>
    <dgm:cxn modelId="{0455A646-EE85-4FB5-B7EB-F94E8A465AB1}" type="presParOf" srcId="{ABEB60AD-CA66-4CBC-AB96-9065B48098D1}" destId="{DA97ED82-6F74-4379-9816-865A7A400BE5}" srcOrd="0" destOrd="0" presId="urn:microsoft.com/office/officeart/2005/8/layout/vProcess5"/>
    <dgm:cxn modelId="{972C7457-0D59-406A-BE47-52CD1725EC9F}" type="presParOf" srcId="{ABEB60AD-CA66-4CBC-AB96-9065B48098D1}" destId="{9F94784C-9D65-414A-970E-D8A76AFF61DC}" srcOrd="1" destOrd="0" presId="urn:microsoft.com/office/officeart/2005/8/layout/vProcess5"/>
    <dgm:cxn modelId="{35FFD328-42F7-4614-A42C-E0E8CD9723A5}" type="presParOf" srcId="{ABEB60AD-CA66-4CBC-AB96-9065B48098D1}" destId="{448633E2-B67B-4DD1-9920-B3524FD218A1}" srcOrd="2" destOrd="0" presId="urn:microsoft.com/office/officeart/2005/8/layout/vProcess5"/>
    <dgm:cxn modelId="{0CD0DB6B-C9B8-4D6E-A162-E90A8B1F3B2E}" type="presParOf" srcId="{ABEB60AD-CA66-4CBC-AB96-9065B48098D1}" destId="{77D17F76-3E88-4FFC-A356-494694663F01}" srcOrd="3" destOrd="0" presId="urn:microsoft.com/office/officeart/2005/8/layout/vProcess5"/>
    <dgm:cxn modelId="{86ED4BCB-2BF1-48DD-92E9-E03F96ED8745}" type="presParOf" srcId="{ABEB60AD-CA66-4CBC-AB96-9065B48098D1}" destId="{C7C406EF-70DE-4361-B72E-71EE828F1CFD}" srcOrd="4" destOrd="0" presId="urn:microsoft.com/office/officeart/2005/8/layout/vProcess5"/>
    <dgm:cxn modelId="{81B6771D-8236-4F7C-9F82-3AD8926209C7}" type="presParOf" srcId="{ABEB60AD-CA66-4CBC-AB96-9065B48098D1}" destId="{F0F5BF25-C9E7-4A89-B453-B35F26C8523F}" srcOrd="5" destOrd="0" presId="urn:microsoft.com/office/officeart/2005/8/layout/vProcess5"/>
    <dgm:cxn modelId="{DD6B8295-3090-4E0A-9796-947F5CDCB301}" type="presParOf" srcId="{ABEB60AD-CA66-4CBC-AB96-9065B48098D1}" destId="{E182A182-A861-4660-975B-E3EF11A530B4}" srcOrd="6" destOrd="0" presId="urn:microsoft.com/office/officeart/2005/8/layout/vProcess5"/>
    <dgm:cxn modelId="{E9795DE3-F52D-426F-B05E-BD005AC3ECB5}" type="presParOf" srcId="{ABEB60AD-CA66-4CBC-AB96-9065B48098D1}" destId="{28BEEB99-A0B5-41E1-A35D-D19874C63F0B}" srcOrd="7" destOrd="0" presId="urn:microsoft.com/office/officeart/2005/8/layout/vProcess5"/>
    <dgm:cxn modelId="{E21AE4C5-D97B-413C-9B3D-CCFDED693DB0}" type="presParOf" srcId="{ABEB60AD-CA66-4CBC-AB96-9065B48098D1}" destId="{AA2730A5-3819-4FA1-971E-765ADA76F5ED}" srcOrd="8" destOrd="0" presId="urn:microsoft.com/office/officeart/2005/8/layout/vProcess5"/>
    <dgm:cxn modelId="{32A2307A-A4DF-47F4-8871-8BB19F756857}" type="presParOf" srcId="{ABEB60AD-CA66-4CBC-AB96-9065B48098D1}" destId="{23CC1268-B18F-4ABC-9E2C-759EAED419F6}" srcOrd="9" destOrd="0" presId="urn:microsoft.com/office/officeart/2005/8/layout/vProcess5"/>
    <dgm:cxn modelId="{B2AE7766-6F79-4283-BBE7-EBE6DE200261}" type="presParOf" srcId="{ABEB60AD-CA66-4CBC-AB96-9065B48098D1}" destId="{43D2584A-3990-461F-B9B4-27B4F569E0A3}" srcOrd="10" destOrd="0" presId="urn:microsoft.com/office/officeart/2005/8/layout/vProcess5"/>
    <dgm:cxn modelId="{3CF9B689-2A5D-44BE-A882-5494B87BB5CD}" type="presParOf" srcId="{ABEB60AD-CA66-4CBC-AB96-9065B48098D1}" destId="{E15E7842-6216-4C7B-9378-B93AC3DA7C83}"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EDABC3-1607-417D-BFBF-E59D9DDBC3D6}"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DC99E8F7-E2A8-492C-924E-4C2908370F30}">
      <dgm:prSet phldrT="[Text]" custT="1"/>
      <dgm:spPr/>
      <dgm:t>
        <a:bodyPr/>
        <a:lstStyle/>
        <a:p>
          <a:r>
            <a:rPr lang="en-US" sz="2200" b="1" dirty="0"/>
            <a:t>DISTINGUISHING AND LABELING DIFFERENCES </a:t>
          </a:r>
          <a:r>
            <a:rPr lang="en-US" sz="2200" b="1" dirty="0">
              <a:solidFill>
                <a:srgbClr val="0070C0"/>
              </a:solidFill>
            </a:rPr>
            <a:t>using gender norms</a:t>
          </a:r>
        </a:p>
        <a:p>
          <a:r>
            <a:rPr lang="en-US" sz="1800" strike="sngStrike" dirty="0"/>
            <a:t>(HIV status) </a:t>
          </a:r>
          <a:r>
            <a:rPr lang="en-US" sz="1800" strike="noStrike" dirty="0"/>
            <a:t> </a:t>
          </a:r>
          <a:r>
            <a:rPr lang="en-US" sz="1800" dirty="0">
              <a:solidFill>
                <a:srgbClr val="0070C0"/>
              </a:solidFill>
            </a:rPr>
            <a:t>(she doesn’t “act like a lady”)</a:t>
          </a:r>
        </a:p>
      </dgm:t>
    </dgm:pt>
    <dgm:pt modelId="{B26F5840-BAA2-4656-9D48-4B2A8249E5B9}" type="parTrans" cxnId="{E41CCF11-03CC-4964-B9BD-1DD8F8BD6AE7}">
      <dgm:prSet/>
      <dgm:spPr/>
      <dgm:t>
        <a:bodyPr/>
        <a:lstStyle/>
        <a:p>
          <a:endParaRPr lang="en-US"/>
        </a:p>
      </dgm:t>
    </dgm:pt>
    <dgm:pt modelId="{19FEB419-4BDA-4E11-A102-135B1CFE87A8}" type="sibTrans" cxnId="{E41CCF11-03CC-4964-B9BD-1DD8F8BD6AE7}">
      <dgm:prSet/>
      <dgm:spPr/>
      <dgm:t>
        <a:bodyPr/>
        <a:lstStyle/>
        <a:p>
          <a:endParaRPr lang="en-US" dirty="0"/>
        </a:p>
      </dgm:t>
    </dgm:pt>
    <dgm:pt modelId="{492388FD-070F-4A7F-BFCB-9A92EEB48784}">
      <dgm:prSet phldrT="[Text]" custT="1"/>
      <dgm:spPr/>
      <dgm:t>
        <a:bodyPr/>
        <a:lstStyle/>
        <a:p>
          <a:r>
            <a:rPr lang="en-US" sz="2200" b="1" dirty="0"/>
            <a:t>ASSOCIATING NEGATIVE ATTRIBUTES</a:t>
          </a:r>
        </a:p>
        <a:p>
          <a:r>
            <a:rPr lang="en-US" sz="1800" dirty="0"/>
            <a:t>(immoral, promiscuous) 	</a:t>
          </a:r>
        </a:p>
      </dgm:t>
    </dgm:pt>
    <dgm:pt modelId="{719BFC9E-9E28-46EF-A952-2BA83D0ABAFD}" type="parTrans" cxnId="{B4C099FE-CA7D-4647-BB36-F04ADA231FB9}">
      <dgm:prSet/>
      <dgm:spPr/>
      <dgm:t>
        <a:bodyPr/>
        <a:lstStyle/>
        <a:p>
          <a:endParaRPr lang="en-US"/>
        </a:p>
      </dgm:t>
    </dgm:pt>
    <dgm:pt modelId="{4C71AD89-C44A-4F9B-9990-0488ABA8EA5E}" type="sibTrans" cxnId="{B4C099FE-CA7D-4647-BB36-F04ADA231FB9}">
      <dgm:prSet/>
      <dgm:spPr/>
      <dgm:t>
        <a:bodyPr/>
        <a:lstStyle/>
        <a:p>
          <a:endParaRPr lang="en-US" dirty="0"/>
        </a:p>
      </dgm:t>
    </dgm:pt>
    <dgm:pt modelId="{D57C3822-AA64-4719-BE20-CFAA5C9F273D}">
      <dgm:prSet phldrT="[Text]" custT="1"/>
      <dgm:spPr/>
      <dgm:t>
        <a:bodyPr/>
        <a:lstStyle/>
        <a:p>
          <a:r>
            <a:rPr lang="en-US" sz="2200" b="1" dirty="0"/>
            <a:t>SEPARATING “US” FROM “THEM”</a:t>
          </a:r>
        </a:p>
        <a:p>
          <a:r>
            <a:rPr lang="en-US" sz="1800" dirty="0"/>
            <a:t>(isolate physically and socially)	</a:t>
          </a:r>
        </a:p>
      </dgm:t>
    </dgm:pt>
    <dgm:pt modelId="{753C4E86-0C0E-4E36-BD05-24C724D5F891}" type="parTrans" cxnId="{02C2A95A-5EA0-472F-930F-D01F439CDE99}">
      <dgm:prSet/>
      <dgm:spPr/>
      <dgm:t>
        <a:bodyPr/>
        <a:lstStyle/>
        <a:p>
          <a:endParaRPr lang="en-US"/>
        </a:p>
      </dgm:t>
    </dgm:pt>
    <dgm:pt modelId="{5458C31A-C5DF-4F77-8845-5F8DC3F80977}" type="sibTrans" cxnId="{02C2A95A-5EA0-472F-930F-D01F439CDE99}">
      <dgm:prSet/>
      <dgm:spPr/>
      <dgm:t>
        <a:bodyPr/>
        <a:lstStyle/>
        <a:p>
          <a:endParaRPr lang="en-US" dirty="0"/>
        </a:p>
      </dgm:t>
    </dgm:pt>
    <dgm:pt modelId="{E5AAED27-975F-4498-ADE0-528B31266BA8}">
      <dgm:prSet custT="1"/>
      <dgm:spPr/>
      <dgm:t>
        <a:bodyPr/>
        <a:lstStyle/>
        <a:p>
          <a:r>
            <a:rPr lang="en-US" sz="2200" b="1" dirty="0"/>
            <a:t>STATUS LOSS AND DISCRIMINATION</a:t>
          </a:r>
        </a:p>
        <a:p>
          <a:r>
            <a:rPr lang="en-US" sz="1800" dirty="0"/>
            <a:t>(denial of family support, denial of health care, violence)</a:t>
          </a:r>
        </a:p>
      </dgm:t>
    </dgm:pt>
    <dgm:pt modelId="{47FC24BD-D235-4AED-86EA-7CFA2D507835}" type="parTrans" cxnId="{4D48EB41-A4B4-4527-B35F-FDA30FF0720D}">
      <dgm:prSet/>
      <dgm:spPr/>
      <dgm:t>
        <a:bodyPr/>
        <a:lstStyle/>
        <a:p>
          <a:endParaRPr lang="en-US"/>
        </a:p>
      </dgm:t>
    </dgm:pt>
    <dgm:pt modelId="{46CB3C42-31BB-4427-8C6D-9A4A3380DD6E}" type="sibTrans" cxnId="{4D48EB41-A4B4-4527-B35F-FDA30FF0720D}">
      <dgm:prSet/>
      <dgm:spPr/>
      <dgm:t>
        <a:bodyPr/>
        <a:lstStyle/>
        <a:p>
          <a:endParaRPr lang="en-US"/>
        </a:p>
      </dgm:t>
    </dgm:pt>
    <dgm:pt modelId="{ABEB60AD-CA66-4CBC-AB96-9065B48098D1}" type="pres">
      <dgm:prSet presAssocID="{D9EDABC3-1607-417D-BFBF-E59D9DDBC3D6}" presName="outerComposite" presStyleCnt="0">
        <dgm:presLayoutVars>
          <dgm:chMax val="5"/>
          <dgm:dir/>
          <dgm:resizeHandles val="exact"/>
        </dgm:presLayoutVars>
      </dgm:prSet>
      <dgm:spPr/>
    </dgm:pt>
    <dgm:pt modelId="{DA97ED82-6F74-4379-9816-865A7A400BE5}" type="pres">
      <dgm:prSet presAssocID="{D9EDABC3-1607-417D-BFBF-E59D9DDBC3D6}" presName="dummyMaxCanvas" presStyleCnt="0">
        <dgm:presLayoutVars/>
      </dgm:prSet>
      <dgm:spPr/>
    </dgm:pt>
    <dgm:pt modelId="{9F94784C-9D65-414A-970E-D8A76AFF61DC}" type="pres">
      <dgm:prSet presAssocID="{D9EDABC3-1607-417D-BFBF-E59D9DDBC3D6}" presName="FourNodes_1" presStyleLbl="node1" presStyleIdx="0" presStyleCnt="4" custLinFactNeighborX="-9581" custLinFactNeighborY="-11250">
        <dgm:presLayoutVars>
          <dgm:bulletEnabled val="1"/>
        </dgm:presLayoutVars>
      </dgm:prSet>
      <dgm:spPr/>
    </dgm:pt>
    <dgm:pt modelId="{448633E2-B67B-4DD1-9920-B3524FD218A1}" type="pres">
      <dgm:prSet presAssocID="{D9EDABC3-1607-417D-BFBF-E59D9DDBC3D6}" presName="FourNodes_2" presStyleLbl="node1" presStyleIdx="1" presStyleCnt="4">
        <dgm:presLayoutVars>
          <dgm:bulletEnabled val="1"/>
        </dgm:presLayoutVars>
      </dgm:prSet>
      <dgm:spPr/>
    </dgm:pt>
    <dgm:pt modelId="{77D17F76-3E88-4FFC-A356-494694663F01}" type="pres">
      <dgm:prSet presAssocID="{D9EDABC3-1607-417D-BFBF-E59D9DDBC3D6}" presName="FourNodes_3" presStyleLbl="node1" presStyleIdx="2" presStyleCnt="4">
        <dgm:presLayoutVars>
          <dgm:bulletEnabled val="1"/>
        </dgm:presLayoutVars>
      </dgm:prSet>
      <dgm:spPr/>
    </dgm:pt>
    <dgm:pt modelId="{C7C406EF-70DE-4361-B72E-71EE828F1CFD}" type="pres">
      <dgm:prSet presAssocID="{D9EDABC3-1607-417D-BFBF-E59D9DDBC3D6}" presName="FourNodes_4" presStyleLbl="node1" presStyleIdx="3" presStyleCnt="4">
        <dgm:presLayoutVars>
          <dgm:bulletEnabled val="1"/>
        </dgm:presLayoutVars>
      </dgm:prSet>
      <dgm:spPr/>
    </dgm:pt>
    <dgm:pt modelId="{F0F5BF25-C9E7-4A89-B453-B35F26C8523F}" type="pres">
      <dgm:prSet presAssocID="{D9EDABC3-1607-417D-BFBF-E59D9DDBC3D6}" presName="FourConn_1-2" presStyleLbl="fgAccFollowNode1" presStyleIdx="0" presStyleCnt="3">
        <dgm:presLayoutVars>
          <dgm:bulletEnabled val="1"/>
        </dgm:presLayoutVars>
      </dgm:prSet>
      <dgm:spPr/>
    </dgm:pt>
    <dgm:pt modelId="{E182A182-A861-4660-975B-E3EF11A530B4}" type="pres">
      <dgm:prSet presAssocID="{D9EDABC3-1607-417D-BFBF-E59D9DDBC3D6}" presName="FourConn_2-3" presStyleLbl="fgAccFollowNode1" presStyleIdx="1" presStyleCnt="3">
        <dgm:presLayoutVars>
          <dgm:bulletEnabled val="1"/>
        </dgm:presLayoutVars>
      </dgm:prSet>
      <dgm:spPr/>
    </dgm:pt>
    <dgm:pt modelId="{28BEEB99-A0B5-41E1-A35D-D19874C63F0B}" type="pres">
      <dgm:prSet presAssocID="{D9EDABC3-1607-417D-BFBF-E59D9DDBC3D6}" presName="FourConn_3-4" presStyleLbl="fgAccFollowNode1" presStyleIdx="2" presStyleCnt="3">
        <dgm:presLayoutVars>
          <dgm:bulletEnabled val="1"/>
        </dgm:presLayoutVars>
      </dgm:prSet>
      <dgm:spPr/>
    </dgm:pt>
    <dgm:pt modelId="{AA2730A5-3819-4FA1-971E-765ADA76F5ED}" type="pres">
      <dgm:prSet presAssocID="{D9EDABC3-1607-417D-BFBF-E59D9DDBC3D6}" presName="FourNodes_1_text" presStyleLbl="node1" presStyleIdx="3" presStyleCnt="4">
        <dgm:presLayoutVars>
          <dgm:bulletEnabled val="1"/>
        </dgm:presLayoutVars>
      </dgm:prSet>
      <dgm:spPr/>
    </dgm:pt>
    <dgm:pt modelId="{23CC1268-B18F-4ABC-9E2C-759EAED419F6}" type="pres">
      <dgm:prSet presAssocID="{D9EDABC3-1607-417D-BFBF-E59D9DDBC3D6}" presName="FourNodes_2_text" presStyleLbl="node1" presStyleIdx="3" presStyleCnt="4">
        <dgm:presLayoutVars>
          <dgm:bulletEnabled val="1"/>
        </dgm:presLayoutVars>
      </dgm:prSet>
      <dgm:spPr/>
    </dgm:pt>
    <dgm:pt modelId="{43D2584A-3990-461F-B9B4-27B4F569E0A3}" type="pres">
      <dgm:prSet presAssocID="{D9EDABC3-1607-417D-BFBF-E59D9DDBC3D6}" presName="FourNodes_3_text" presStyleLbl="node1" presStyleIdx="3" presStyleCnt="4">
        <dgm:presLayoutVars>
          <dgm:bulletEnabled val="1"/>
        </dgm:presLayoutVars>
      </dgm:prSet>
      <dgm:spPr/>
    </dgm:pt>
    <dgm:pt modelId="{E15E7842-6216-4C7B-9378-B93AC3DA7C83}" type="pres">
      <dgm:prSet presAssocID="{D9EDABC3-1607-417D-BFBF-E59D9DDBC3D6}" presName="FourNodes_4_text" presStyleLbl="node1" presStyleIdx="3" presStyleCnt="4">
        <dgm:presLayoutVars>
          <dgm:bulletEnabled val="1"/>
        </dgm:presLayoutVars>
      </dgm:prSet>
      <dgm:spPr/>
    </dgm:pt>
  </dgm:ptLst>
  <dgm:cxnLst>
    <dgm:cxn modelId="{C8989C01-929E-482F-8F02-877DCC6399B2}" type="presOf" srcId="{D57C3822-AA64-4719-BE20-CFAA5C9F273D}" destId="{43D2584A-3990-461F-B9B4-27B4F569E0A3}" srcOrd="1" destOrd="0" presId="urn:microsoft.com/office/officeart/2005/8/layout/vProcess5"/>
    <dgm:cxn modelId="{E41CCF11-03CC-4964-B9BD-1DD8F8BD6AE7}" srcId="{D9EDABC3-1607-417D-BFBF-E59D9DDBC3D6}" destId="{DC99E8F7-E2A8-492C-924E-4C2908370F30}" srcOrd="0" destOrd="0" parTransId="{B26F5840-BAA2-4656-9D48-4B2A8249E5B9}" sibTransId="{19FEB419-4BDA-4E11-A102-135B1CFE87A8}"/>
    <dgm:cxn modelId="{6A6C0414-943F-40F6-B3C5-08F6BAEAF03D}" type="presOf" srcId="{5458C31A-C5DF-4F77-8845-5F8DC3F80977}" destId="{28BEEB99-A0B5-41E1-A35D-D19874C63F0B}" srcOrd="0" destOrd="0" presId="urn:microsoft.com/office/officeart/2005/8/layout/vProcess5"/>
    <dgm:cxn modelId="{7821AD16-EF63-4830-8BD2-AF2C0D353998}" type="presOf" srcId="{4C71AD89-C44A-4F9B-9990-0488ABA8EA5E}" destId="{E182A182-A861-4660-975B-E3EF11A530B4}" srcOrd="0" destOrd="0" presId="urn:microsoft.com/office/officeart/2005/8/layout/vProcess5"/>
    <dgm:cxn modelId="{B52A641B-666C-4D82-B233-D0C08A9DF93A}" type="presOf" srcId="{D9EDABC3-1607-417D-BFBF-E59D9DDBC3D6}" destId="{ABEB60AD-CA66-4CBC-AB96-9065B48098D1}" srcOrd="0" destOrd="0" presId="urn:microsoft.com/office/officeart/2005/8/layout/vProcess5"/>
    <dgm:cxn modelId="{226AD621-A2BE-4E3F-AF57-865517293FC4}" type="presOf" srcId="{492388FD-070F-4A7F-BFCB-9A92EEB48784}" destId="{23CC1268-B18F-4ABC-9E2C-759EAED419F6}" srcOrd="1" destOrd="0" presId="urn:microsoft.com/office/officeart/2005/8/layout/vProcess5"/>
    <dgm:cxn modelId="{4B955D25-4173-46F8-B371-191BAD0EF664}" type="presOf" srcId="{D57C3822-AA64-4719-BE20-CFAA5C9F273D}" destId="{77D17F76-3E88-4FFC-A356-494694663F01}" srcOrd="0" destOrd="0" presId="urn:microsoft.com/office/officeart/2005/8/layout/vProcess5"/>
    <dgm:cxn modelId="{4D48EB41-A4B4-4527-B35F-FDA30FF0720D}" srcId="{D9EDABC3-1607-417D-BFBF-E59D9DDBC3D6}" destId="{E5AAED27-975F-4498-ADE0-528B31266BA8}" srcOrd="3" destOrd="0" parTransId="{47FC24BD-D235-4AED-86EA-7CFA2D507835}" sibTransId="{46CB3C42-31BB-4427-8C6D-9A4A3380DD6E}"/>
    <dgm:cxn modelId="{D60C1473-E0EE-453C-8FD7-1DC61FBDE67E}" type="presOf" srcId="{E5AAED27-975F-4498-ADE0-528B31266BA8}" destId="{E15E7842-6216-4C7B-9378-B93AC3DA7C83}" srcOrd="1" destOrd="0" presId="urn:microsoft.com/office/officeart/2005/8/layout/vProcess5"/>
    <dgm:cxn modelId="{02C2A95A-5EA0-472F-930F-D01F439CDE99}" srcId="{D9EDABC3-1607-417D-BFBF-E59D9DDBC3D6}" destId="{D57C3822-AA64-4719-BE20-CFAA5C9F273D}" srcOrd="2" destOrd="0" parTransId="{753C4E86-0C0E-4E36-BD05-24C724D5F891}" sibTransId="{5458C31A-C5DF-4F77-8845-5F8DC3F80977}"/>
    <dgm:cxn modelId="{47806A87-658C-475C-83FA-40C6D3C6F7BE}" type="presOf" srcId="{DC99E8F7-E2A8-492C-924E-4C2908370F30}" destId="{9F94784C-9D65-414A-970E-D8A76AFF61DC}" srcOrd="0" destOrd="0" presId="urn:microsoft.com/office/officeart/2005/8/layout/vProcess5"/>
    <dgm:cxn modelId="{FF4780CE-CD54-464E-8E73-FA8D3BBA39F3}" type="presOf" srcId="{492388FD-070F-4A7F-BFCB-9A92EEB48784}" destId="{448633E2-B67B-4DD1-9920-B3524FD218A1}" srcOrd="0" destOrd="0" presId="urn:microsoft.com/office/officeart/2005/8/layout/vProcess5"/>
    <dgm:cxn modelId="{0E9F22D7-E33F-48B1-840C-D265E5B3AA3A}" type="presOf" srcId="{DC99E8F7-E2A8-492C-924E-4C2908370F30}" destId="{AA2730A5-3819-4FA1-971E-765ADA76F5ED}" srcOrd="1" destOrd="0" presId="urn:microsoft.com/office/officeart/2005/8/layout/vProcess5"/>
    <dgm:cxn modelId="{47B234E8-5158-4A32-9584-656F353C1583}" type="presOf" srcId="{E5AAED27-975F-4498-ADE0-528B31266BA8}" destId="{C7C406EF-70DE-4361-B72E-71EE828F1CFD}" srcOrd="0" destOrd="0" presId="urn:microsoft.com/office/officeart/2005/8/layout/vProcess5"/>
    <dgm:cxn modelId="{771321F5-30DC-4A5F-B920-B79085A250F6}" type="presOf" srcId="{19FEB419-4BDA-4E11-A102-135B1CFE87A8}" destId="{F0F5BF25-C9E7-4A89-B453-B35F26C8523F}" srcOrd="0" destOrd="0" presId="urn:microsoft.com/office/officeart/2005/8/layout/vProcess5"/>
    <dgm:cxn modelId="{B4C099FE-CA7D-4647-BB36-F04ADA231FB9}" srcId="{D9EDABC3-1607-417D-BFBF-E59D9DDBC3D6}" destId="{492388FD-070F-4A7F-BFCB-9A92EEB48784}" srcOrd="1" destOrd="0" parTransId="{719BFC9E-9E28-46EF-A952-2BA83D0ABAFD}" sibTransId="{4C71AD89-C44A-4F9B-9990-0488ABA8EA5E}"/>
    <dgm:cxn modelId="{0455A646-EE85-4FB5-B7EB-F94E8A465AB1}" type="presParOf" srcId="{ABEB60AD-CA66-4CBC-AB96-9065B48098D1}" destId="{DA97ED82-6F74-4379-9816-865A7A400BE5}" srcOrd="0" destOrd="0" presId="urn:microsoft.com/office/officeart/2005/8/layout/vProcess5"/>
    <dgm:cxn modelId="{972C7457-0D59-406A-BE47-52CD1725EC9F}" type="presParOf" srcId="{ABEB60AD-CA66-4CBC-AB96-9065B48098D1}" destId="{9F94784C-9D65-414A-970E-D8A76AFF61DC}" srcOrd="1" destOrd="0" presId="urn:microsoft.com/office/officeart/2005/8/layout/vProcess5"/>
    <dgm:cxn modelId="{35FFD328-42F7-4614-A42C-E0E8CD9723A5}" type="presParOf" srcId="{ABEB60AD-CA66-4CBC-AB96-9065B48098D1}" destId="{448633E2-B67B-4DD1-9920-B3524FD218A1}" srcOrd="2" destOrd="0" presId="urn:microsoft.com/office/officeart/2005/8/layout/vProcess5"/>
    <dgm:cxn modelId="{0CD0DB6B-C9B8-4D6E-A162-E90A8B1F3B2E}" type="presParOf" srcId="{ABEB60AD-CA66-4CBC-AB96-9065B48098D1}" destId="{77D17F76-3E88-4FFC-A356-494694663F01}" srcOrd="3" destOrd="0" presId="urn:microsoft.com/office/officeart/2005/8/layout/vProcess5"/>
    <dgm:cxn modelId="{86ED4BCB-2BF1-48DD-92E9-E03F96ED8745}" type="presParOf" srcId="{ABEB60AD-CA66-4CBC-AB96-9065B48098D1}" destId="{C7C406EF-70DE-4361-B72E-71EE828F1CFD}" srcOrd="4" destOrd="0" presId="urn:microsoft.com/office/officeart/2005/8/layout/vProcess5"/>
    <dgm:cxn modelId="{81B6771D-8236-4F7C-9F82-3AD8926209C7}" type="presParOf" srcId="{ABEB60AD-CA66-4CBC-AB96-9065B48098D1}" destId="{F0F5BF25-C9E7-4A89-B453-B35F26C8523F}" srcOrd="5" destOrd="0" presId="urn:microsoft.com/office/officeart/2005/8/layout/vProcess5"/>
    <dgm:cxn modelId="{DD6B8295-3090-4E0A-9796-947F5CDCB301}" type="presParOf" srcId="{ABEB60AD-CA66-4CBC-AB96-9065B48098D1}" destId="{E182A182-A861-4660-975B-E3EF11A530B4}" srcOrd="6" destOrd="0" presId="urn:microsoft.com/office/officeart/2005/8/layout/vProcess5"/>
    <dgm:cxn modelId="{E9795DE3-F52D-426F-B05E-BD005AC3ECB5}" type="presParOf" srcId="{ABEB60AD-CA66-4CBC-AB96-9065B48098D1}" destId="{28BEEB99-A0B5-41E1-A35D-D19874C63F0B}" srcOrd="7" destOrd="0" presId="urn:microsoft.com/office/officeart/2005/8/layout/vProcess5"/>
    <dgm:cxn modelId="{E21AE4C5-D97B-413C-9B3D-CCFDED693DB0}" type="presParOf" srcId="{ABEB60AD-CA66-4CBC-AB96-9065B48098D1}" destId="{AA2730A5-3819-4FA1-971E-765ADA76F5ED}" srcOrd="8" destOrd="0" presId="urn:microsoft.com/office/officeart/2005/8/layout/vProcess5"/>
    <dgm:cxn modelId="{32A2307A-A4DF-47F4-8871-8BB19F756857}" type="presParOf" srcId="{ABEB60AD-CA66-4CBC-AB96-9065B48098D1}" destId="{23CC1268-B18F-4ABC-9E2C-759EAED419F6}" srcOrd="9" destOrd="0" presId="urn:microsoft.com/office/officeart/2005/8/layout/vProcess5"/>
    <dgm:cxn modelId="{B2AE7766-6F79-4283-BBE7-EBE6DE200261}" type="presParOf" srcId="{ABEB60AD-CA66-4CBC-AB96-9065B48098D1}" destId="{43D2584A-3990-461F-B9B4-27B4F569E0A3}" srcOrd="10" destOrd="0" presId="urn:microsoft.com/office/officeart/2005/8/layout/vProcess5"/>
    <dgm:cxn modelId="{3CF9B689-2A5D-44BE-A882-5494B87BB5CD}" type="presParOf" srcId="{ABEB60AD-CA66-4CBC-AB96-9065B48098D1}" destId="{E15E7842-6216-4C7B-9378-B93AC3DA7C83}"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94784C-9D65-414A-970E-D8A76AFF61DC}">
      <dsp:nvSpPr>
        <dsp:cNvPr id="0" name=""/>
        <dsp:cNvSpPr/>
      </dsp:nvSpPr>
      <dsp:spPr>
        <a:xfrm>
          <a:off x="0" y="0"/>
          <a:ext cx="5852160" cy="109629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DISTINGUISHING AND LABELING DIFFERENCES</a:t>
          </a:r>
        </a:p>
        <a:p>
          <a:pPr marL="0" lvl="0" indent="0" algn="l" defTabSz="977900">
            <a:lnSpc>
              <a:spcPct val="90000"/>
            </a:lnSpc>
            <a:spcBef>
              <a:spcPct val="0"/>
            </a:spcBef>
            <a:spcAft>
              <a:spcPct val="35000"/>
            </a:spcAft>
            <a:buNone/>
          </a:pPr>
          <a:r>
            <a:rPr lang="en-US" sz="1800" kern="1200" dirty="0"/>
            <a:t>(HIV status)</a:t>
          </a:r>
        </a:p>
      </dsp:txBody>
      <dsp:txXfrm>
        <a:off x="32109" y="32109"/>
        <a:ext cx="4576535" cy="1032077"/>
      </dsp:txXfrm>
    </dsp:sp>
    <dsp:sp modelId="{448633E2-B67B-4DD1-9920-B3524FD218A1}">
      <dsp:nvSpPr>
        <dsp:cNvPr id="0" name=""/>
        <dsp:cNvSpPr/>
      </dsp:nvSpPr>
      <dsp:spPr>
        <a:xfrm>
          <a:off x="490118" y="1295622"/>
          <a:ext cx="5852160" cy="109629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ASSOCIATING NEGATIVE ATTRIBUTES</a:t>
          </a:r>
        </a:p>
        <a:p>
          <a:pPr marL="0" lvl="0" indent="0" algn="l" defTabSz="977900">
            <a:lnSpc>
              <a:spcPct val="90000"/>
            </a:lnSpc>
            <a:spcBef>
              <a:spcPct val="0"/>
            </a:spcBef>
            <a:spcAft>
              <a:spcPct val="35000"/>
            </a:spcAft>
            <a:buNone/>
          </a:pPr>
          <a:r>
            <a:rPr lang="en-US" sz="1800" kern="1200" dirty="0"/>
            <a:t>(immoral, promiscuous)	</a:t>
          </a:r>
        </a:p>
      </dsp:txBody>
      <dsp:txXfrm>
        <a:off x="522227" y="1327731"/>
        <a:ext cx="4585231" cy="1032077"/>
      </dsp:txXfrm>
    </dsp:sp>
    <dsp:sp modelId="{77D17F76-3E88-4FFC-A356-494694663F01}">
      <dsp:nvSpPr>
        <dsp:cNvPr id="0" name=""/>
        <dsp:cNvSpPr/>
      </dsp:nvSpPr>
      <dsp:spPr>
        <a:xfrm>
          <a:off x="972921" y="2591244"/>
          <a:ext cx="5852160" cy="109629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SEPARATING “US” FROM “THEM”</a:t>
          </a:r>
        </a:p>
        <a:p>
          <a:pPr marL="0" lvl="0" indent="0" algn="l" defTabSz="977900">
            <a:lnSpc>
              <a:spcPct val="90000"/>
            </a:lnSpc>
            <a:spcBef>
              <a:spcPct val="0"/>
            </a:spcBef>
            <a:spcAft>
              <a:spcPct val="35000"/>
            </a:spcAft>
            <a:buNone/>
          </a:pPr>
          <a:r>
            <a:rPr lang="en-US" sz="1800" kern="1200" dirty="0"/>
            <a:t>(isolate physically and socially)	</a:t>
          </a:r>
        </a:p>
      </dsp:txBody>
      <dsp:txXfrm>
        <a:off x="1005030" y="2623353"/>
        <a:ext cx="4592546" cy="1032077"/>
      </dsp:txXfrm>
    </dsp:sp>
    <dsp:sp modelId="{C7C406EF-70DE-4361-B72E-71EE828F1CFD}">
      <dsp:nvSpPr>
        <dsp:cNvPr id="0" name=""/>
        <dsp:cNvSpPr/>
      </dsp:nvSpPr>
      <dsp:spPr>
        <a:xfrm>
          <a:off x="1463039" y="3886867"/>
          <a:ext cx="5852160" cy="109629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STATUS LOSS AND DISCRIMINATION</a:t>
          </a:r>
        </a:p>
        <a:p>
          <a:pPr marL="0" lvl="0" indent="0" algn="l" defTabSz="977900">
            <a:lnSpc>
              <a:spcPct val="90000"/>
            </a:lnSpc>
            <a:spcBef>
              <a:spcPct val="0"/>
            </a:spcBef>
            <a:spcAft>
              <a:spcPct val="35000"/>
            </a:spcAft>
            <a:buNone/>
          </a:pPr>
          <a:r>
            <a:rPr lang="en-US" sz="1800" kern="1200" dirty="0"/>
            <a:t>(denial of family support, denial of health care, violence)</a:t>
          </a:r>
        </a:p>
      </dsp:txBody>
      <dsp:txXfrm>
        <a:off x="1495148" y="3918976"/>
        <a:ext cx="4585231" cy="1032077"/>
      </dsp:txXfrm>
    </dsp:sp>
    <dsp:sp modelId="{F0F5BF25-C9E7-4A89-B453-B35F26C8523F}">
      <dsp:nvSpPr>
        <dsp:cNvPr id="0" name=""/>
        <dsp:cNvSpPr/>
      </dsp:nvSpPr>
      <dsp:spPr>
        <a:xfrm>
          <a:off x="5139567" y="839662"/>
          <a:ext cx="712592" cy="712592"/>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dirty="0"/>
        </a:p>
      </dsp:txBody>
      <dsp:txXfrm>
        <a:off x="5299900" y="839662"/>
        <a:ext cx="391926" cy="536225"/>
      </dsp:txXfrm>
    </dsp:sp>
    <dsp:sp modelId="{E182A182-A861-4660-975B-E3EF11A530B4}">
      <dsp:nvSpPr>
        <dsp:cNvPr id="0" name=""/>
        <dsp:cNvSpPr/>
      </dsp:nvSpPr>
      <dsp:spPr>
        <a:xfrm>
          <a:off x="5629686" y="2135285"/>
          <a:ext cx="712592" cy="712592"/>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dirty="0"/>
        </a:p>
      </dsp:txBody>
      <dsp:txXfrm>
        <a:off x="5790019" y="2135285"/>
        <a:ext cx="391926" cy="536225"/>
      </dsp:txXfrm>
    </dsp:sp>
    <dsp:sp modelId="{28BEEB99-A0B5-41E1-A35D-D19874C63F0B}">
      <dsp:nvSpPr>
        <dsp:cNvPr id="0" name=""/>
        <dsp:cNvSpPr/>
      </dsp:nvSpPr>
      <dsp:spPr>
        <a:xfrm>
          <a:off x="6112489" y="3430907"/>
          <a:ext cx="712592" cy="712592"/>
        </a:xfrm>
        <a:prstGeom prst="downArrow">
          <a:avLst>
            <a:gd name="adj1" fmla="val 55000"/>
            <a:gd name="adj2" fmla="val 45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dirty="0"/>
        </a:p>
      </dsp:txBody>
      <dsp:txXfrm>
        <a:off x="6272822" y="3430907"/>
        <a:ext cx="391926" cy="5362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94784C-9D65-414A-970E-D8A76AFF61DC}">
      <dsp:nvSpPr>
        <dsp:cNvPr id="0" name=""/>
        <dsp:cNvSpPr/>
      </dsp:nvSpPr>
      <dsp:spPr>
        <a:xfrm>
          <a:off x="0" y="0"/>
          <a:ext cx="5852160" cy="109629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DISTINGUISHING AND LABELING DIFFERENCES </a:t>
          </a:r>
          <a:r>
            <a:rPr lang="en-US" sz="2200" b="1" kern="1200" dirty="0">
              <a:solidFill>
                <a:srgbClr val="0070C0"/>
              </a:solidFill>
            </a:rPr>
            <a:t>using gender norms</a:t>
          </a:r>
        </a:p>
        <a:p>
          <a:pPr marL="0" lvl="0" indent="0" algn="l" defTabSz="977900">
            <a:lnSpc>
              <a:spcPct val="90000"/>
            </a:lnSpc>
            <a:spcBef>
              <a:spcPct val="0"/>
            </a:spcBef>
            <a:spcAft>
              <a:spcPct val="35000"/>
            </a:spcAft>
            <a:buNone/>
          </a:pPr>
          <a:r>
            <a:rPr lang="en-US" sz="1800" strike="sngStrike" kern="1200" dirty="0"/>
            <a:t>(HIV status) </a:t>
          </a:r>
          <a:r>
            <a:rPr lang="en-US" sz="1800" strike="noStrike" kern="1200" dirty="0"/>
            <a:t> </a:t>
          </a:r>
          <a:r>
            <a:rPr lang="en-US" sz="1800" kern="1200" dirty="0">
              <a:solidFill>
                <a:srgbClr val="0070C0"/>
              </a:solidFill>
            </a:rPr>
            <a:t>(she doesn’t “act like a lady”)</a:t>
          </a:r>
        </a:p>
      </dsp:txBody>
      <dsp:txXfrm>
        <a:off x="32109" y="32109"/>
        <a:ext cx="4576535" cy="1032077"/>
      </dsp:txXfrm>
    </dsp:sp>
    <dsp:sp modelId="{448633E2-B67B-4DD1-9920-B3524FD218A1}">
      <dsp:nvSpPr>
        <dsp:cNvPr id="0" name=""/>
        <dsp:cNvSpPr/>
      </dsp:nvSpPr>
      <dsp:spPr>
        <a:xfrm>
          <a:off x="490118" y="1295622"/>
          <a:ext cx="5852160" cy="1096295"/>
        </a:xfrm>
        <a:prstGeom prst="roundRect">
          <a:avLst>
            <a:gd name="adj" fmla="val 10000"/>
          </a:avLst>
        </a:prstGeom>
        <a:solidFill>
          <a:schemeClr val="accent2">
            <a:hueOff val="833409"/>
            <a:satOff val="-6492"/>
            <a:lumOff val="-35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ASSOCIATING NEGATIVE ATTRIBUTES</a:t>
          </a:r>
        </a:p>
        <a:p>
          <a:pPr marL="0" lvl="0" indent="0" algn="l" defTabSz="977900">
            <a:lnSpc>
              <a:spcPct val="90000"/>
            </a:lnSpc>
            <a:spcBef>
              <a:spcPct val="0"/>
            </a:spcBef>
            <a:spcAft>
              <a:spcPct val="35000"/>
            </a:spcAft>
            <a:buNone/>
          </a:pPr>
          <a:r>
            <a:rPr lang="en-US" sz="1800" kern="1200" dirty="0"/>
            <a:t>(immoral, promiscuous) 	</a:t>
          </a:r>
        </a:p>
      </dsp:txBody>
      <dsp:txXfrm>
        <a:off x="522227" y="1327731"/>
        <a:ext cx="4585231" cy="1032077"/>
      </dsp:txXfrm>
    </dsp:sp>
    <dsp:sp modelId="{77D17F76-3E88-4FFC-A356-494694663F01}">
      <dsp:nvSpPr>
        <dsp:cNvPr id="0" name=""/>
        <dsp:cNvSpPr/>
      </dsp:nvSpPr>
      <dsp:spPr>
        <a:xfrm>
          <a:off x="972921" y="2591244"/>
          <a:ext cx="5852160" cy="1096295"/>
        </a:xfrm>
        <a:prstGeom prst="roundRect">
          <a:avLst>
            <a:gd name="adj" fmla="val 10000"/>
          </a:avLst>
        </a:prstGeom>
        <a:solidFill>
          <a:schemeClr val="accent2">
            <a:hueOff val="1666819"/>
            <a:satOff val="-12983"/>
            <a:lumOff val="-7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SEPARATING “US” FROM “THEM”</a:t>
          </a:r>
        </a:p>
        <a:p>
          <a:pPr marL="0" lvl="0" indent="0" algn="l" defTabSz="977900">
            <a:lnSpc>
              <a:spcPct val="90000"/>
            </a:lnSpc>
            <a:spcBef>
              <a:spcPct val="0"/>
            </a:spcBef>
            <a:spcAft>
              <a:spcPct val="35000"/>
            </a:spcAft>
            <a:buNone/>
          </a:pPr>
          <a:r>
            <a:rPr lang="en-US" sz="1800" kern="1200" dirty="0"/>
            <a:t>(isolate physically and socially)	</a:t>
          </a:r>
        </a:p>
      </dsp:txBody>
      <dsp:txXfrm>
        <a:off x="1005030" y="2623353"/>
        <a:ext cx="4592546" cy="1032077"/>
      </dsp:txXfrm>
    </dsp:sp>
    <dsp:sp modelId="{C7C406EF-70DE-4361-B72E-71EE828F1CFD}">
      <dsp:nvSpPr>
        <dsp:cNvPr id="0" name=""/>
        <dsp:cNvSpPr/>
      </dsp:nvSpPr>
      <dsp:spPr>
        <a:xfrm>
          <a:off x="1463039" y="3886866"/>
          <a:ext cx="5852160" cy="1096295"/>
        </a:xfrm>
        <a:prstGeom prst="roundRect">
          <a:avLst>
            <a:gd name="adj" fmla="val 10000"/>
          </a:avLst>
        </a:prstGeom>
        <a:solidFill>
          <a:schemeClr val="accent2">
            <a:hueOff val="2500228"/>
            <a:satOff val="-19475"/>
            <a:lumOff val="-10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STATUS LOSS AND DISCRIMINATION</a:t>
          </a:r>
        </a:p>
        <a:p>
          <a:pPr marL="0" lvl="0" indent="0" algn="l" defTabSz="977900">
            <a:lnSpc>
              <a:spcPct val="90000"/>
            </a:lnSpc>
            <a:spcBef>
              <a:spcPct val="0"/>
            </a:spcBef>
            <a:spcAft>
              <a:spcPct val="35000"/>
            </a:spcAft>
            <a:buNone/>
          </a:pPr>
          <a:r>
            <a:rPr lang="en-US" sz="1800" kern="1200" dirty="0"/>
            <a:t>(denial of family support, denial of health care, violence)</a:t>
          </a:r>
        </a:p>
      </dsp:txBody>
      <dsp:txXfrm>
        <a:off x="1495148" y="3918975"/>
        <a:ext cx="4585231" cy="1032077"/>
      </dsp:txXfrm>
    </dsp:sp>
    <dsp:sp modelId="{F0F5BF25-C9E7-4A89-B453-B35F26C8523F}">
      <dsp:nvSpPr>
        <dsp:cNvPr id="0" name=""/>
        <dsp:cNvSpPr/>
      </dsp:nvSpPr>
      <dsp:spPr>
        <a:xfrm>
          <a:off x="5139567" y="839662"/>
          <a:ext cx="712592" cy="712592"/>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dirty="0"/>
        </a:p>
      </dsp:txBody>
      <dsp:txXfrm>
        <a:off x="5299900" y="839662"/>
        <a:ext cx="391926" cy="536225"/>
      </dsp:txXfrm>
    </dsp:sp>
    <dsp:sp modelId="{E182A182-A861-4660-975B-E3EF11A530B4}">
      <dsp:nvSpPr>
        <dsp:cNvPr id="0" name=""/>
        <dsp:cNvSpPr/>
      </dsp:nvSpPr>
      <dsp:spPr>
        <a:xfrm>
          <a:off x="5629686" y="2135284"/>
          <a:ext cx="712592" cy="712592"/>
        </a:xfrm>
        <a:prstGeom prst="downArrow">
          <a:avLst>
            <a:gd name="adj1" fmla="val 55000"/>
            <a:gd name="adj2" fmla="val 45000"/>
          </a:avLst>
        </a:prstGeom>
        <a:solidFill>
          <a:schemeClr val="accent2">
            <a:tint val="40000"/>
            <a:alpha val="90000"/>
            <a:hueOff val="1709062"/>
            <a:satOff val="-23122"/>
            <a:lumOff val="-1836"/>
            <a:alphaOff val="0"/>
          </a:schemeClr>
        </a:solidFill>
        <a:ln w="25400" cap="flat" cmpd="sng" algn="ctr">
          <a:solidFill>
            <a:schemeClr val="accent2">
              <a:tint val="40000"/>
              <a:alpha val="90000"/>
              <a:hueOff val="1709062"/>
              <a:satOff val="-23122"/>
              <a:lumOff val="-183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dirty="0"/>
        </a:p>
      </dsp:txBody>
      <dsp:txXfrm>
        <a:off x="5790019" y="2135284"/>
        <a:ext cx="391926" cy="536225"/>
      </dsp:txXfrm>
    </dsp:sp>
    <dsp:sp modelId="{28BEEB99-A0B5-41E1-A35D-D19874C63F0B}">
      <dsp:nvSpPr>
        <dsp:cNvPr id="0" name=""/>
        <dsp:cNvSpPr/>
      </dsp:nvSpPr>
      <dsp:spPr>
        <a:xfrm>
          <a:off x="6112489" y="3430907"/>
          <a:ext cx="712592" cy="712592"/>
        </a:xfrm>
        <a:prstGeom prst="downArrow">
          <a:avLst>
            <a:gd name="adj1" fmla="val 55000"/>
            <a:gd name="adj2" fmla="val 45000"/>
          </a:avLst>
        </a:prstGeom>
        <a:solidFill>
          <a:schemeClr val="accent2">
            <a:tint val="40000"/>
            <a:alpha val="90000"/>
            <a:hueOff val="3418125"/>
            <a:satOff val="-46244"/>
            <a:lumOff val="-3671"/>
            <a:alphaOff val="0"/>
          </a:schemeClr>
        </a:solidFill>
        <a:ln w="25400" cap="flat" cmpd="sng" algn="ctr">
          <a:solidFill>
            <a:schemeClr val="accent2">
              <a:tint val="40000"/>
              <a:alpha val="90000"/>
              <a:hueOff val="3418125"/>
              <a:satOff val="-46244"/>
              <a:lumOff val="-36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dirty="0"/>
        </a:p>
      </dsp:txBody>
      <dsp:txXfrm>
        <a:off x="6272822" y="3430907"/>
        <a:ext cx="391926" cy="53622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630" cy="464268"/>
          </a:xfrm>
          <a:prstGeom prst="rect">
            <a:avLst/>
          </a:prstGeom>
        </p:spPr>
        <p:txBody>
          <a:bodyPr vert="horz" lIns="90957" tIns="45478" rIns="90957" bIns="45478" rtlCol="0"/>
          <a:lstStyle>
            <a:lvl1pPr algn="l">
              <a:defRPr sz="1200"/>
            </a:lvl1pPr>
          </a:lstStyle>
          <a:p>
            <a:endParaRPr lang="en-US" dirty="0"/>
          </a:p>
        </p:txBody>
      </p:sp>
      <p:sp>
        <p:nvSpPr>
          <p:cNvPr id="3" name="Date Placeholder 2"/>
          <p:cNvSpPr>
            <a:spLocks noGrp="1"/>
          </p:cNvSpPr>
          <p:nvPr>
            <p:ph type="dt" sz="quarter" idx="1"/>
          </p:nvPr>
        </p:nvSpPr>
        <p:spPr>
          <a:xfrm>
            <a:off x="3971193" y="0"/>
            <a:ext cx="3037630" cy="464268"/>
          </a:xfrm>
          <a:prstGeom prst="rect">
            <a:avLst/>
          </a:prstGeom>
        </p:spPr>
        <p:txBody>
          <a:bodyPr vert="horz" lIns="90957" tIns="45478" rIns="90957" bIns="45478" rtlCol="0"/>
          <a:lstStyle>
            <a:lvl1pPr algn="r">
              <a:defRPr sz="1200"/>
            </a:lvl1pPr>
          </a:lstStyle>
          <a:p>
            <a:fld id="{FED48C15-38C2-4A23-9F19-89391F68FAA4}" type="datetimeFigureOut">
              <a:rPr lang="en-US" smtClean="0"/>
              <a:pPr/>
              <a:t>7/11/2019</a:t>
            </a:fld>
            <a:endParaRPr lang="en-US" dirty="0"/>
          </a:p>
        </p:txBody>
      </p:sp>
      <p:sp>
        <p:nvSpPr>
          <p:cNvPr id="4" name="Footer Placeholder 3"/>
          <p:cNvSpPr>
            <a:spLocks noGrp="1"/>
          </p:cNvSpPr>
          <p:nvPr>
            <p:ph type="ftr" sz="quarter" idx="2"/>
          </p:nvPr>
        </p:nvSpPr>
        <p:spPr>
          <a:xfrm>
            <a:off x="1" y="8830554"/>
            <a:ext cx="3037630" cy="464268"/>
          </a:xfrm>
          <a:prstGeom prst="rect">
            <a:avLst/>
          </a:prstGeom>
        </p:spPr>
        <p:txBody>
          <a:bodyPr vert="horz" lIns="90957" tIns="45478" rIns="90957" bIns="4547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193" y="8830554"/>
            <a:ext cx="3037630" cy="464268"/>
          </a:xfrm>
          <a:prstGeom prst="rect">
            <a:avLst/>
          </a:prstGeom>
        </p:spPr>
        <p:txBody>
          <a:bodyPr vert="horz" lIns="90957" tIns="45478" rIns="90957" bIns="45478" rtlCol="0" anchor="b"/>
          <a:lstStyle>
            <a:lvl1pPr algn="r">
              <a:defRPr sz="1200"/>
            </a:lvl1pPr>
          </a:lstStyle>
          <a:p>
            <a:fld id="{1C92C71A-CE2D-4514-B786-F1A28EFB4677}" type="slidenum">
              <a:rPr lang="en-US" smtClean="0"/>
              <a:pPr/>
              <a:t>‹#›</a:t>
            </a:fld>
            <a:endParaRPr lang="en-US" dirty="0"/>
          </a:p>
        </p:txBody>
      </p:sp>
    </p:spTree>
    <p:extLst>
      <p:ext uri="{BB962C8B-B14F-4D97-AF65-F5344CB8AC3E}">
        <p14:creationId xmlns:p14="http://schemas.microsoft.com/office/powerpoint/2010/main" val="33245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68" tIns="46584" rIns="93168" bIns="46584" rtlCol="0"/>
          <a:lstStyle>
            <a:lvl1pPr algn="l">
              <a:defRPr sz="1200"/>
            </a:lvl1pPr>
          </a:lstStyle>
          <a:p>
            <a:pPr>
              <a:defRPr/>
            </a:pPr>
            <a:endParaRPr lang="en-US" dirty="0"/>
          </a:p>
        </p:txBody>
      </p:sp>
      <p:sp>
        <p:nvSpPr>
          <p:cNvPr id="3" name="Date Placeholder 2"/>
          <p:cNvSpPr>
            <a:spLocks noGrp="1"/>
          </p:cNvSpPr>
          <p:nvPr>
            <p:ph type="dt" idx="1"/>
          </p:nvPr>
        </p:nvSpPr>
        <p:spPr>
          <a:xfrm>
            <a:off x="3970939" y="1"/>
            <a:ext cx="3037840" cy="464820"/>
          </a:xfrm>
          <a:prstGeom prst="rect">
            <a:avLst/>
          </a:prstGeom>
        </p:spPr>
        <p:txBody>
          <a:bodyPr vert="horz" lIns="93168" tIns="46584" rIns="93168" bIns="46584" rtlCol="0"/>
          <a:lstStyle>
            <a:lvl1pPr algn="r">
              <a:defRPr sz="1200"/>
            </a:lvl1pPr>
          </a:lstStyle>
          <a:p>
            <a:pPr>
              <a:defRPr/>
            </a:pPr>
            <a:fld id="{70B4E627-521C-47D2-9B4F-5D612B2E4FFE}" type="datetimeFigureOut">
              <a:rPr lang="en-US"/>
              <a:pPr>
                <a:defRPr/>
              </a:pPr>
              <a:t>7/11/2019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8" tIns="46584" rIns="93168" bIns="46584"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8" tIns="46584" rIns="93168" bIns="4658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68" tIns="46584" rIns="93168" bIns="46584"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970939" y="8829968"/>
            <a:ext cx="3037840" cy="464820"/>
          </a:xfrm>
          <a:prstGeom prst="rect">
            <a:avLst/>
          </a:prstGeom>
        </p:spPr>
        <p:txBody>
          <a:bodyPr vert="horz" lIns="93168" tIns="46584" rIns="93168" bIns="46584" rtlCol="0" anchor="b"/>
          <a:lstStyle>
            <a:lvl1pPr algn="r">
              <a:defRPr sz="1200"/>
            </a:lvl1pPr>
          </a:lstStyle>
          <a:p>
            <a:pPr>
              <a:defRPr/>
            </a:pPr>
            <a:fld id="{417D96A4-77C4-4FED-8A7B-214747F6ACED}" type="slidenum">
              <a:rPr lang="en-US"/>
              <a:pPr>
                <a:defRPr/>
              </a:pPr>
              <a:t>‹#›</a:t>
            </a:fld>
            <a:endParaRPr lang="en-US" dirty="0"/>
          </a:p>
        </p:txBody>
      </p:sp>
    </p:spTree>
    <p:extLst>
      <p:ext uri="{BB962C8B-B14F-4D97-AF65-F5344CB8AC3E}">
        <p14:creationId xmlns:p14="http://schemas.microsoft.com/office/powerpoint/2010/main" val="7575787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1</a:t>
            </a:fld>
            <a:endParaRPr lang="en-US" dirty="0"/>
          </a:p>
        </p:txBody>
      </p:sp>
    </p:spTree>
    <p:extLst>
      <p:ext uri="{BB962C8B-B14F-4D97-AF65-F5344CB8AC3E}">
        <p14:creationId xmlns:p14="http://schemas.microsoft.com/office/powerpoint/2010/main" val="688879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17</a:t>
            </a:fld>
            <a:endParaRPr lang="en-US" dirty="0"/>
          </a:p>
        </p:txBody>
      </p:sp>
    </p:spTree>
    <p:extLst>
      <p:ext uri="{BB962C8B-B14F-4D97-AF65-F5344CB8AC3E}">
        <p14:creationId xmlns:p14="http://schemas.microsoft.com/office/powerpoint/2010/main" val="225007977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buFont typeface="Arial" panose="020B0604020202020204" pitchFamily="34" charset="0"/>
              <a:buNone/>
            </a:pP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142</a:t>
            </a:fld>
            <a:endParaRPr lang="en-US" dirty="0"/>
          </a:p>
        </p:txBody>
      </p:sp>
    </p:spTree>
    <p:extLst>
      <p:ext uri="{BB962C8B-B14F-4D97-AF65-F5344CB8AC3E}">
        <p14:creationId xmlns:p14="http://schemas.microsoft.com/office/powerpoint/2010/main" val="246293498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B466E0-0366-FE4D-8716-9453F7A07CCD}" type="slidenum">
              <a:rPr lang="en-US" smtClean="0"/>
              <a:t>145</a:t>
            </a:fld>
            <a:endParaRPr lang="en-US"/>
          </a:p>
        </p:txBody>
      </p:sp>
    </p:spTree>
    <p:extLst>
      <p:ext uri="{BB962C8B-B14F-4D97-AF65-F5344CB8AC3E}">
        <p14:creationId xmlns:p14="http://schemas.microsoft.com/office/powerpoint/2010/main" val="184920264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buFont typeface="Arial" panose="020B0604020202020204" pitchFamily="34" charset="0"/>
              <a:buNone/>
            </a:pP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148</a:t>
            </a:fld>
            <a:endParaRPr lang="en-US" dirty="0"/>
          </a:p>
        </p:txBody>
      </p:sp>
    </p:spTree>
    <p:extLst>
      <p:ext uri="{BB962C8B-B14F-4D97-AF65-F5344CB8AC3E}">
        <p14:creationId xmlns:p14="http://schemas.microsoft.com/office/powerpoint/2010/main" val="144365874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solidFill>
                  <a:prstClr val="black"/>
                </a:solidFill>
              </a:rPr>
              <a:pPr>
                <a:defRPr/>
              </a:pPr>
              <a:t>149</a:t>
            </a:fld>
            <a:endParaRPr lang="en-US" dirty="0">
              <a:solidFill>
                <a:prstClr val="black"/>
              </a:solidFill>
            </a:endParaRPr>
          </a:p>
        </p:txBody>
      </p:sp>
    </p:spTree>
    <p:extLst>
      <p:ext uri="{BB962C8B-B14F-4D97-AF65-F5344CB8AC3E}">
        <p14:creationId xmlns:p14="http://schemas.microsoft.com/office/powerpoint/2010/main" val="261456319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150</a:t>
            </a:fld>
            <a:endParaRPr lang="en-US" dirty="0"/>
          </a:p>
        </p:txBody>
      </p:sp>
    </p:spTree>
    <p:extLst>
      <p:ext uri="{BB962C8B-B14F-4D97-AF65-F5344CB8AC3E}">
        <p14:creationId xmlns:p14="http://schemas.microsoft.com/office/powerpoint/2010/main" val="291695386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152</a:t>
            </a:fld>
            <a:endParaRPr lang="en-US" dirty="0"/>
          </a:p>
        </p:txBody>
      </p:sp>
    </p:spTree>
    <p:extLst>
      <p:ext uri="{BB962C8B-B14F-4D97-AF65-F5344CB8AC3E}">
        <p14:creationId xmlns:p14="http://schemas.microsoft.com/office/powerpoint/2010/main" val="422659381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a:xfrm>
            <a:off x="685800" y="4023361"/>
            <a:ext cx="5486400" cy="4872445"/>
          </a:xfrm>
        </p:spPr>
        <p:txBody>
          <a:bodyPr>
            <a:normAutofit/>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154</a:t>
            </a:fld>
            <a:endParaRPr lang="en-US" dirty="0"/>
          </a:p>
        </p:txBody>
      </p:sp>
    </p:spTree>
    <p:extLst>
      <p:ext uri="{BB962C8B-B14F-4D97-AF65-F5344CB8AC3E}">
        <p14:creationId xmlns:p14="http://schemas.microsoft.com/office/powerpoint/2010/main" val="415072766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155</a:t>
            </a:fld>
            <a:endParaRPr lang="en-US" dirty="0"/>
          </a:p>
        </p:txBody>
      </p:sp>
    </p:spTree>
    <p:extLst>
      <p:ext uri="{BB962C8B-B14F-4D97-AF65-F5344CB8AC3E}">
        <p14:creationId xmlns:p14="http://schemas.microsoft.com/office/powerpoint/2010/main" val="333649674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156</a:t>
            </a:fld>
            <a:endParaRPr lang="en-US" dirty="0"/>
          </a:p>
        </p:txBody>
      </p:sp>
    </p:spTree>
    <p:extLst>
      <p:ext uri="{BB962C8B-B14F-4D97-AF65-F5344CB8AC3E}">
        <p14:creationId xmlns:p14="http://schemas.microsoft.com/office/powerpoint/2010/main" val="368583016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157</a:t>
            </a:fld>
            <a:endParaRPr lang="en-US" dirty="0"/>
          </a:p>
        </p:txBody>
      </p:sp>
    </p:spTree>
    <p:extLst>
      <p:ext uri="{BB962C8B-B14F-4D97-AF65-F5344CB8AC3E}">
        <p14:creationId xmlns:p14="http://schemas.microsoft.com/office/powerpoint/2010/main" val="3194535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18</a:t>
            </a:fld>
            <a:endParaRPr lang="en-US" dirty="0"/>
          </a:p>
        </p:txBody>
      </p:sp>
    </p:spTree>
    <p:extLst>
      <p:ext uri="{BB962C8B-B14F-4D97-AF65-F5344CB8AC3E}">
        <p14:creationId xmlns:p14="http://schemas.microsoft.com/office/powerpoint/2010/main" val="209311540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159</a:t>
            </a:fld>
            <a:endParaRPr lang="en-US" dirty="0"/>
          </a:p>
        </p:txBody>
      </p:sp>
    </p:spTree>
    <p:extLst>
      <p:ext uri="{BB962C8B-B14F-4D97-AF65-F5344CB8AC3E}">
        <p14:creationId xmlns:p14="http://schemas.microsoft.com/office/powerpoint/2010/main" val="313648391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a:xfrm>
            <a:off x="685800" y="4036423"/>
            <a:ext cx="5715000" cy="4833257"/>
          </a:xfrm>
        </p:spPr>
        <p:txBody>
          <a:bodyPr/>
          <a:lstStyle/>
          <a:p>
            <a:pPr lvl="0"/>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6F565A2-6E27-4723-9ED5-FDFCC5775F54}" type="slidenum">
              <a:rPr lang="en-US" smtClean="0"/>
              <a:t>161</a:t>
            </a:fld>
            <a:endParaRPr lang="en-US" dirty="0"/>
          </a:p>
        </p:txBody>
      </p:sp>
    </p:spTree>
    <p:extLst>
      <p:ext uri="{BB962C8B-B14F-4D97-AF65-F5344CB8AC3E}">
        <p14:creationId xmlns:p14="http://schemas.microsoft.com/office/powerpoint/2010/main" val="302863725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6F565A2-6E27-4723-9ED5-FDFCC5775F54}" type="slidenum">
              <a:rPr lang="en-US" smtClean="0"/>
              <a:t>162</a:t>
            </a:fld>
            <a:endParaRPr lang="en-US" dirty="0"/>
          </a:p>
        </p:txBody>
      </p:sp>
    </p:spTree>
    <p:extLst>
      <p:ext uri="{BB962C8B-B14F-4D97-AF65-F5344CB8AC3E}">
        <p14:creationId xmlns:p14="http://schemas.microsoft.com/office/powerpoint/2010/main" val="182947439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17D96A4-77C4-4FED-8A7B-214747F6ACED}" type="slidenum">
              <a:rPr lang="en-US" smtClean="0"/>
              <a:pPr>
                <a:defRPr/>
              </a:pPr>
              <a:t>163</a:t>
            </a:fld>
            <a:endParaRPr lang="en-US" dirty="0"/>
          </a:p>
        </p:txBody>
      </p:sp>
    </p:spTree>
    <p:extLst>
      <p:ext uri="{BB962C8B-B14F-4D97-AF65-F5344CB8AC3E}">
        <p14:creationId xmlns:p14="http://schemas.microsoft.com/office/powerpoint/2010/main" val="46322872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164</a:t>
            </a:fld>
            <a:endParaRPr lang="en-US" dirty="0"/>
          </a:p>
        </p:txBody>
      </p:sp>
    </p:spTree>
    <p:extLst>
      <p:ext uri="{BB962C8B-B14F-4D97-AF65-F5344CB8AC3E}">
        <p14:creationId xmlns:p14="http://schemas.microsoft.com/office/powerpoint/2010/main" val="148845440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17D96A4-77C4-4FED-8A7B-214747F6ACED}" type="slidenum">
              <a:rPr lang="en-US" smtClean="0"/>
              <a:pPr>
                <a:defRPr/>
              </a:pPr>
              <a:t>167</a:t>
            </a:fld>
            <a:endParaRPr lang="en-US" dirty="0"/>
          </a:p>
        </p:txBody>
      </p:sp>
    </p:spTree>
    <p:extLst>
      <p:ext uri="{BB962C8B-B14F-4D97-AF65-F5344CB8AC3E}">
        <p14:creationId xmlns:p14="http://schemas.microsoft.com/office/powerpoint/2010/main" val="323911630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174</a:t>
            </a:fld>
            <a:endParaRPr lang="en-US" dirty="0"/>
          </a:p>
        </p:txBody>
      </p:sp>
    </p:spTree>
    <p:extLst>
      <p:ext uri="{BB962C8B-B14F-4D97-AF65-F5344CB8AC3E}">
        <p14:creationId xmlns:p14="http://schemas.microsoft.com/office/powerpoint/2010/main" val="389052807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180</a:t>
            </a:fld>
            <a:endParaRPr lang="en-US" dirty="0"/>
          </a:p>
        </p:txBody>
      </p:sp>
    </p:spTree>
    <p:extLst>
      <p:ext uri="{BB962C8B-B14F-4D97-AF65-F5344CB8AC3E}">
        <p14:creationId xmlns:p14="http://schemas.microsoft.com/office/powerpoint/2010/main" val="173017588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3EBE9A-FCE8-42AC-A6A7-1FC1EFE97FEB}" type="slidenum">
              <a:rPr lang="en-US" smtClean="0"/>
              <a:pPr/>
              <a:t>181</a:t>
            </a:fld>
            <a:endParaRPr lang="en-US" dirty="0"/>
          </a:p>
        </p:txBody>
      </p:sp>
    </p:spTree>
    <p:extLst>
      <p:ext uri="{BB962C8B-B14F-4D97-AF65-F5344CB8AC3E}">
        <p14:creationId xmlns:p14="http://schemas.microsoft.com/office/powerpoint/2010/main" val="372435671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3EBE9A-FCE8-42AC-A6A7-1FC1EFE97FEB}" type="slidenum">
              <a:rPr lang="en-US" smtClean="0"/>
              <a:pPr/>
              <a:t>182</a:t>
            </a:fld>
            <a:endParaRPr lang="en-US" dirty="0"/>
          </a:p>
        </p:txBody>
      </p:sp>
    </p:spTree>
    <p:extLst>
      <p:ext uri="{BB962C8B-B14F-4D97-AF65-F5344CB8AC3E}">
        <p14:creationId xmlns:p14="http://schemas.microsoft.com/office/powerpoint/2010/main" val="265662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6F565A2-6E27-4723-9ED5-FDFCC5775F54}" type="slidenum">
              <a:rPr lang="en-US" smtClean="0"/>
              <a:t>20</a:t>
            </a:fld>
            <a:endParaRPr lang="en-US" dirty="0"/>
          </a:p>
        </p:txBody>
      </p:sp>
    </p:spTree>
    <p:extLst>
      <p:ext uri="{BB962C8B-B14F-4D97-AF65-F5344CB8AC3E}">
        <p14:creationId xmlns:p14="http://schemas.microsoft.com/office/powerpoint/2010/main" val="16394223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183</a:t>
            </a:fld>
            <a:endParaRPr lang="en-US" dirty="0"/>
          </a:p>
        </p:txBody>
      </p:sp>
    </p:spTree>
    <p:extLst>
      <p:ext uri="{BB962C8B-B14F-4D97-AF65-F5344CB8AC3E}">
        <p14:creationId xmlns:p14="http://schemas.microsoft.com/office/powerpoint/2010/main" val="29312469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3EBE9A-FCE8-42AC-A6A7-1FC1EFE97FEB}" type="slidenum">
              <a:rPr lang="en-US" smtClean="0"/>
              <a:pPr/>
              <a:t>184</a:t>
            </a:fld>
            <a:endParaRPr lang="en-US" dirty="0"/>
          </a:p>
        </p:txBody>
      </p:sp>
    </p:spTree>
    <p:extLst>
      <p:ext uri="{BB962C8B-B14F-4D97-AF65-F5344CB8AC3E}">
        <p14:creationId xmlns:p14="http://schemas.microsoft.com/office/powerpoint/2010/main" val="352951892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3EBE9A-FCE8-42AC-A6A7-1FC1EFE97FEB}" type="slidenum">
              <a:rPr lang="en-US" smtClean="0"/>
              <a:pPr/>
              <a:t>185</a:t>
            </a:fld>
            <a:endParaRPr lang="en-US" dirty="0"/>
          </a:p>
        </p:txBody>
      </p:sp>
    </p:spTree>
    <p:extLst>
      <p:ext uri="{BB962C8B-B14F-4D97-AF65-F5344CB8AC3E}">
        <p14:creationId xmlns:p14="http://schemas.microsoft.com/office/powerpoint/2010/main" val="262151454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3EBE9A-FCE8-42AC-A6A7-1FC1EFE97FEB}" type="slidenum">
              <a:rPr lang="en-US" smtClean="0"/>
              <a:pPr/>
              <a:t>188</a:t>
            </a:fld>
            <a:endParaRPr lang="en-US" dirty="0"/>
          </a:p>
        </p:txBody>
      </p:sp>
    </p:spTree>
    <p:extLst>
      <p:ext uri="{BB962C8B-B14F-4D97-AF65-F5344CB8AC3E}">
        <p14:creationId xmlns:p14="http://schemas.microsoft.com/office/powerpoint/2010/main" val="705887889"/>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189</a:t>
            </a:fld>
            <a:endParaRPr lang="en-US" dirty="0"/>
          </a:p>
        </p:txBody>
      </p:sp>
    </p:spTree>
    <p:extLst>
      <p:ext uri="{BB962C8B-B14F-4D97-AF65-F5344CB8AC3E}">
        <p14:creationId xmlns:p14="http://schemas.microsoft.com/office/powerpoint/2010/main" val="2400251037"/>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191</a:t>
            </a:fld>
            <a:endParaRPr lang="en-US" dirty="0"/>
          </a:p>
        </p:txBody>
      </p:sp>
    </p:spTree>
    <p:extLst>
      <p:ext uri="{BB962C8B-B14F-4D97-AF65-F5344CB8AC3E}">
        <p14:creationId xmlns:p14="http://schemas.microsoft.com/office/powerpoint/2010/main" val="32679830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3EBE9A-FCE8-42AC-A6A7-1FC1EFE97FEB}" type="slidenum">
              <a:rPr lang="en-US" smtClean="0"/>
              <a:pPr/>
              <a:t>192</a:t>
            </a:fld>
            <a:endParaRPr lang="en-US" dirty="0"/>
          </a:p>
        </p:txBody>
      </p:sp>
    </p:spTree>
    <p:extLst>
      <p:ext uri="{BB962C8B-B14F-4D97-AF65-F5344CB8AC3E}">
        <p14:creationId xmlns:p14="http://schemas.microsoft.com/office/powerpoint/2010/main" val="4193746820"/>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193</a:t>
            </a:fld>
            <a:endParaRPr lang="en-US" dirty="0"/>
          </a:p>
        </p:txBody>
      </p:sp>
    </p:spTree>
    <p:extLst>
      <p:ext uri="{BB962C8B-B14F-4D97-AF65-F5344CB8AC3E}">
        <p14:creationId xmlns:p14="http://schemas.microsoft.com/office/powerpoint/2010/main" val="164517716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17D96A4-77C4-4FED-8A7B-214747F6ACED}" type="slidenum">
              <a:rPr lang="en-US" smtClean="0"/>
              <a:pPr>
                <a:defRPr/>
              </a:pPr>
              <a:t>194</a:t>
            </a:fld>
            <a:endParaRPr lang="en-US" dirty="0"/>
          </a:p>
        </p:txBody>
      </p:sp>
    </p:spTree>
    <p:extLst>
      <p:ext uri="{BB962C8B-B14F-4D97-AF65-F5344CB8AC3E}">
        <p14:creationId xmlns:p14="http://schemas.microsoft.com/office/powerpoint/2010/main" val="2660668529"/>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195</a:t>
            </a:fld>
            <a:endParaRPr lang="en-US" dirty="0"/>
          </a:p>
        </p:txBody>
      </p:sp>
    </p:spTree>
    <p:extLst>
      <p:ext uri="{BB962C8B-B14F-4D97-AF65-F5344CB8AC3E}">
        <p14:creationId xmlns:p14="http://schemas.microsoft.com/office/powerpoint/2010/main" val="1853283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21</a:t>
            </a:fld>
            <a:endParaRPr lang="en-US" dirty="0"/>
          </a:p>
        </p:txBody>
      </p:sp>
    </p:spTree>
    <p:extLst>
      <p:ext uri="{BB962C8B-B14F-4D97-AF65-F5344CB8AC3E}">
        <p14:creationId xmlns:p14="http://schemas.microsoft.com/office/powerpoint/2010/main" val="4019999594"/>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196</a:t>
            </a:fld>
            <a:endParaRPr lang="en-US" dirty="0"/>
          </a:p>
        </p:txBody>
      </p:sp>
    </p:spTree>
    <p:extLst>
      <p:ext uri="{BB962C8B-B14F-4D97-AF65-F5344CB8AC3E}">
        <p14:creationId xmlns:p14="http://schemas.microsoft.com/office/powerpoint/2010/main" val="236814350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3EBE9A-FCE8-42AC-A6A7-1FC1EFE97FEB}" type="slidenum">
              <a:rPr lang="en-US" smtClean="0"/>
              <a:pPr/>
              <a:t>197</a:t>
            </a:fld>
            <a:endParaRPr lang="en-US" dirty="0"/>
          </a:p>
        </p:txBody>
      </p:sp>
    </p:spTree>
    <p:extLst>
      <p:ext uri="{BB962C8B-B14F-4D97-AF65-F5344CB8AC3E}">
        <p14:creationId xmlns:p14="http://schemas.microsoft.com/office/powerpoint/2010/main" val="165775460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198</a:t>
            </a:fld>
            <a:endParaRPr lang="en-US" dirty="0"/>
          </a:p>
        </p:txBody>
      </p:sp>
    </p:spTree>
    <p:extLst>
      <p:ext uri="{BB962C8B-B14F-4D97-AF65-F5344CB8AC3E}">
        <p14:creationId xmlns:p14="http://schemas.microsoft.com/office/powerpoint/2010/main" val="1260572240"/>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200</a:t>
            </a:fld>
            <a:endParaRPr lang="en-US" dirty="0"/>
          </a:p>
        </p:txBody>
      </p:sp>
    </p:spTree>
    <p:extLst>
      <p:ext uri="{BB962C8B-B14F-4D97-AF65-F5344CB8AC3E}">
        <p14:creationId xmlns:p14="http://schemas.microsoft.com/office/powerpoint/2010/main" val="3107853738"/>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201</a:t>
            </a:fld>
            <a:endParaRPr lang="en-US" dirty="0"/>
          </a:p>
        </p:txBody>
      </p:sp>
    </p:spTree>
    <p:extLst>
      <p:ext uri="{BB962C8B-B14F-4D97-AF65-F5344CB8AC3E}">
        <p14:creationId xmlns:p14="http://schemas.microsoft.com/office/powerpoint/2010/main" val="13226402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202</a:t>
            </a:fld>
            <a:endParaRPr lang="en-US" dirty="0"/>
          </a:p>
        </p:txBody>
      </p:sp>
    </p:spTree>
    <p:extLst>
      <p:ext uri="{BB962C8B-B14F-4D97-AF65-F5344CB8AC3E}">
        <p14:creationId xmlns:p14="http://schemas.microsoft.com/office/powerpoint/2010/main" val="3532077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22</a:t>
            </a:fld>
            <a:endParaRPr lang="en-US" dirty="0"/>
          </a:p>
        </p:txBody>
      </p:sp>
    </p:spTree>
    <p:extLst>
      <p:ext uri="{BB962C8B-B14F-4D97-AF65-F5344CB8AC3E}">
        <p14:creationId xmlns:p14="http://schemas.microsoft.com/office/powerpoint/2010/main" val="251872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3EBE9A-FCE8-42AC-A6A7-1FC1EFE97FEB}" type="slidenum">
              <a:rPr lang="en-US" smtClean="0"/>
              <a:pPr/>
              <a:t>23</a:t>
            </a:fld>
            <a:endParaRPr lang="en-US" dirty="0"/>
          </a:p>
        </p:txBody>
      </p:sp>
    </p:spTree>
    <p:extLst>
      <p:ext uri="{BB962C8B-B14F-4D97-AF65-F5344CB8AC3E}">
        <p14:creationId xmlns:p14="http://schemas.microsoft.com/office/powerpoint/2010/main" val="2034783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24</a:t>
            </a:fld>
            <a:endParaRPr lang="en-US" dirty="0"/>
          </a:p>
        </p:txBody>
      </p:sp>
    </p:spTree>
    <p:extLst>
      <p:ext uri="{BB962C8B-B14F-4D97-AF65-F5344CB8AC3E}">
        <p14:creationId xmlns:p14="http://schemas.microsoft.com/office/powerpoint/2010/main" val="328002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3EBE9A-FCE8-42AC-A6A7-1FC1EFE97FEB}" type="slidenum">
              <a:rPr lang="en-US" smtClean="0"/>
              <a:pPr/>
              <a:t>25</a:t>
            </a:fld>
            <a:endParaRPr lang="en-US" dirty="0"/>
          </a:p>
        </p:txBody>
      </p:sp>
    </p:spTree>
    <p:extLst>
      <p:ext uri="{BB962C8B-B14F-4D97-AF65-F5344CB8AC3E}">
        <p14:creationId xmlns:p14="http://schemas.microsoft.com/office/powerpoint/2010/main" val="1773537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11A674-2F11-4F8C-B88D-99FD57179DC0}" type="slidenum">
              <a:rPr lang="en-US" smtClean="0"/>
              <a:t>26</a:t>
            </a:fld>
            <a:endParaRPr lang="en-US"/>
          </a:p>
        </p:txBody>
      </p:sp>
    </p:spTree>
    <p:extLst>
      <p:ext uri="{BB962C8B-B14F-4D97-AF65-F5344CB8AC3E}">
        <p14:creationId xmlns:p14="http://schemas.microsoft.com/office/powerpoint/2010/main" val="396605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28</a:t>
            </a:fld>
            <a:endParaRPr lang="en-US" dirty="0"/>
          </a:p>
        </p:txBody>
      </p:sp>
    </p:spTree>
    <p:extLst>
      <p:ext uri="{BB962C8B-B14F-4D97-AF65-F5344CB8AC3E}">
        <p14:creationId xmlns:p14="http://schemas.microsoft.com/office/powerpoint/2010/main" val="238087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a:xfrm>
            <a:off x="3978132" y="8842030"/>
            <a:ext cx="3043343" cy="467071"/>
          </a:xfrm>
          <a:prstGeom prst="rect">
            <a:avLst/>
          </a:prstGeom>
        </p:spPr>
        <p:txBody>
          <a:bodyPr/>
          <a:lstStyle/>
          <a:p>
            <a:fld id="{A6F565A2-6E27-4723-9ED5-FDFCC5775F54}" type="slidenum">
              <a:rPr lang="en-US" smtClean="0"/>
              <a:t>3</a:t>
            </a:fld>
            <a:endParaRPr lang="en-US"/>
          </a:p>
        </p:txBody>
      </p:sp>
    </p:spTree>
    <p:extLst>
      <p:ext uri="{BB962C8B-B14F-4D97-AF65-F5344CB8AC3E}">
        <p14:creationId xmlns:p14="http://schemas.microsoft.com/office/powerpoint/2010/main" val="869521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6F565A2-6E27-4723-9ED5-FDFCC5775F54}" type="slidenum">
              <a:rPr lang="en-US" smtClean="0"/>
              <a:t>29</a:t>
            </a:fld>
            <a:endParaRPr lang="en-US" dirty="0"/>
          </a:p>
        </p:txBody>
      </p:sp>
      <p:sp>
        <p:nvSpPr>
          <p:cNvPr id="3" name="Notes Placeholder 2">
            <a:extLst>
              <a:ext uri="{FF2B5EF4-FFF2-40B4-BE49-F238E27FC236}">
                <a16:creationId xmlns:a16="http://schemas.microsoft.com/office/drawing/2014/main" id="{3E54BBBA-CC50-4843-BF0C-DD70DD63017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440389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30</a:t>
            </a:fld>
            <a:endParaRPr lang="en-US" dirty="0"/>
          </a:p>
        </p:txBody>
      </p:sp>
    </p:spTree>
    <p:extLst>
      <p:ext uri="{BB962C8B-B14F-4D97-AF65-F5344CB8AC3E}">
        <p14:creationId xmlns:p14="http://schemas.microsoft.com/office/powerpoint/2010/main" val="22574037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31</a:t>
            </a:fld>
            <a:endParaRPr lang="en-US" dirty="0"/>
          </a:p>
        </p:txBody>
      </p:sp>
    </p:spTree>
    <p:extLst>
      <p:ext uri="{BB962C8B-B14F-4D97-AF65-F5344CB8AC3E}">
        <p14:creationId xmlns:p14="http://schemas.microsoft.com/office/powerpoint/2010/main" val="31660187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32</a:t>
            </a:fld>
            <a:endParaRPr lang="en-US" dirty="0"/>
          </a:p>
        </p:txBody>
      </p:sp>
    </p:spTree>
    <p:extLst>
      <p:ext uri="{BB962C8B-B14F-4D97-AF65-F5344CB8AC3E}">
        <p14:creationId xmlns:p14="http://schemas.microsoft.com/office/powerpoint/2010/main" val="42424999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33</a:t>
            </a:fld>
            <a:endParaRPr lang="en-US" dirty="0"/>
          </a:p>
        </p:txBody>
      </p:sp>
    </p:spTree>
    <p:extLst>
      <p:ext uri="{BB962C8B-B14F-4D97-AF65-F5344CB8AC3E}">
        <p14:creationId xmlns:p14="http://schemas.microsoft.com/office/powerpoint/2010/main" val="31817338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34</a:t>
            </a:fld>
            <a:endParaRPr lang="en-US" dirty="0"/>
          </a:p>
        </p:txBody>
      </p:sp>
    </p:spTree>
    <p:extLst>
      <p:ext uri="{BB962C8B-B14F-4D97-AF65-F5344CB8AC3E}">
        <p14:creationId xmlns:p14="http://schemas.microsoft.com/office/powerpoint/2010/main" val="35814732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6F565A2-6E27-4723-9ED5-FDFCC5775F54}" type="slidenum">
              <a:rPr lang="en-US" smtClean="0"/>
              <a:t>35</a:t>
            </a:fld>
            <a:endParaRPr lang="en-US" dirty="0"/>
          </a:p>
        </p:txBody>
      </p:sp>
      <p:pic>
        <p:nvPicPr>
          <p:cNvPr id="5" name="Picture 4" descr="DHS ICONS - Activity v5 navy.jpg"/>
          <p:cNvPicPr/>
          <p:nvPr/>
        </p:nvPicPr>
        <p:blipFill>
          <a:blip r:embed="rId3" cstate="print"/>
          <a:srcRect/>
          <a:stretch>
            <a:fillRect/>
          </a:stretch>
        </p:blipFill>
        <p:spPr bwMode="auto">
          <a:xfrm>
            <a:off x="214630" y="4400550"/>
            <a:ext cx="471170" cy="438785"/>
          </a:xfrm>
          <a:prstGeom prst="rect">
            <a:avLst/>
          </a:prstGeom>
          <a:noFill/>
          <a:ln w="9525">
            <a:noFill/>
            <a:miter lim="800000"/>
            <a:headEnd/>
            <a:tailEnd/>
          </a:ln>
        </p:spPr>
      </p:pic>
    </p:spTree>
    <p:extLst>
      <p:ext uri="{BB962C8B-B14F-4D97-AF65-F5344CB8AC3E}">
        <p14:creationId xmlns:p14="http://schemas.microsoft.com/office/powerpoint/2010/main" val="19665965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36</a:t>
            </a:fld>
            <a:endParaRPr lang="en-US" dirty="0"/>
          </a:p>
        </p:txBody>
      </p:sp>
    </p:spTree>
    <p:extLst>
      <p:ext uri="{BB962C8B-B14F-4D97-AF65-F5344CB8AC3E}">
        <p14:creationId xmlns:p14="http://schemas.microsoft.com/office/powerpoint/2010/main" val="8293141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37</a:t>
            </a:fld>
            <a:endParaRPr lang="en-US" dirty="0"/>
          </a:p>
        </p:txBody>
      </p:sp>
    </p:spTree>
    <p:extLst>
      <p:ext uri="{BB962C8B-B14F-4D97-AF65-F5344CB8AC3E}">
        <p14:creationId xmlns:p14="http://schemas.microsoft.com/office/powerpoint/2010/main" val="8939633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38</a:t>
            </a:fld>
            <a:endParaRPr lang="en-US" dirty="0"/>
          </a:p>
        </p:txBody>
      </p:sp>
    </p:spTree>
    <p:extLst>
      <p:ext uri="{BB962C8B-B14F-4D97-AF65-F5344CB8AC3E}">
        <p14:creationId xmlns:p14="http://schemas.microsoft.com/office/powerpoint/2010/main" val="456120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4</a:t>
            </a:fld>
            <a:endParaRPr lang="en-US" dirty="0"/>
          </a:p>
        </p:txBody>
      </p:sp>
    </p:spTree>
    <p:extLst>
      <p:ext uri="{BB962C8B-B14F-4D97-AF65-F5344CB8AC3E}">
        <p14:creationId xmlns:p14="http://schemas.microsoft.com/office/powerpoint/2010/main" val="26846056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normAutofit/>
          </a:bodyPr>
          <a:lstStyle/>
          <a:p>
            <a:pPr marL="0" lv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defRPr/>
            </a:pPr>
            <a:fld id="{417D96A4-77C4-4FED-8A7B-214747F6ACED}" type="slidenum">
              <a:rPr lang="en-US" smtClean="0"/>
              <a:pPr>
                <a:defRPr/>
              </a:pPr>
              <a:t>40</a:t>
            </a:fld>
            <a:endParaRPr lang="en-US" dirty="0"/>
          </a:p>
        </p:txBody>
      </p:sp>
    </p:spTree>
    <p:extLst>
      <p:ext uri="{BB962C8B-B14F-4D97-AF65-F5344CB8AC3E}">
        <p14:creationId xmlns:p14="http://schemas.microsoft.com/office/powerpoint/2010/main" val="10255220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defRPr/>
            </a:pPr>
            <a:fld id="{417D96A4-77C4-4FED-8A7B-214747F6ACED}" type="slidenum">
              <a:rPr lang="en-US" smtClean="0"/>
              <a:pPr>
                <a:defRPr/>
              </a:pPr>
              <a:t>41</a:t>
            </a:fld>
            <a:endParaRPr lang="en-US" dirty="0"/>
          </a:p>
        </p:txBody>
      </p:sp>
    </p:spTree>
    <p:extLst>
      <p:ext uri="{BB962C8B-B14F-4D97-AF65-F5344CB8AC3E}">
        <p14:creationId xmlns:p14="http://schemas.microsoft.com/office/powerpoint/2010/main" val="27741061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17D96A4-77C4-4FED-8A7B-214747F6ACED}" type="slidenum">
              <a:rPr lang="en-US" smtClean="0"/>
              <a:pPr>
                <a:defRPr/>
              </a:pPr>
              <a:t>42</a:t>
            </a:fld>
            <a:endParaRPr lang="en-US" dirty="0"/>
          </a:p>
        </p:txBody>
      </p:sp>
    </p:spTree>
    <p:extLst>
      <p:ext uri="{BB962C8B-B14F-4D97-AF65-F5344CB8AC3E}">
        <p14:creationId xmlns:p14="http://schemas.microsoft.com/office/powerpoint/2010/main" val="32483899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normAutofit/>
          </a:bodyPr>
          <a:lstStyle/>
          <a:p>
            <a:pPr marL="0" lv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defRPr/>
            </a:pPr>
            <a:fld id="{417D96A4-77C4-4FED-8A7B-214747F6ACED}" type="slidenum">
              <a:rPr lang="en-US" smtClean="0"/>
              <a:pPr>
                <a:defRPr/>
              </a:pPr>
              <a:t>43</a:t>
            </a:fld>
            <a:endParaRPr lang="en-US" dirty="0"/>
          </a:p>
        </p:txBody>
      </p:sp>
    </p:spTree>
    <p:extLst>
      <p:ext uri="{BB962C8B-B14F-4D97-AF65-F5344CB8AC3E}">
        <p14:creationId xmlns:p14="http://schemas.microsoft.com/office/powerpoint/2010/main" val="42699613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defRPr/>
            </a:pPr>
            <a:fld id="{417D96A4-77C4-4FED-8A7B-214747F6ACED}" type="slidenum">
              <a:rPr lang="en-US" smtClean="0"/>
              <a:pPr>
                <a:defRPr/>
              </a:pPr>
              <a:t>44</a:t>
            </a:fld>
            <a:endParaRPr lang="en-US" dirty="0"/>
          </a:p>
        </p:txBody>
      </p:sp>
    </p:spTree>
    <p:extLst>
      <p:ext uri="{BB962C8B-B14F-4D97-AF65-F5344CB8AC3E}">
        <p14:creationId xmlns:p14="http://schemas.microsoft.com/office/powerpoint/2010/main" val="2586071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a:pPr>
                <a:defRPr/>
              </a:pPr>
              <a:t>45</a:t>
            </a:fld>
            <a:endParaRPr lang="en-US" dirty="0"/>
          </a:p>
        </p:txBody>
      </p:sp>
    </p:spTree>
    <p:extLst>
      <p:ext uri="{BB962C8B-B14F-4D97-AF65-F5344CB8AC3E}">
        <p14:creationId xmlns:p14="http://schemas.microsoft.com/office/powerpoint/2010/main" val="29357834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noAutofit/>
          </a:bodyPr>
          <a:lstStyle/>
          <a:p>
            <a:pPr marL="0" lv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a:pPr>
                <a:defRPr/>
              </a:pPr>
              <a:t>46</a:t>
            </a:fld>
            <a:endParaRPr lang="en-US" dirty="0"/>
          </a:p>
        </p:txBody>
      </p:sp>
    </p:spTree>
    <p:extLst>
      <p:ext uri="{BB962C8B-B14F-4D97-AF65-F5344CB8AC3E}">
        <p14:creationId xmlns:p14="http://schemas.microsoft.com/office/powerpoint/2010/main" val="24210043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17D96A4-77C4-4FED-8A7B-214747F6ACED}" type="slidenum">
              <a:rPr lang="en-US" smtClean="0"/>
              <a:pPr>
                <a:defRPr/>
              </a:pPr>
              <a:t>50</a:t>
            </a:fld>
            <a:endParaRPr lang="en-US" dirty="0"/>
          </a:p>
        </p:txBody>
      </p:sp>
    </p:spTree>
    <p:extLst>
      <p:ext uri="{BB962C8B-B14F-4D97-AF65-F5344CB8AC3E}">
        <p14:creationId xmlns:p14="http://schemas.microsoft.com/office/powerpoint/2010/main" val="17300213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51</a:t>
            </a:fld>
            <a:endParaRPr lang="en-US" dirty="0"/>
          </a:p>
        </p:txBody>
      </p:sp>
    </p:spTree>
    <p:extLst>
      <p:ext uri="{BB962C8B-B14F-4D97-AF65-F5344CB8AC3E}">
        <p14:creationId xmlns:p14="http://schemas.microsoft.com/office/powerpoint/2010/main" val="39664825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53</a:t>
            </a:fld>
            <a:endParaRPr lang="en-US" dirty="0"/>
          </a:p>
        </p:txBody>
      </p:sp>
    </p:spTree>
    <p:extLst>
      <p:ext uri="{BB962C8B-B14F-4D97-AF65-F5344CB8AC3E}">
        <p14:creationId xmlns:p14="http://schemas.microsoft.com/office/powerpoint/2010/main" val="2922238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21159675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6F565A2-6E27-4723-9ED5-FDFCC5775F54}" type="slidenum">
              <a:rPr lang="en-US" smtClean="0"/>
              <a:t>54</a:t>
            </a:fld>
            <a:endParaRPr lang="en-US" dirty="0"/>
          </a:p>
        </p:txBody>
      </p:sp>
      <p:sp>
        <p:nvSpPr>
          <p:cNvPr id="3" name="Notes Placeholder 2">
            <a:extLst>
              <a:ext uri="{FF2B5EF4-FFF2-40B4-BE49-F238E27FC236}">
                <a16:creationId xmlns:a16="http://schemas.microsoft.com/office/drawing/2014/main" id="{1AF05D29-AD33-46E3-9EB5-C3B632D4996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057817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55</a:t>
            </a:fld>
            <a:endParaRPr lang="en-US" dirty="0"/>
          </a:p>
        </p:txBody>
      </p:sp>
    </p:spTree>
    <p:extLst>
      <p:ext uri="{BB962C8B-B14F-4D97-AF65-F5344CB8AC3E}">
        <p14:creationId xmlns:p14="http://schemas.microsoft.com/office/powerpoint/2010/main" val="7926064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9491CB4-CF8E-4E37-8A97-B06BF91E8ABE}" type="slidenum">
              <a:rPr lang="en-US" smtClean="0"/>
              <a:pPr/>
              <a:t>56</a:t>
            </a:fld>
            <a:endParaRPr lang="en-US" dirty="0"/>
          </a:p>
        </p:txBody>
      </p:sp>
      <p:sp>
        <p:nvSpPr>
          <p:cNvPr id="7" name="Slide Image Placeholder 6">
            <a:extLst>
              <a:ext uri="{FF2B5EF4-FFF2-40B4-BE49-F238E27FC236}">
                <a16:creationId xmlns:a16="http://schemas.microsoft.com/office/drawing/2014/main" id="{7991BA83-76B4-4CC6-81CC-BEE42D97EDF4}"/>
              </a:ext>
            </a:extLst>
          </p:cNvPr>
          <p:cNvSpPr>
            <a:spLocks noGrp="1" noRot="1" noChangeAspect="1"/>
          </p:cNvSpPr>
          <p:nvPr>
            <p:ph type="sldImg"/>
          </p:nvPr>
        </p:nvSpPr>
        <p:spPr>
          <a:xfrm>
            <a:off x="1371600" y="727075"/>
            <a:ext cx="4114800" cy="3086100"/>
          </a:xfrm>
        </p:spPr>
      </p:sp>
    </p:spTree>
    <p:extLst>
      <p:ext uri="{BB962C8B-B14F-4D97-AF65-F5344CB8AC3E}">
        <p14:creationId xmlns:p14="http://schemas.microsoft.com/office/powerpoint/2010/main" val="38975655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a:xfrm>
            <a:off x="702310" y="4118304"/>
            <a:ext cx="5618480" cy="4935209"/>
          </a:xfrm>
        </p:spPr>
        <p:txBody>
          <a:bodyPr/>
          <a:lstStyle/>
          <a:p>
            <a:endParaRPr lang="en-US" dirty="0"/>
          </a:p>
        </p:txBody>
      </p:sp>
      <p:sp>
        <p:nvSpPr>
          <p:cNvPr id="4" name="Slide Number Placeholder 3"/>
          <p:cNvSpPr>
            <a:spLocks noGrp="1"/>
          </p:cNvSpPr>
          <p:nvPr>
            <p:ph type="sldNum" sz="quarter" idx="10"/>
          </p:nvPr>
        </p:nvSpPr>
        <p:spPr/>
        <p:txBody>
          <a:bodyPr/>
          <a:lstStyle/>
          <a:p>
            <a:fld id="{DFD3ED62-E871-4D6B-8552-55DB62BCBC98}" type="slidenum">
              <a:rPr lang="en-US" smtClean="0"/>
              <a:t>57</a:t>
            </a:fld>
            <a:endParaRPr lang="en-US"/>
          </a:p>
        </p:txBody>
      </p:sp>
    </p:spTree>
    <p:extLst>
      <p:ext uri="{BB962C8B-B14F-4D97-AF65-F5344CB8AC3E}">
        <p14:creationId xmlns:p14="http://schemas.microsoft.com/office/powerpoint/2010/main" val="18030639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491CB4-CF8E-4E37-8A97-B06BF91E8ABE}" type="slidenum">
              <a:rPr lang="en-US" smtClean="0"/>
              <a:t>58</a:t>
            </a:fld>
            <a:endParaRPr lang="en-US" dirty="0"/>
          </a:p>
        </p:txBody>
      </p:sp>
    </p:spTree>
    <p:extLst>
      <p:ext uri="{BB962C8B-B14F-4D97-AF65-F5344CB8AC3E}">
        <p14:creationId xmlns:p14="http://schemas.microsoft.com/office/powerpoint/2010/main" val="20885895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59</a:t>
            </a:fld>
            <a:endParaRPr lang="en-US" dirty="0"/>
          </a:p>
        </p:txBody>
      </p:sp>
    </p:spTree>
    <p:extLst>
      <p:ext uri="{BB962C8B-B14F-4D97-AF65-F5344CB8AC3E}">
        <p14:creationId xmlns:p14="http://schemas.microsoft.com/office/powerpoint/2010/main" val="21118596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60</a:t>
            </a:fld>
            <a:endParaRPr lang="en-US" dirty="0"/>
          </a:p>
        </p:txBody>
      </p:sp>
    </p:spTree>
    <p:extLst>
      <p:ext uri="{BB962C8B-B14F-4D97-AF65-F5344CB8AC3E}">
        <p14:creationId xmlns:p14="http://schemas.microsoft.com/office/powerpoint/2010/main" val="1925544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3EBE9A-FCE8-42AC-A6A7-1FC1EFE97FEB}" type="slidenum">
              <a:rPr lang="en-US" smtClean="0"/>
              <a:pPr/>
              <a:t>61</a:t>
            </a:fld>
            <a:endParaRPr lang="en-US" dirty="0"/>
          </a:p>
        </p:txBody>
      </p:sp>
    </p:spTree>
    <p:extLst>
      <p:ext uri="{BB962C8B-B14F-4D97-AF65-F5344CB8AC3E}">
        <p14:creationId xmlns:p14="http://schemas.microsoft.com/office/powerpoint/2010/main" val="41157252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63</a:t>
            </a:fld>
            <a:endParaRPr lang="en-US" dirty="0"/>
          </a:p>
        </p:txBody>
      </p:sp>
    </p:spTree>
    <p:extLst>
      <p:ext uri="{BB962C8B-B14F-4D97-AF65-F5344CB8AC3E}">
        <p14:creationId xmlns:p14="http://schemas.microsoft.com/office/powerpoint/2010/main" val="148945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64</a:t>
            </a:fld>
            <a:endParaRPr lang="en-US" dirty="0"/>
          </a:p>
        </p:txBody>
      </p:sp>
    </p:spTree>
    <p:extLst>
      <p:ext uri="{BB962C8B-B14F-4D97-AF65-F5344CB8AC3E}">
        <p14:creationId xmlns:p14="http://schemas.microsoft.com/office/powerpoint/2010/main" val="3441711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a:xfrm>
            <a:off x="3978132" y="8842030"/>
            <a:ext cx="3043343" cy="467071"/>
          </a:xfrm>
          <a:prstGeom prst="rect">
            <a:avLst/>
          </a:prstGeom>
        </p:spPr>
        <p:txBody>
          <a:bodyPr/>
          <a:lstStyle/>
          <a:p>
            <a:fld id="{A6F565A2-6E27-4723-9ED5-FDFCC5775F54}" type="slidenum">
              <a:rPr lang="en-US" smtClean="0"/>
              <a:t>6</a:t>
            </a:fld>
            <a:endParaRPr lang="en-US"/>
          </a:p>
        </p:txBody>
      </p:sp>
    </p:spTree>
    <p:extLst>
      <p:ext uri="{BB962C8B-B14F-4D97-AF65-F5344CB8AC3E}">
        <p14:creationId xmlns:p14="http://schemas.microsoft.com/office/powerpoint/2010/main" val="8125919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17D96A4-77C4-4FED-8A7B-214747F6ACED}" type="slidenum">
              <a:rPr lang="en-US" smtClean="0"/>
              <a:pPr>
                <a:defRPr/>
              </a:pPr>
              <a:t>65</a:t>
            </a:fld>
            <a:endParaRPr lang="en-US" dirty="0"/>
          </a:p>
        </p:txBody>
      </p:sp>
    </p:spTree>
    <p:extLst>
      <p:ext uri="{BB962C8B-B14F-4D97-AF65-F5344CB8AC3E}">
        <p14:creationId xmlns:p14="http://schemas.microsoft.com/office/powerpoint/2010/main" val="33058434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a:pPr>
                <a:defRPr/>
              </a:pPr>
              <a:t>66</a:t>
            </a:fld>
            <a:endParaRPr lang="en-US" dirty="0"/>
          </a:p>
        </p:txBody>
      </p:sp>
    </p:spTree>
    <p:extLst>
      <p:ext uri="{BB962C8B-B14F-4D97-AF65-F5344CB8AC3E}">
        <p14:creationId xmlns:p14="http://schemas.microsoft.com/office/powerpoint/2010/main" val="37432262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a:xfrm>
            <a:off x="685800" y="4036423"/>
            <a:ext cx="5486400" cy="4965809"/>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a:pPr>
                <a:defRPr/>
              </a:pPr>
              <a:t>67</a:t>
            </a:fld>
            <a:endParaRPr lang="en-US" dirty="0"/>
          </a:p>
        </p:txBody>
      </p:sp>
    </p:spTree>
    <p:extLst>
      <p:ext uri="{BB962C8B-B14F-4D97-AF65-F5344CB8AC3E}">
        <p14:creationId xmlns:p14="http://schemas.microsoft.com/office/powerpoint/2010/main" val="32756199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17D96A4-77C4-4FED-8A7B-214747F6ACED}" type="slidenum">
              <a:rPr lang="en-US" smtClean="0"/>
              <a:pPr/>
              <a:t>68</a:t>
            </a:fld>
            <a:endParaRPr lang="en-US" dirty="0"/>
          </a:p>
        </p:txBody>
      </p:sp>
      <p:sp>
        <p:nvSpPr>
          <p:cNvPr id="8" name="Slide Image Placeholder 7">
            <a:extLst>
              <a:ext uri="{FF2B5EF4-FFF2-40B4-BE49-F238E27FC236}">
                <a16:creationId xmlns:a16="http://schemas.microsoft.com/office/drawing/2014/main" id="{92236F9E-FAF4-4E18-83FC-9FE646D4AC1A}"/>
              </a:ext>
            </a:extLst>
          </p:cNvPr>
          <p:cNvSpPr>
            <a:spLocks noGrp="1" noRot="1" noChangeAspect="1"/>
          </p:cNvSpPr>
          <p:nvPr>
            <p:ph type="sldImg"/>
          </p:nvPr>
        </p:nvSpPr>
        <p:spPr>
          <a:xfrm>
            <a:off x="1371600" y="727075"/>
            <a:ext cx="4114800" cy="3086100"/>
          </a:xfrm>
        </p:spPr>
      </p:sp>
    </p:spTree>
    <p:extLst>
      <p:ext uri="{BB962C8B-B14F-4D97-AF65-F5344CB8AC3E}">
        <p14:creationId xmlns:p14="http://schemas.microsoft.com/office/powerpoint/2010/main" val="21802374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70</a:t>
            </a:fld>
            <a:endParaRPr lang="en-US" dirty="0"/>
          </a:p>
        </p:txBody>
      </p:sp>
    </p:spTree>
    <p:extLst>
      <p:ext uri="{BB962C8B-B14F-4D97-AF65-F5344CB8AC3E}">
        <p14:creationId xmlns:p14="http://schemas.microsoft.com/office/powerpoint/2010/main" val="1774641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6F565A2-6E27-4723-9ED5-FDFCC5775F54}" type="slidenum">
              <a:rPr lang="en-US" smtClean="0"/>
              <a:t>71</a:t>
            </a:fld>
            <a:endParaRPr lang="en-US" dirty="0"/>
          </a:p>
        </p:txBody>
      </p:sp>
    </p:spTree>
    <p:extLst>
      <p:ext uri="{BB962C8B-B14F-4D97-AF65-F5344CB8AC3E}">
        <p14:creationId xmlns:p14="http://schemas.microsoft.com/office/powerpoint/2010/main" val="289021185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lstStyle/>
          <a:p>
            <a:pPr marL="176022" indent="0">
              <a:buFont typeface="Courier New" panose="02070309020205020404" pitchFamily="49" charset="0"/>
              <a:buNone/>
            </a:pPr>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72</a:t>
            </a:fld>
            <a:endParaRPr lang="en-US" dirty="0"/>
          </a:p>
        </p:txBody>
      </p:sp>
    </p:spTree>
    <p:extLst>
      <p:ext uri="{BB962C8B-B14F-4D97-AF65-F5344CB8AC3E}">
        <p14:creationId xmlns:p14="http://schemas.microsoft.com/office/powerpoint/2010/main" val="38565220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17D96A4-77C4-4FED-8A7B-214747F6ACED}" type="slidenum">
              <a:rPr lang="en-US" smtClean="0"/>
              <a:pPr>
                <a:defRPr/>
              </a:pPr>
              <a:t>77</a:t>
            </a:fld>
            <a:endParaRPr lang="en-US" dirty="0"/>
          </a:p>
        </p:txBody>
      </p:sp>
    </p:spTree>
    <p:extLst>
      <p:ext uri="{BB962C8B-B14F-4D97-AF65-F5344CB8AC3E}">
        <p14:creationId xmlns:p14="http://schemas.microsoft.com/office/powerpoint/2010/main" val="32597723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79</a:t>
            </a:fld>
            <a:endParaRPr lang="en-US" dirty="0"/>
          </a:p>
        </p:txBody>
      </p:sp>
    </p:spTree>
    <p:extLst>
      <p:ext uri="{BB962C8B-B14F-4D97-AF65-F5344CB8AC3E}">
        <p14:creationId xmlns:p14="http://schemas.microsoft.com/office/powerpoint/2010/main" val="243622978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4" name="Slide Number Placeholder 3"/>
          <p:cNvSpPr>
            <a:spLocks noGrp="1"/>
          </p:cNvSpPr>
          <p:nvPr>
            <p:ph type="sldNum" sz="quarter" idx="10"/>
          </p:nvPr>
        </p:nvSpPr>
        <p:spPr/>
        <p:txBody>
          <a:bodyPr/>
          <a:lstStyle/>
          <a:p>
            <a:fld id="{A63EBE9A-FCE8-42AC-A6A7-1FC1EFE97FEB}" type="slidenum">
              <a:rPr lang="en-US" smtClean="0"/>
              <a:pPr/>
              <a:t>80</a:t>
            </a:fld>
            <a:endParaRPr lang="en-US" dirty="0"/>
          </a:p>
        </p:txBody>
      </p:sp>
      <p:sp>
        <p:nvSpPr>
          <p:cNvPr id="3" name="Notes Placeholder 2">
            <a:extLst>
              <a:ext uri="{FF2B5EF4-FFF2-40B4-BE49-F238E27FC236}">
                <a16:creationId xmlns:a16="http://schemas.microsoft.com/office/drawing/2014/main" id="{1EF91CE4-833F-4195-A2ED-8785BFEAA91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58669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7</a:t>
            </a:fld>
            <a:endParaRPr lang="en-US" dirty="0"/>
          </a:p>
        </p:txBody>
      </p:sp>
    </p:spTree>
    <p:extLst>
      <p:ext uri="{BB962C8B-B14F-4D97-AF65-F5344CB8AC3E}">
        <p14:creationId xmlns:p14="http://schemas.microsoft.com/office/powerpoint/2010/main" val="36035691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81</a:t>
            </a:fld>
            <a:endParaRPr lang="en-US" dirty="0"/>
          </a:p>
        </p:txBody>
      </p:sp>
    </p:spTree>
    <p:extLst>
      <p:ext uri="{BB962C8B-B14F-4D97-AF65-F5344CB8AC3E}">
        <p14:creationId xmlns:p14="http://schemas.microsoft.com/office/powerpoint/2010/main" val="3644618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84</a:t>
            </a:fld>
            <a:endParaRPr lang="en-US" dirty="0"/>
          </a:p>
        </p:txBody>
      </p:sp>
    </p:spTree>
    <p:extLst>
      <p:ext uri="{BB962C8B-B14F-4D97-AF65-F5344CB8AC3E}">
        <p14:creationId xmlns:p14="http://schemas.microsoft.com/office/powerpoint/2010/main" val="162976703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86</a:t>
            </a:fld>
            <a:endParaRPr lang="en-US" dirty="0"/>
          </a:p>
        </p:txBody>
      </p:sp>
    </p:spTree>
    <p:extLst>
      <p:ext uri="{BB962C8B-B14F-4D97-AF65-F5344CB8AC3E}">
        <p14:creationId xmlns:p14="http://schemas.microsoft.com/office/powerpoint/2010/main" val="324258337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6F565A2-6E27-4723-9ED5-FDFCC5775F54}" type="slidenum">
              <a:rPr lang="en-US" smtClean="0"/>
              <a:t>87</a:t>
            </a:fld>
            <a:endParaRPr lang="en-US" dirty="0"/>
          </a:p>
        </p:txBody>
      </p:sp>
    </p:spTree>
    <p:extLst>
      <p:ext uri="{BB962C8B-B14F-4D97-AF65-F5344CB8AC3E}">
        <p14:creationId xmlns:p14="http://schemas.microsoft.com/office/powerpoint/2010/main" val="201736099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DF0258-FF47-43C5-B24B-41F72246503A}" type="slidenum">
              <a:rPr lang="en-US" smtClean="0"/>
              <a:t>88</a:t>
            </a:fld>
            <a:endParaRPr lang="en-US"/>
          </a:p>
        </p:txBody>
      </p:sp>
    </p:spTree>
    <p:extLst>
      <p:ext uri="{BB962C8B-B14F-4D97-AF65-F5344CB8AC3E}">
        <p14:creationId xmlns:p14="http://schemas.microsoft.com/office/powerpoint/2010/main" val="261110148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EF6A6F5-C05B-44BE-A855-78A385532D70}" type="slidenum">
              <a:rPr lang="en-US" smtClean="0"/>
              <a:t>89</a:t>
            </a:fld>
            <a:endParaRPr lang="en-US" dirty="0"/>
          </a:p>
        </p:txBody>
      </p:sp>
    </p:spTree>
    <p:extLst>
      <p:ext uri="{BB962C8B-B14F-4D97-AF65-F5344CB8AC3E}">
        <p14:creationId xmlns:p14="http://schemas.microsoft.com/office/powerpoint/2010/main" val="84848691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a:spcAft>
                <a:spcPts val="450"/>
              </a:spcAft>
            </a:pPr>
            <a:endParaRPr lang="en-US" sz="2000"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93</a:t>
            </a:fld>
            <a:endParaRPr lang="en-US" dirty="0"/>
          </a:p>
        </p:txBody>
      </p:sp>
      <p:sp>
        <p:nvSpPr>
          <p:cNvPr id="7" name="Slide Image Placeholder 6">
            <a:extLst>
              <a:ext uri="{FF2B5EF4-FFF2-40B4-BE49-F238E27FC236}">
                <a16:creationId xmlns:a16="http://schemas.microsoft.com/office/drawing/2014/main" id="{80A0FD9D-0F6C-468D-96F9-7A7A41D8FFBD}"/>
              </a:ext>
            </a:extLst>
          </p:cNvPr>
          <p:cNvSpPr>
            <a:spLocks noGrp="1" noRot="1" noChangeAspect="1"/>
          </p:cNvSpPr>
          <p:nvPr>
            <p:ph type="sldImg"/>
          </p:nvPr>
        </p:nvSpPr>
        <p:spPr>
          <a:xfrm>
            <a:off x="1371600" y="727075"/>
            <a:ext cx="4114800" cy="3086100"/>
          </a:xfrm>
        </p:spPr>
      </p:sp>
    </p:spTree>
    <p:extLst>
      <p:ext uri="{BB962C8B-B14F-4D97-AF65-F5344CB8AC3E}">
        <p14:creationId xmlns:p14="http://schemas.microsoft.com/office/powerpoint/2010/main" val="331662575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EF6A6F5-C05B-44BE-A855-78A385532D70}" type="slidenum">
              <a:rPr lang="en-US" smtClean="0"/>
              <a:t>94</a:t>
            </a:fld>
            <a:endParaRPr lang="en-US" dirty="0"/>
          </a:p>
        </p:txBody>
      </p:sp>
    </p:spTree>
    <p:extLst>
      <p:ext uri="{BB962C8B-B14F-4D97-AF65-F5344CB8AC3E}">
        <p14:creationId xmlns:p14="http://schemas.microsoft.com/office/powerpoint/2010/main" val="297129082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buFont typeface="Arial" panose="020B0604020202020204" pitchFamily="34" charset="0"/>
              <a:buNone/>
            </a:pP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95</a:t>
            </a:fld>
            <a:endParaRPr lang="en-US" dirty="0"/>
          </a:p>
        </p:txBody>
      </p:sp>
    </p:spTree>
    <p:extLst>
      <p:ext uri="{BB962C8B-B14F-4D97-AF65-F5344CB8AC3E}">
        <p14:creationId xmlns:p14="http://schemas.microsoft.com/office/powerpoint/2010/main" val="130292696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96</a:t>
            </a:fld>
            <a:endParaRPr lang="en-US" dirty="0"/>
          </a:p>
        </p:txBody>
      </p:sp>
    </p:spTree>
    <p:extLst>
      <p:ext uri="{BB962C8B-B14F-4D97-AF65-F5344CB8AC3E}">
        <p14:creationId xmlns:p14="http://schemas.microsoft.com/office/powerpoint/2010/main" val="3772755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10</a:t>
            </a:fld>
            <a:endParaRPr lang="en-US" dirty="0"/>
          </a:p>
        </p:txBody>
      </p:sp>
    </p:spTree>
    <p:extLst>
      <p:ext uri="{BB962C8B-B14F-4D97-AF65-F5344CB8AC3E}">
        <p14:creationId xmlns:p14="http://schemas.microsoft.com/office/powerpoint/2010/main" val="65359425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buFont typeface="Arial" panose="020B0604020202020204" pitchFamily="34" charset="0"/>
              <a:buNone/>
            </a:pP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97</a:t>
            </a:fld>
            <a:endParaRPr lang="en-US" dirty="0"/>
          </a:p>
        </p:txBody>
      </p:sp>
    </p:spTree>
    <p:extLst>
      <p:ext uri="{BB962C8B-B14F-4D97-AF65-F5344CB8AC3E}">
        <p14:creationId xmlns:p14="http://schemas.microsoft.com/office/powerpoint/2010/main" val="149840952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a:xfrm>
            <a:off x="685800" y="4075611"/>
            <a:ext cx="5486400" cy="4832861"/>
          </a:xfrm>
        </p:spPr>
        <p:txBody>
          <a:bodyPr>
            <a:normAutofit/>
          </a:bodyPr>
          <a:lstStyle/>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98</a:t>
            </a:fld>
            <a:endParaRPr lang="en-US" dirty="0"/>
          </a:p>
        </p:txBody>
      </p:sp>
    </p:spTree>
    <p:extLst>
      <p:ext uri="{BB962C8B-B14F-4D97-AF65-F5344CB8AC3E}">
        <p14:creationId xmlns:p14="http://schemas.microsoft.com/office/powerpoint/2010/main" val="289338503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105</a:t>
            </a:fld>
            <a:endParaRPr lang="en-US" dirty="0"/>
          </a:p>
        </p:txBody>
      </p:sp>
    </p:spTree>
    <p:extLst>
      <p:ext uri="{BB962C8B-B14F-4D97-AF65-F5344CB8AC3E}">
        <p14:creationId xmlns:p14="http://schemas.microsoft.com/office/powerpoint/2010/main" val="79941939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106</a:t>
            </a:fld>
            <a:endParaRPr lang="en-US" dirty="0"/>
          </a:p>
        </p:txBody>
      </p:sp>
    </p:spTree>
    <p:extLst>
      <p:ext uri="{BB962C8B-B14F-4D97-AF65-F5344CB8AC3E}">
        <p14:creationId xmlns:p14="http://schemas.microsoft.com/office/powerpoint/2010/main" val="275144206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a:pPr>
                <a:defRPr/>
              </a:pPr>
              <a:t>107</a:t>
            </a:fld>
            <a:endParaRPr lang="en-US" dirty="0"/>
          </a:p>
        </p:txBody>
      </p:sp>
    </p:spTree>
    <p:extLst>
      <p:ext uri="{BB962C8B-B14F-4D97-AF65-F5344CB8AC3E}">
        <p14:creationId xmlns:p14="http://schemas.microsoft.com/office/powerpoint/2010/main" val="354284164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108</a:t>
            </a:fld>
            <a:endParaRPr lang="en-US" dirty="0"/>
          </a:p>
        </p:txBody>
      </p:sp>
    </p:spTree>
    <p:extLst>
      <p:ext uri="{BB962C8B-B14F-4D97-AF65-F5344CB8AC3E}">
        <p14:creationId xmlns:p14="http://schemas.microsoft.com/office/powerpoint/2010/main" val="251702769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a:pPr>
                <a:defRPr/>
              </a:pPr>
              <a:t>109</a:t>
            </a:fld>
            <a:endParaRPr lang="en-US" dirty="0"/>
          </a:p>
        </p:txBody>
      </p:sp>
    </p:spTree>
    <p:extLst>
      <p:ext uri="{BB962C8B-B14F-4D97-AF65-F5344CB8AC3E}">
        <p14:creationId xmlns:p14="http://schemas.microsoft.com/office/powerpoint/2010/main" val="37165702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111</a:t>
            </a:fld>
            <a:endParaRPr lang="en-US" dirty="0"/>
          </a:p>
        </p:txBody>
      </p:sp>
    </p:spTree>
    <p:extLst>
      <p:ext uri="{BB962C8B-B14F-4D97-AF65-F5344CB8AC3E}">
        <p14:creationId xmlns:p14="http://schemas.microsoft.com/office/powerpoint/2010/main" val="206827664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D3ED62-E871-4D6B-8552-55DB62BCBC98}" type="slidenum">
              <a:rPr lang="en-US" smtClean="0"/>
              <a:t>115</a:t>
            </a:fld>
            <a:endParaRPr lang="en-US"/>
          </a:p>
        </p:txBody>
      </p:sp>
    </p:spTree>
    <p:extLst>
      <p:ext uri="{BB962C8B-B14F-4D97-AF65-F5344CB8AC3E}">
        <p14:creationId xmlns:p14="http://schemas.microsoft.com/office/powerpoint/2010/main" val="395251559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D3ED62-E871-4D6B-8552-55DB62BCBC98}" type="slidenum">
              <a:rPr lang="en-US" smtClean="0"/>
              <a:t>116</a:t>
            </a:fld>
            <a:endParaRPr lang="en-US"/>
          </a:p>
        </p:txBody>
      </p:sp>
    </p:spTree>
    <p:extLst>
      <p:ext uri="{BB962C8B-B14F-4D97-AF65-F5344CB8AC3E}">
        <p14:creationId xmlns:p14="http://schemas.microsoft.com/office/powerpoint/2010/main" val="902858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17D96A4-77C4-4FED-8A7B-214747F6ACED}" type="slidenum">
              <a:rPr lang="en-US" smtClean="0"/>
              <a:pPr>
                <a:defRPr/>
              </a:pPr>
              <a:t>11</a:t>
            </a:fld>
            <a:endParaRPr lang="en-US" dirty="0"/>
          </a:p>
        </p:txBody>
      </p:sp>
    </p:spTree>
    <p:extLst>
      <p:ext uri="{BB962C8B-B14F-4D97-AF65-F5344CB8AC3E}">
        <p14:creationId xmlns:p14="http://schemas.microsoft.com/office/powerpoint/2010/main" val="224884428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118</a:t>
            </a:fld>
            <a:endParaRPr lang="en-US" dirty="0"/>
          </a:p>
        </p:txBody>
      </p:sp>
    </p:spTree>
    <p:extLst>
      <p:ext uri="{BB962C8B-B14F-4D97-AF65-F5344CB8AC3E}">
        <p14:creationId xmlns:p14="http://schemas.microsoft.com/office/powerpoint/2010/main" val="238426891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buFont typeface="Arial" panose="020B0604020202020204" pitchFamily="34" charset="0"/>
              <a:buNone/>
            </a:pP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121</a:t>
            </a:fld>
            <a:endParaRPr lang="en-US" dirty="0"/>
          </a:p>
        </p:txBody>
      </p:sp>
    </p:spTree>
    <p:extLst>
      <p:ext uri="{BB962C8B-B14F-4D97-AF65-F5344CB8AC3E}">
        <p14:creationId xmlns:p14="http://schemas.microsoft.com/office/powerpoint/2010/main" val="332663945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buFont typeface="Arial" panose="020B0604020202020204" pitchFamily="34" charset="0"/>
              <a:buNone/>
            </a:pP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122</a:t>
            </a:fld>
            <a:endParaRPr lang="en-US" dirty="0"/>
          </a:p>
        </p:txBody>
      </p:sp>
    </p:spTree>
    <p:extLst>
      <p:ext uri="{BB962C8B-B14F-4D97-AF65-F5344CB8AC3E}">
        <p14:creationId xmlns:p14="http://schemas.microsoft.com/office/powerpoint/2010/main" val="376823877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123</a:t>
            </a:fld>
            <a:endParaRPr lang="en-US" dirty="0"/>
          </a:p>
        </p:txBody>
      </p:sp>
    </p:spTree>
    <p:extLst>
      <p:ext uri="{BB962C8B-B14F-4D97-AF65-F5344CB8AC3E}">
        <p14:creationId xmlns:p14="http://schemas.microsoft.com/office/powerpoint/2010/main" val="366585994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1"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solidFill>
                  <a:prstClr val="black"/>
                </a:solidFill>
              </a:rPr>
              <a:pPr>
                <a:defRPr/>
              </a:pPr>
              <a:t>124</a:t>
            </a:fld>
            <a:endParaRPr lang="en-US" dirty="0">
              <a:solidFill>
                <a:prstClr val="black"/>
              </a:solidFill>
            </a:endParaRPr>
          </a:p>
        </p:txBody>
      </p:sp>
    </p:spTree>
    <p:extLst>
      <p:ext uri="{BB962C8B-B14F-4D97-AF65-F5344CB8AC3E}">
        <p14:creationId xmlns:p14="http://schemas.microsoft.com/office/powerpoint/2010/main" val="345590529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1"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solidFill>
                  <a:prstClr val="black"/>
                </a:solidFill>
              </a:rPr>
              <a:pPr>
                <a:defRPr/>
              </a:pPr>
              <a:t>125</a:t>
            </a:fld>
            <a:endParaRPr lang="en-US" dirty="0">
              <a:solidFill>
                <a:prstClr val="black"/>
              </a:solidFill>
            </a:endParaRPr>
          </a:p>
        </p:txBody>
      </p:sp>
    </p:spTree>
    <p:extLst>
      <p:ext uri="{BB962C8B-B14F-4D97-AF65-F5344CB8AC3E}">
        <p14:creationId xmlns:p14="http://schemas.microsoft.com/office/powerpoint/2010/main" val="132623626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buFont typeface="Arial" panose="020B0604020202020204" pitchFamily="34" charset="0"/>
              <a:buNone/>
            </a:pP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126</a:t>
            </a:fld>
            <a:endParaRPr lang="en-US" dirty="0"/>
          </a:p>
        </p:txBody>
      </p:sp>
    </p:spTree>
    <p:extLst>
      <p:ext uri="{BB962C8B-B14F-4D97-AF65-F5344CB8AC3E}">
        <p14:creationId xmlns:p14="http://schemas.microsoft.com/office/powerpoint/2010/main" val="276883957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100" dirty="0"/>
          </a:p>
          <a:p>
            <a:pPr lvl="0"/>
            <a:endParaRPr lang="en-US" sz="11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127</a:t>
            </a:fld>
            <a:endParaRPr lang="en-US" dirty="0"/>
          </a:p>
        </p:txBody>
      </p:sp>
    </p:spTree>
    <p:extLst>
      <p:ext uri="{BB962C8B-B14F-4D97-AF65-F5344CB8AC3E}">
        <p14:creationId xmlns:p14="http://schemas.microsoft.com/office/powerpoint/2010/main" val="389537659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128</a:t>
            </a:fld>
            <a:endParaRPr lang="en-US" dirty="0"/>
          </a:p>
        </p:txBody>
      </p:sp>
    </p:spTree>
    <p:extLst>
      <p:ext uri="{BB962C8B-B14F-4D97-AF65-F5344CB8AC3E}">
        <p14:creationId xmlns:p14="http://schemas.microsoft.com/office/powerpoint/2010/main" val="354563357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EF6A6F5-C05B-44BE-A855-78A385532D70}" type="slidenum">
              <a:rPr lang="en-US" smtClean="0"/>
              <a:t>129</a:t>
            </a:fld>
            <a:endParaRPr lang="en-US" dirty="0"/>
          </a:p>
        </p:txBody>
      </p:sp>
    </p:spTree>
    <p:extLst>
      <p:ext uri="{BB962C8B-B14F-4D97-AF65-F5344CB8AC3E}">
        <p14:creationId xmlns:p14="http://schemas.microsoft.com/office/powerpoint/2010/main" val="3949960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16</a:t>
            </a:fld>
            <a:endParaRPr lang="en-US" dirty="0"/>
          </a:p>
        </p:txBody>
      </p:sp>
    </p:spTree>
    <p:extLst>
      <p:ext uri="{BB962C8B-B14F-4D97-AF65-F5344CB8AC3E}">
        <p14:creationId xmlns:p14="http://schemas.microsoft.com/office/powerpoint/2010/main" val="326260703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EF6A6F5-C05B-44BE-A855-78A385532D70}" type="slidenum">
              <a:rPr lang="en-US" smtClean="0"/>
              <a:pPr/>
              <a:t>130</a:t>
            </a:fld>
            <a:endParaRPr lang="en-US" dirty="0"/>
          </a:p>
        </p:txBody>
      </p:sp>
      <p:sp>
        <p:nvSpPr>
          <p:cNvPr id="7" name="Slide Image Placeholder 6">
            <a:extLst>
              <a:ext uri="{FF2B5EF4-FFF2-40B4-BE49-F238E27FC236}">
                <a16:creationId xmlns:a16="http://schemas.microsoft.com/office/drawing/2014/main" id="{73FF6D4A-0B01-4CFD-9159-E27C6CB2840B}"/>
              </a:ext>
            </a:extLst>
          </p:cNvPr>
          <p:cNvSpPr>
            <a:spLocks noGrp="1" noRot="1" noChangeAspect="1"/>
          </p:cNvSpPr>
          <p:nvPr>
            <p:ph type="sldImg"/>
          </p:nvPr>
        </p:nvSpPr>
        <p:spPr>
          <a:xfrm>
            <a:off x="1417638" y="741363"/>
            <a:ext cx="4187825" cy="3141662"/>
          </a:xfrm>
        </p:spPr>
      </p:sp>
      <p:sp>
        <p:nvSpPr>
          <p:cNvPr id="8" name="Notes Placeholder 7">
            <a:extLst>
              <a:ext uri="{FF2B5EF4-FFF2-40B4-BE49-F238E27FC236}">
                <a16:creationId xmlns:a16="http://schemas.microsoft.com/office/drawing/2014/main" id="{C694AB38-324C-493C-AA9A-CC2C0895037A}"/>
              </a:ext>
            </a:extLst>
          </p:cNvPr>
          <p:cNvSpPr>
            <a:spLocks noGrp="1"/>
          </p:cNvSpPr>
          <p:nvPr>
            <p:ph type="body" idx="1"/>
          </p:nvPr>
        </p:nvSpPr>
        <p:spPr/>
        <p:txBody>
          <a:bodyPr/>
          <a:lstStyle/>
          <a:p>
            <a:pPr lvl="0"/>
            <a:endParaRPr lang="en-US" dirty="0"/>
          </a:p>
        </p:txBody>
      </p:sp>
    </p:spTree>
    <p:extLst>
      <p:ext uri="{BB962C8B-B14F-4D97-AF65-F5344CB8AC3E}">
        <p14:creationId xmlns:p14="http://schemas.microsoft.com/office/powerpoint/2010/main" val="140288148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B466E0-0366-FE4D-8716-9453F7A07CCD}" type="slidenum">
              <a:rPr lang="en-US" smtClean="0"/>
              <a:t>131</a:t>
            </a:fld>
            <a:endParaRPr lang="en-US"/>
          </a:p>
        </p:txBody>
      </p:sp>
    </p:spTree>
    <p:extLst>
      <p:ext uri="{BB962C8B-B14F-4D97-AF65-F5344CB8AC3E}">
        <p14:creationId xmlns:p14="http://schemas.microsoft.com/office/powerpoint/2010/main" val="149834574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132</a:t>
            </a:fld>
            <a:endParaRPr lang="en-US" dirty="0"/>
          </a:p>
        </p:txBody>
      </p:sp>
    </p:spTree>
    <p:extLst>
      <p:ext uri="{BB962C8B-B14F-4D97-AF65-F5344CB8AC3E}">
        <p14:creationId xmlns:p14="http://schemas.microsoft.com/office/powerpoint/2010/main" val="52708691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133</a:t>
            </a:fld>
            <a:endParaRPr lang="en-US" dirty="0"/>
          </a:p>
        </p:txBody>
      </p:sp>
    </p:spTree>
    <p:extLst>
      <p:ext uri="{BB962C8B-B14F-4D97-AF65-F5344CB8AC3E}">
        <p14:creationId xmlns:p14="http://schemas.microsoft.com/office/powerpoint/2010/main" val="329497857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134</a:t>
            </a:fld>
            <a:endParaRPr lang="en-US" dirty="0"/>
          </a:p>
        </p:txBody>
      </p:sp>
    </p:spTree>
    <p:extLst>
      <p:ext uri="{BB962C8B-B14F-4D97-AF65-F5344CB8AC3E}">
        <p14:creationId xmlns:p14="http://schemas.microsoft.com/office/powerpoint/2010/main" val="61990661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B466E0-0366-FE4D-8716-9453F7A07CCD}" type="slidenum">
              <a:rPr lang="en-US" smtClean="0"/>
              <a:t>135</a:t>
            </a:fld>
            <a:endParaRPr lang="en-US"/>
          </a:p>
        </p:txBody>
      </p:sp>
    </p:spTree>
    <p:extLst>
      <p:ext uri="{BB962C8B-B14F-4D97-AF65-F5344CB8AC3E}">
        <p14:creationId xmlns:p14="http://schemas.microsoft.com/office/powerpoint/2010/main" val="211031052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buFont typeface="Arial" panose="020B0604020202020204" pitchFamily="34" charset="0"/>
              <a:buNone/>
            </a:pP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136</a:t>
            </a:fld>
            <a:endParaRPr lang="en-US" dirty="0"/>
          </a:p>
        </p:txBody>
      </p:sp>
    </p:spTree>
    <p:extLst>
      <p:ext uri="{BB962C8B-B14F-4D97-AF65-F5344CB8AC3E}">
        <p14:creationId xmlns:p14="http://schemas.microsoft.com/office/powerpoint/2010/main" val="193349205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EF6A6F5-C05B-44BE-A855-78A385532D70}" type="slidenum">
              <a:rPr lang="en-US" smtClean="0"/>
              <a:pPr/>
              <a:t>137</a:t>
            </a:fld>
            <a:endParaRPr lang="en-US" dirty="0"/>
          </a:p>
        </p:txBody>
      </p:sp>
      <p:sp>
        <p:nvSpPr>
          <p:cNvPr id="8" name="Slide Image Placeholder 7">
            <a:extLst>
              <a:ext uri="{FF2B5EF4-FFF2-40B4-BE49-F238E27FC236}">
                <a16:creationId xmlns:a16="http://schemas.microsoft.com/office/drawing/2014/main" id="{DB714F42-E889-496F-B149-B07330C389A4}"/>
              </a:ext>
            </a:extLst>
          </p:cNvPr>
          <p:cNvSpPr>
            <a:spLocks noGrp="1" noRot="1" noChangeAspect="1"/>
          </p:cNvSpPr>
          <p:nvPr>
            <p:ph type="sldImg"/>
          </p:nvPr>
        </p:nvSpPr>
        <p:spPr>
          <a:xfrm>
            <a:off x="1417638" y="741363"/>
            <a:ext cx="4187825" cy="3141662"/>
          </a:xfrm>
        </p:spPr>
      </p:sp>
      <p:sp>
        <p:nvSpPr>
          <p:cNvPr id="9" name="Notes Placeholder 8">
            <a:extLst>
              <a:ext uri="{FF2B5EF4-FFF2-40B4-BE49-F238E27FC236}">
                <a16:creationId xmlns:a16="http://schemas.microsoft.com/office/drawing/2014/main" id="{AA5001B9-00E4-4E98-9E9B-39D282CE5E13}"/>
              </a:ext>
            </a:extLst>
          </p:cNvPr>
          <p:cNvSpPr>
            <a:spLocks noGrp="1"/>
          </p:cNvSpPr>
          <p:nvPr>
            <p:ph type="body" idx="1"/>
          </p:nvPr>
        </p:nvSpPr>
        <p:spPr/>
        <p:txBody>
          <a:bodyPr/>
          <a:lstStyle/>
          <a:p>
            <a:pPr lvl="0"/>
            <a:endParaRPr lang="en-US" dirty="0"/>
          </a:p>
        </p:txBody>
      </p:sp>
    </p:spTree>
    <p:extLst>
      <p:ext uri="{BB962C8B-B14F-4D97-AF65-F5344CB8AC3E}">
        <p14:creationId xmlns:p14="http://schemas.microsoft.com/office/powerpoint/2010/main" val="308898456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B466E0-0366-FE4D-8716-9453F7A07CCD}" type="slidenum">
              <a:rPr lang="en-US" smtClean="0"/>
              <a:t>139</a:t>
            </a:fld>
            <a:endParaRPr lang="en-US"/>
          </a:p>
        </p:txBody>
      </p:sp>
    </p:spTree>
    <p:extLst>
      <p:ext uri="{BB962C8B-B14F-4D97-AF65-F5344CB8AC3E}">
        <p14:creationId xmlns:p14="http://schemas.microsoft.com/office/powerpoint/2010/main" val="125768822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B466E0-0366-FE4D-8716-9453F7A07CCD}" type="slidenum">
              <a:rPr lang="en-US" smtClean="0"/>
              <a:t>140</a:t>
            </a:fld>
            <a:endParaRPr lang="en-US"/>
          </a:p>
        </p:txBody>
      </p:sp>
    </p:spTree>
    <p:extLst>
      <p:ext uri="{BB962C8B-B14F-4D97-AF65-F5344CB8AC3E}">
        <p14:creationId xmlns:p14="http://schemas.microsoft.com/office/powerpoint/2010/main" val="17783501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LINKAGES_Logo_v7.eps">
            <a:extLst>
              <a:ext uri="{FF2B5EF4-FFF2-40B4-BE49-F238E27FC236}">
                <a16:creationId xmlns:a16="http://schemas.microsoft.com/office/drawing/2014/main" id="{1B51E926-EEAC-4154-BDB5-0999F21EC3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17995" y="6095549"/>
            <a:ext cx="1462047" cy="517808"/>
          </a:xfrm>
          <a:prstGeom prst="rect">
            <a:avLst/>
          </a:prstGeom>
        </p:spPr>
      </p:pic>
      <p:pic>
        <p:nvPicPr>
          <p:cNvPr id="11" name="Picture 10" descr="FHI360_Logo_NewTag_Horiz_rgb.png">
            <a:extLst>
              <a:ext uri="{FF2B5EF4-FFF2-40B4-BE49-F238E27FC236}">
                <a16:creationId xmlns:a16="http://schemas.microsoft.com/office/drawing/2014/main" id="{9C70776C-02A8-4286-B58E-8AB7346BD2B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9960" y="6114189"/>
            <a:ext cx="1079033" cy="480529"/>
          </a:xfrm>
          <a:prstGeom prst="rect">
            <a:avLst/>
          </a:prstGeom>
        </p:spPr>
      </p:pic>
      <p:pic>
        <p:nvPicPr>
          <p:cNvPr id="12" name="Picture 11" descr="USAID logo.jpg">
            <a:extLst>
              <a:ext uri="{FF2B5EF4-FFF2-40B4-BE49-F238E27FC236}">
                <a16:creationId xmlns:a16="http://schemas.microsoft.com/office/drawing/2014/main" id="{54D87F98-669D-45D4-9D48-B038DDC1ECE3}"/>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0276" t="17658" r="7447" b="12882"/>
          <a:stretch/>
        </p:blipFill>
        <p:spPr>
          <a:xfrm>
            <a:off x="421688" y="6125053"/>
            <a:ext cx="1775534" cy="583093"/>
          </a:xfrm>
          <a:prstGeom prst="rect">
            <a:avLst/>
          </a:prstGeom>
        </p:spPr>
      </p:pic>
      <p:pic>
        <p:nvPicPr>
          <p:cNvPr id="15" name="Picture 14">
            <a:extLst>
              <a:ext uri="{FF2B5EF4-FFF2-40B4-BE49-F238E27FC236}">
                <a16:creationId xmlns:a16="http://schemas.microsoft.com/office/drawing/2014/main" id="{4F55349A-4F64-436A-8EAD-D449ADD43E78}"/>
              </a:ext>
            </a:extLst>
          </p:cNvPr>
          <p:cNvPicPr>
            <a:picLocks noChangeAspect="1"/>
          </p:cNvPicPr>
          <p:nvPr userDrawn="1"/>
        </p:nvPicPr>
        <p:blipFill>
          <a:blip r:embed="rId5"/>
          <a:stretch>
            <a:fillRect/>
          </a:stretch>
        </p:blipFill>
        <p:spPr>
          <a:xfrm>
            <a:off x="3132644" y="5995471"/>
            <a:ext cx="1135433" cy="717965"/>
          </a:xfrm>
          <a:prstGeom prst="rect">
            <a:avLst/>
          </a:prstGeom>
        </p:spPr>
      </p:pic>
      <p:pic>
        <p:nvPicPr>
          <p:cNvPr id="19" name="Picture 18">
            <a:extLst>
              <a:ext uri="{FF2B5EF4-FFF2-40B4-BE49-F238E27FC236}">
                <a16:creationId xmlns:a16="http://schemas.microsoft.com/office/drawing/2014/main" id="{8E2CABFC-B328-4D42-B4EC-15EF2D7855F3}"/>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4888" t="18573" r="5846" b="27379"/>
          <a:stretch/>
        </p:blipFill>
        <p:spPr>
          <a:xfrm>
            <a:off x="-16186" y="-17325"/>
            <a:ext cx="9176371" cy="5710840"/>
          </a:xfrm>
          <a:prstGeom prst="rect">
            <a:avLst/>
          </a:prstGeom>
        </p:spPr>
      </p:pic>
      <p:sp>
        <p:nvSpPr>
          <p:cNvPr id="20" name="Rectangle 19">
            <a:extLst>
              <a:ext uri="{FF2B5EF4-FFF2-40B4-BE49-F238E27FC236}">
                <a16:creationId xmlns:a16="http://schemas.microsoft.com/office/drawing/2014/main" id="{DFE24571-DF9B-4609-89C3-25217C6E280E}"/>
              </a:ext>
            </a:extLst>
          </p:cNvPr>
          <p:cNvSpPr/>
          <p:nvPr userDrawn="1"/>
        </p:nvSpPr>
        <p:spPr>
          <a:xfrm flipV="1">
            <a:off x="0" y="5688999"/>
            <a:ext cx="9144000" cy="189880"/>
          </a:xfrm>
          <a:prstGeom prst="rect">
            <a:avLst/>
          </a:prstGeom>
          <a:solidFill>
            <a:srgbClr val="5C6F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21" name="Title 16">
            <a:extLst>
              <a:ext uri="{FF2B5EF4-FFF2-40B4-BE49-F238E27FC236}">
                <a16:creationId xmlns:a16="http://schemas.microsoft.com/office/drawing/2014/main" id="{5D693D65-171E-43A8-9BC3-0BA3A0A320D8}"/>
              </a:ext>
            </a:extLst>
          </p:cNvPr>
          <p:cNvSpPr>
            <a:spLocks noGrp="1"/>
          </p:cNvSpPr>
          <p:nvPr>
            <p:ph type="title"/>
          </p:nvPr>
        </p:nvSpPr>
        <p:spPr>
          <a:xfrm>
            <a:off x="747888" y="2114876"/>
            <a:ext cx="7648222" cy="1560960"/>
          </a:xfrm>
        </p:spPr>
        <p:txBody>
          <a:bodyPr>
            <a:normAutofit/>
          </a:bodyPr>
          <a:lstStyle>
            <a:lvl1pPr algn="ctr">
              <a:defRPr sz="4400" b="1">
                <a:solidFill>
                  <a:schemeClr val="bg1"/>
                </a:solidFill>
                <a:effectLst>
                  <a:outerShdw blurRad="38100" dist="38100" dir="2700000" algn="tl">
                    <a:srgbClr val="000000">
                      <a:alpha val="43137"/>
                    </a:srgbClr>
                  </a:outerShdw>
                </a:effectLst>
              </a:defRPr>
            </a:lvl1pPr>
          </a:lstStyle>
          <a:p>
            <a:r>
              <a:rPr lang="en-US" dirty="0"/>
              <a:t>Click to edit Master title style</a:t>
            </a:r>
          </a:p>
        </p:txBody>
      </p:sp>
    </p:spTree>
    <p:extLst>
      <p:ext uri="{BB962C8B-B14F-4D97-AF65-F5344CB8AC3E}">
        <p14:creationId xmlns:p14="http://schemas.microsoft.com/office/powerpoint/2010/main" val="134352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with Default Logo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ADEBFC6-AD24-4A4D-9342-8266A8E08DDB}"/>
              </a:ext>
            </a:extLst>
          </p:cNvPr>
          <p:cNvSpPr/>
          <p:nvPr userDrawn="1"/>
        </p:nvSpPr>
        <p:spPr>
          <a:xfrm flipV="1">
            <a:off x="0" y="6691304"/>
            <a:ext cx="9189720" cy="195470"/>
          </a:xfrm>
          <a:prstGeom prst="rect">
            <a:avLst/>
          </a:prstGeom>
          <a:solidFill>
            <a:srgbClr val="7EC9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10" name="Title 1">
            <a:extLst>
              <a:ext uri="{FF2B5EF4-FFF2-40B4-BE49-F238E27FC236}">
                <a16:creationId xmlns:a16="http://schemas.microsoft.com/office/drawing/2014/main" id="{6B598D27-79B7-4742-8000-7688B16631B0}"/>
              </a:ext>
            </a:extLst>
          </p:cNvPr>
          <p:cNvSpPr>
            <a:spLocks noGrp="1"/>
          </p:cNvSpPr>
          <p:nvPr>
            <p:ph type="title"/>
          </p:nvPr>
        </p:nvSpPr>
        <p:spPr>
          <a:xfrm>
            <a:off x="467360" y="445196"/>
            <a:ext cx="8219440" cy="972441"/>
          </a:xfrm>
          <a:prstGeom prst="rect">
            <a:avLst/>
          </a:prstGeom>
        </p:spPr>
        <p:txBody>
          <a:bodyPr vert="horz">
            <a:normAutofit/>
          </a:bodyPr>
          <a:lstStyle>
            <a:lvl1pPr algn="l">
              <a:defRPr sz="3600">
                <a:solidFill>
                  <a:srgbClr val="595959"/>
                </a:solidFill>
              </a:defRPr>
            </a:lvl1pPr>
          </a:lstStyle>
          <a:p>
            <a:r>
              <a:rPr lang="en-US" dirty="0"/>
              <a:t>Click to edit Master title style</a:t>
            </a:r>
          </a:p>
        </p:txBody>
      </p:sp>
      <p:sp>
        <p:nvSpPr>
          <p:cNvPr id="11" name="Text Placeholder 3">
            <a:extLst>
              <a:ext uri="{FF2B5EF4-FFF2-40B4-BE49-F238E27FC236}">
                <a16:creationId xmlns:a16="http://schemas.microsoft.com/office/drawing/2014/main" id="{73A8C209-65CF-489B-90B3-DC65B97359A6}"/>
              </a:ext>
            </a:extLst>
          </p:cNvPr>
          <p:cNvSpPr>
            <a:spLocks noGrp="1"/>
          </p:cNvSpPr>
          <p:nvPr>
            <p:ph type="body" sz="quarter" idx="10"/>
          </p:nvPr>
        </p:nvSpPr>
        <p:spPr>
          <a:xfrm>
            <a:off x="467360" y="1767839"/>
            <a:ext cx="8219440" cy="4176851"/>
          </a:xfrm>
          <a:prstGeom prst="rect">
            <a:avLst/>
          </a:prstGeom>
        </p:spPr>
        <p:txBody>
          <a:bodyPr vert="horz"/>
          <a:lstStyle>
            <a:lvl1pPr>
              <a:buClr>
                <a:srgbClr val="7EC9A3"/>
              </a:buClr>
              <a:buSzPct val="100000"/>
              <a:buFont typeface="Arial"/>
              <a:buChar char="•"/>
              <a:defRPr sz="2800" b="0" spc="0">
                <a:solidFill>
                  <a:srgbClr val="535352"/>
                </a:solidFill>
                <a:latin typeface="Calibri"/>
                <a:cs typeface="Calibri"/>
              </a:defRPr>
            </a:lvl1pPr>
            <a:lvl2pPr>
              <a:buClr>
                <a:srgbClr val="7EC9A3"/>
              </a:buClr>
              <a:defRPr>
                <a:solidFill>
                  <a:srgbClr val="535352"/>
                </a:solidFill>
                <a:latin typeface="Calibri"/>
                <a:cs typeface="Calibri"/>
              </a:defRPr>
            </a:lvl2pPr>
            <a:lvl3pPr marL="1143000" indent="-228600">
              <a:buClr>
                <a:srgbClr val="7EC9A3"/>
              </a:buClr>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dirty="0"/>
              <a:t>Click to edit Master text styles</a:t>
            </a:r>
          </a:p>
          <a:p>
            <a:pPr lvl="1"/>
            <a:r>
              <a:rPr lang="en-US" dirty="0"/>
              <a:t>Second level</a:t>
            </a:r>
          </a:p>
          <a:p>
            <a:pPr lvl="2"/>
            <a:r>
              <a:rPr lang="en-US" dirty="0"/>
              <a:t>Third level</a:t>
            </a:r>
          </a:p>
        </p:txBody>
      </p:sp>
      <p:pic>
        <p:nvPicPr>
          <p:cNvPr id="16" name="Picture 15" descr="LINKAGES_Logo_v7.eps">
            <a:extLst>
              <a:ext uri="{FF2B5EF4-FFF2-40B4-BE49-F238E27FC236}">
                <a16:creationId xmlns:a16="http://schemas.microsoft.com/office/drawing/2014/main" id="{118D3D51-E591-4CF8-8E27-2A2B67EB8E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0995" y="6154344"/>
            <a:ext cx="1141752" cy="404370"/>
          </a:xfrm>
          <a:prstGeom prst="rect">
            <a:avLst/>
          </a:prstGeom>
        </p:spPr>
      </p:pic>
      <p:pic>
        <p:nvPicPr>
          <p:cNvPr id="17" name="Picture 16" descr="FHI360_Logo_NewTag_Horiz_rgb.png">
            <a:extLst>
              <a:ext uri="{FF2B5EF4-FFF2-40B4-BE49-F238E27FC236}">
                <a16:creationId xmlns:a16="http://schemas.microsoft.com/office/drawing/2014/main" id="{F449AE0B-D440-42EE-A8EA-2C4D6EDD448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482" y="6154344"/>
            <a:ext cx="842646" cy="375258"/>
          </a:xfrm>
          <a:prstGeom prst="rect">
            <a:avLst/>
          </a:prstGeom>
        </p:spPr>
      </p:pic>
      <p:pic>
        <p:nvPicPr>
          <p:cNvPr id="18" name="Picture 17" descr="USAID logo.jpg">
            <a:extLst>
              <a:ext uri="{FF2B5EF4-FFF2-40B4-BE49-F238E27FC236}">
                <a16:creationId xmlns:a16="http://schemas.microsoft.com/office/drawing/2014/main" id="{F974FE56-8228-4A08-AC7F-5906122C138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7658" b="12882"/>
          <a:stretch/>
        </p:blipFill>
        <p:spPr>
          <a:xfrm>
            <a:off x="78900" y="6122372"/>
            <a:ext cx="1795650" cy="485187"/>
          </a:xfrm>
          <a:prstGeom prst="rect">
            <a:avLst/>
          </a:prstGeom>
        </p:spPr>
      </p:pic>
      <p:pic>
        <p:nvPicPr>
          <p:cNvPr id="19" name="Picture 18">
            <a:extLst>
              <a:ext uri="{FF2B5EF4-FFF2-40B4-BE49-F238E27FC236}">
                <a16:creationId xmlns:a16="http://schemas.microsoft.com/office/drawing/2014/main" id="{C7616FCB-EDB5-4DB5-A52F-BC1965EB7258}"/>
              </a:ext>
            </a:extLst>
          </p:cNvPr>
          <p:cNvPicPr>
            <a:picLocks noChangeAspect="1"/>
          </p:cNvPicPr>
          <p:nvPr userDrawn="1"/>
        </p:nvPicPr>
        <p:blipFill>
          <a:blip r:embed="rId5"/>
          <a:stretch>
            <a:fillRect/>
          </a:stretch>
        </p:blipFill>
        <p:spPr>
          <a:xfrm>
            <a:off x="2869324" y="6006050"/>
            <a:ext cx="939291" cy="593939"/>
          </a:xfrm>
          <a:prstGeom prst="rect">
            <a:avLst/>
          </a:prstGeom>
        </p:spPr>
      </p:pic>
    </p:spTree>
    <p:extLst>
      <p:ext uri="{BB962C8B-B14F-4D97-AF65-F5344CB8AC3E}">
        <p14:creationId xmlns:p14="http://schemas.microsoft.com/office/powerpoint/2010/main" val="1059204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aces">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02D7D2C-0D72-4568-A05A-B31DD3AF3D15}"/>
              </a:ext>
            </a:extLst>
          </p:cNvPr>
          <p:cNvSpPr>
            <a:spLocks noGrp="1"/>
          </p:cNvSpPr>
          <p:nvPr>
            <p:ph type="title"/>
          </p:nvPr>
        </p:nvSpPr>
        <p:spPr>
          <a:xfrm>
            <a:off x="1656080" y="211516"/>
            <a:ext cx="7030720" cy="972441"/>
          </a:xfrm>
          <a:prstGeom prst="rect">
            <a:avLst/>
          </a:prstGeom>
        </p:spPr>
        <p:txBody>
          <a:bodyPr vert="horz">
            <a:normAutofit/>
          </a:bodyPr>
          <a:lstStyle>
            <a:lvl1pPr algn="l">
              <a:defRPr sz="3600">
                <a:solidFill>
                  <a:srgbClr val="595959"/>
                </a:solidFill>
              </a:defRPr>
            </a:lvl1pPr>
          </a:lstStyle>
          <a:p>
            <a:r>
              <a:rPr lang="en-US" dirty="0"/>
              <a:t>Click to edit Master title style</a:t>
            </a:r>
          </a:p>
        </p:txBody>
      </p:sp>
      <p:sp>
        <p:nvSpPr>
          <p:cNvPr id="9" name="Text Placeholder 3">
            <a:extLst>
              <a:ext uri="{FF2B5EF4-FFF2-40B4-BE49-F238E27FC236}">
                <a16:creationId xmlns:a16="http://schemas.microsoft.com/office/drawing/2014/main" id="{F2CFB108-5A93-4C7F-9013-429D0971D0EB}"/>
              </a:ext>
            </a:extLst>
          </p:cNvPr>
          <p:cNvSpPr>
            <a:spLocks noGrp="1"/>
          </p:cNvSpPr>
          <p:nvPr>
            <p:ph type="body" sz="quarter" idx="10"/>
          </p:nvPr>
        </p:nvSpPr>
        <p:spPr>
          <a:xfrm>
            <a:off x="1656080" y="1584325"/>
            <a:ext cx="7030720" cy="4360366"/>
          </a:xfrm>
          <a:prstGeom prst="rect">
            <a:avLst/>
          </a:prstGeom>
        </p:spPr>
        <p:txBody>
          <a:bodyPr vert="horz"/>
          <a:lstStyle>
            <a:lvl1pPr>
              <a:buClr>
                <a:srgbClr val="7EC9A3"/>
              </a:buClr>
              <a:buSzPct val="100000"/>
              <a:buFont typeface="Arial"/>
              <a:buChar char="•"/>
              <a:defRPr sz="2800" b="0" spc="0">
                <a:solidFill>
                  <a:srgbClr val="535352"/>
                </a:solidFill>
                <a:latin typeface="Calibri"/>
                <a:cs typeface="Calibri"/>
              </a:defRPr>
            </a:lvl1pPr>
            <a:lvl2pPr>
              <a:buClr>
                <a:srgbClr val="7EC9A3"/>
              </a:buClr>
              <a:defRPr>
                <a:solidFill>
                  <a:srgbClr val="535352"/>
                </a:solidFill>
                <a:latin typeface="Calibri"/>
                <a:cs typeface="Calibri"/>
              </a:defRPr>
            </a:lvl2pPr>
            <a:lvl3pPr marL="1143000" indent="-228600">
              <a:buClr>
                <a:srgbClr val="7EC9A3"/>
              </a:buClr>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dirty="0"/>
              <a:t>Click to edit Master text styles</a:t>
            </a:r>
          </a:p>
          <a:p>
            <a:pPr lvl="1"/>
            <a:r>
              <a:rPr lang="en-US" dirty="0"/>
              <a:t>Second level</a:t>
            </a:r>
          </a:p>
          <a:p>
            <a:pPr lvl="2"/>
            <a:r>
              <a:rPr lang="en-US" dirty="0"/>
              <a:t>Third level</a:t>
            </a:r>
          </a:p>
        </p:txBody>
      </p:sp>
      <p:cxnSp>
        <p:nvCxnSpPr>
          <p:cNvPr id="10" name="Straight Connector 9">
            <a:extLst>
              <a:ext uri="{FF2B5EF4-FFF2-40B4-BE49-F238E27FC236}">
                <a16:creationId xmlns:a16="http://schemas.microsoft.com/office/drawing/2014/main" id="{3DFAE605-DCC7-4BFF-B2D5-3966D543FAA9}"/>
              </a:ext>
            </a:extLst>
          </p:cNvPr>
          <p:cNvCxnSpPr/>
          <p:nvPr userDrawn="1"/>
        </p:nvCxnSpPr>
        <p:spPr>
          <a:xfrm>
            <a:off x="1727200" y="1148080"/>
            <a:ext cx="2397760" cy="0"/>
          </a:xfrm>
          <a:prstGeom prst="line">
            <a:avLst/>
          </a:prstGeom>
          <a:ln w="76200" cap="flat" cmpd="sng" algn="ctr">
            <a:solidFill>
              <a:srgbClr val="7EC9A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F28A79E9-9CBB-41B5-925E-4A9783884562}"/>
              </a:ext>
            </a:extLst>
          </p:cNvPr>
          <p:cNvSpPr/>
          <p:nvPr userDrawn="1"/>
        </p:nvSpPr>
        <p:spPr>
          <a:xfrm>
            <a:off x="1" y="0"/>
            <a:ext cx="838199" cy="6858000"/>
          </a:xfrm>
          <a:prstGeom prst="rect">
            <a:avLst/>
          </a:prstGeom>
          <a:solidFill>
            <a:srgbClr val="427C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pic>
        <p:nvPicPr>
          <p:cNvPr id="13" name="Picture 12">
            <a:extLst>
              <a:ext uri="{FF2B5EF4-FFF2-40B4-BE49-F238E27FC236}">
                <a16:creationId xmlns:a16="http://schemas.microsoft.com/office/drawing/2014/main" id="{518BF429-696A-4260-B8B0-CB966E87366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47" r="40026"/>
          <a:stretch/>
        </p:blipFill>
        <p:spPr>
          <a:xfrm>
            <a:off x="19050" y="0"/>
            <a:ext cx="798830" cy="6858000"/>
          </a:xfrm>
          <a:prstGeom prst="rect">
            <a:avLst/>
          </a:prstGeom>
        </p:spPr>
      </p:pic>
      <p:sp>
        <p:nvSpPr>
          <p:cNvPr id="14" name="Rectangle 13">
            <a:extLst>
              <a:ext uri="{FF2B5EF4-FFF2-40B4-BE49-F238E27FC236}">
                <a16:creationId xmlns:a16="http://schemas.microsoft.com/office/drawing/2014/main" id="{000015D9-13EA-4FAC-87E0-741C16241055}"/>
              </a:ext>
            </a:extLst>
          </p:cNvPr>
          <p:cNvSpPr/>
          <p:nvPr userDrawn="1"/>
        </p:nvSpPr>
        <p:spPr>
          <a:xfrm flipV="1">
            <a:off x="0" y="6523526"/>
            <a:ext cx="9149255" cy="334474"/>
          </a:xfrm>
          <a:prstGeom prst="rect">
            <a:avLst/>
          </a:prstGeom>
          <a:solidFill>
            <a:srgbClr val="7EC9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535954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709ED9-6D0D-4FFA-9F63-08D8271E564B}"/>
              </a:ext>
            </a:extLst>
          </p:cNvPr>
          <p:cNvSpPr/>
          <p:nvPr userDrawn="1"/>
        </p:nvSpPr>
        <p:spPr>
          <a:xfrm flipV="1">
            <a:off x="0" y="6691304"/>
            <a:ext cx="9189720" cy="195470"/>
          </a:xfrm>
          <a:prstGeom prst="rect">
            <a:avLst/>
          </a:prstGeom>
          <a:solidFill>
            <a:srgbClr val="7EC9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7" name="Title 1">
            <a:extLst>
              <a:ext uri="{FF2B5EF4-FFF2-40B4-BE49-F238E27FC236}">
                <a16:creationId xmlns:a16="http://schemas.microsoft.com/office/drawing/2014/main" id="{C57E164B-517F-4977-BA0B-98C66FBE9B39}"/>
              </a:ext>
            </a:extLst>
          </p:cNvPr>
          <p:cNvSpPr>
            <a:spLocks noGrp="1"/>
          </p:cNvSpPr>
          <p:nvPr>
            <p:ph type="title"/>
          </p:nvPr>
        </p:nvSpPr>
        <p:spPr>
          <a:xfrm>
            <a:off x="467360" y="445196"/>
            <a:ext cx="8219440" cy="972441"/>
          </a:xfrm>
          <a:prstGeom prst="rect">
            <a:avLst/>
          </a:prstGeom>
        </p:spPr>
        <p:txBody>
          <a:bodyPr vert="horz">
            <a:normAutofit/>
          </a:bodyPr>
          <a:lstStyle>
            <a:lvl1pPr algn="l">
              <a:defRPr sz="3600">
                <a:solidFill>
                  <a:srgbClr val="595959"/>
                </a:solidFill>
              </a:defRPr>
            </a:lvl1pPr>
          </a:lstStyle>
          <a:p>
            <a:r>
              <a:rPr lang="en-US" dirty="0"/>
              <a:t>Click to edit Master title style</a:t>
            </a:r>
          </a:p>
        </p:txBody>
      </p:sp>
      <p:sp>
        <p:nvSpPr>
          <p:cNvPr id="8" name="Text Placeholder 3">
            <a:extLst>
              <a:ext uri="{FF2B5EF4-FFF2-40B4-BE49-F238E27FC236}">
                <a16:creationId xmlns:a16="http://schemas.microsoft.com/office/drawing/2014/main" id="{B4BD30E7-8AC6-436D-806C-3DFC3EF0BB04}"/>
              </a:ext>
            </a:extLst>
          </p:cNvPr>
          <p:cNvSpPr>
            <a:spLocks noGrp="1"/>
          </p:cNvSpPr>
          <p:nvPr>
            <p:ph type="body" sz="quarter" idx="10"/>
          </p:nvPr>
        </p:nvSpPr>
        <p:spPr>
          <a:xfrm>
            <a:off x="467360" y="1590283"/>
            <a:ext cx="8219440" cy="4176851"/>
          </a:xfrm>
          <a:prstGeom prst="rect">
            <a:avLst/>
          </a:prstGeom>
        </p:spPr>
        <p:txBody>
          <a:bodyPr vert="horz"/>
          <a:lstStyle>
            <a:lvl1pPr>
              <a:lnSpc>
                <a:spcPts val="3000"/>
              </a:lnSpc>
              <a:spcBef>
                <a:spcPts val="1200"/>
              </a:spcBef>
              <a:buClr>
                <a:srgbClr val="7EC9A3"/>
              </a:buClr>
              <a:buSzPct val="100000"/>
              <a:buFont typeface="Arial"/>
              <a:buChar char="•"/>
              <a:defRPr sz="2800" b="0" spc="0">
                <a:solidFill>
                  <a:srgbClr val="535352"/>
                </a:solidFill>
                <a:latin typeface="Calibri"/>
                <a:cs typeface="Calibri"/>
              </a:defRPr>
            </a:lvl1pPr>
            <a:lvl2pPr>
              <a:buClr>
                <a:srgbClr val="7EC9A3"/>
              </a:buClr>
              <a:defRPr>
                <a:solidFill>
                  <a:srgbClr val="535352"/>
                </a:solidFill>
                <a:latin typeface="Calibri"/>
                <a:cs typeface="Calibri"/>
              </a:defRPr>
            </a:lvl2pPr>
            <a:lvl3pPr marL="1143000" indent="-228600">
              <a:buClr>
                <a:srgbClr val="7EC9A3"/>
              </a:buClr>
              <a:buSzPct val="83000"/>
              <a:buFont typeface="Calibri" panose="020F0502020204030204" pitchFamily="34" charset="0"/>
              <a:buChar char="‐"/>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446335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4" name="Title 16">
            <a:extLst>
              <a:ext uri="{FF2B5EF4-FFF2-40B4-BE49-F238E27FC236}">
                <a16:creationId xmlns:a16="http://schemas.microsoft.com/office/drawing/2014/main" id="{96204277-59E9-41E4-891C-B98311664AAA}"/>
              </a:ext>
            </a:extLst>
          </p:cNvPr>
          <p:cNvSpPr>
            <a:spLocks noGrp="1"/>
          </p:cNvSpPr>
          <p:nvPr>
            <p:ph type="title"/>
          </p:nvPr>
        </p:nvSpPr>
        <p:spPr>
          <a:xfrm>
            <a:off x="1717040" y="2648520"/>
            <a:ext cx="6929120" cy="1560960"/>
          </a:xfrm>
        </p:spPr>
        <p:txBody>
          <a:bodyPr>
            <a:normAutofit/>
          </a:bodyPr>
          <a:lstStyle>
            <a:lvl1pPr algn="l">
              <a:defRPr sz="4400">
                <a:solidFill>
                  <a:schemeClr val="bg1"/>
                </a:solidFill>
              </a:defRPr>
            </a:lvl1pPr>
          </a:lstStyle>
          <a:p>
            <a:r>
              <a:rPr lang="en-US" dirty="0"/>
              <a:t>Click to edit Master title style</a:t>
            </a:r>
          </a:p>
        </p:txBody>
      </p:sp>
      <p:sp>
        <p:nvSpPr>
          <p:cNvPr id="6" name="Rectangle 5">
            <a:extLst>
              <a:ext uri="{FF2B5EF4-FFF2-40B4-BE49-F238E27FC236}">
                <a16:creationId xmlns:a16="http://schemas.microsoft.com/office/drawing/2014/main" id="{B3570FD2-91FC-4A05-B563-97E1A19F3D0E}"/>
              </a:ext>
            </a:extLst>
          </p:cNvPr>
          <p:cNvSpPr/>
          <p:nvPr userDrawn="1"/>
        </p:nvSpPr>
        <p:spPr>
          <a:xfrm>
            <a:off x="1" y="0"/>
            <a:ext cx="9144000" cy="6858000"/>
          </a:xfrm>
          <a:prstGeom prst="rect">
            <a:avLst/>
          </a:prstGeom>
          <a:solidFill>
            <a:srgbClr val="427C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pic>
        <p:nvPicPr>
          <p:cNvPr id="7" name="Picture 6">
            <a:extLst>
              <a:ext uri="{FF2B5EF4-FFF2-40B4-BE49-F238E27FC236}">
                <a16:creationId xmlns:a16="http://schemas.microsoft.com/office/drawing/2014/main" id="{8929DDD5-23B3-40F6-ADD7-03B282F58A2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47" r="40026"/>
          <a:stretch/>
        </p:blipFill>
        <p:spPr>
          <a:xfrm>
            <a:off x="23355" y="56445"/>
            <a:ext cx="792255" cy="6801555"/>
          </a:xfrm>
          <a:prstGeom prst="rect">
            <a:avLst/>
          </a:prstGeom>
        </p:spPr>
      </p:pic>
      <p:sp>
        <p:nvSpPr>
          <p:cNvPr id="8" name="Rectangle 7">
            <a:extLst>
              <a:ext uri="{FF2B5EF4-FFF2-40B4-BE49-F238E27FC236}">
                <a16:creationId xmlns:a16="http://schemas.microsoft.com/office/drawing/2014/main" id="{3BD738B1-20CE-4BF7-BE58-F586E969EF52}"/>
              </a:ext>
            </a:extLst>
          </p:cNvPr>
          <p:cNvSpPr/>
          <p:nvPr userDrawn="1"/>
        </p:nvSpPr>
        <p:spPr>
          <a:xfrm flipV="1">
            <a:off x="0" y="6534812"/>
            <a:ext cx="9149255" cy="334476"/>
          </a:xfrm>
          <a:prstGeom prst="rect">
            <a:avLst/>
          </a:prstGeom>
          <a:solidFill>
            <a:srgbClr val="7EC9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1798433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5111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ubtitle">
    <p:spTree>
      <p:nvGrpSpPr>
        <p:cNvPr id="1" name=""/>
        <p:cNvGrpSpPr/>
        <p:nvPr/>
      </p:nvGrpSpPr>
      <p:grpSpPr>
        <a:xfrm>
          <a:off x="0" y="0"/>
          <a:ext cx="0" cy="0"/>
          <a:chOff x="0" y="0"/>
          <a:chExt cx="0" cy="0"/>
        </a:xfrm>
      </p:grpSpPr>
      <p:sp>
        <p:nvSpPr>
          <p:cNvPr id="4" name="Title 16">
            <a:extLst>
              <a:ext uri="{FF2B5EF4-FFF2-40B4-BE49-F238E27FC236}">
                <a16:creationId xmlns:a16="http://schemas.microsoft.com/office/drawing/2014/main" id="{1AF38549-3228-4F86-8748-1B05F52C6282}"/>
              </a:ext>
            </a:extLst>
          </p:cNvPr>
          <p:cNvSpPr>
            <a:spLocks noGrp="1"/>
          </p:cNvSpPr>
          <p:nvPr>
            <p:ph type="title"/>
          </p:nvPr>
        </p:nvSpPr>
        <p:spPr>
          <a:xfrm>
            <a:off x="1717040" y="1356912"/>
            <a:ext cx="6929120" cy="1560960"/>
          </a:xfrm>
        </p:spPr>
        <p:txBody>
          <a:bodyPr>
            <a:normAutofit/>
          </a:bodyPr>
          <a:lstStyle>
            <a:lvl1pPr algn="l">
              <a:defRPr lang="en-US" sz="4400" kern="1200" dirty="0">
                <a:solidFill>
                  <a:srgbClr val="595959"/>
                </a:solidFill>
                <a:latin typeface="+mj-lt"/>
                <a:ea typeface="+mj-ea"/>
                <a:cs typeface="+mj-cs"/>
              </a:defRPr>
            </a:lvl1pPr>
          </a:lstStyle>
          <a:p>
            <a:r>
              <a:rPr lang="en-US" dirty="0"/>
              <a:t>Click to edit Master title style</a:t>
            </a:r>
          </a:p>
        </p:txBody>
      </p:sp>
      <p:sp>
        <p:nvSpPr>
          <p:cNvPr id="7" name="Rectangle 6">
            <a:extLst>
              <a:ext uri="{FF2B5EF4-FFF2-40B4-BE49-F238E27FC236}">
                <a16:creationId xmlns:a16="http://schemas.microsoft.com/office/drawing/2014/main" id="{780AFE79-A521-43EC-BD71-CF7EBB6DDF47}"/>
              </a:ext>
            </a:extLst>
          </p:cNvPr>
          <p:cNvSpPr/>
          <p:nvPr userDrawn="1"/>
        </p:nvSpPr>
        <p:spPr>
          <a:xfrm>
            <a:off x="1" y="0"/>
            <a:ext cx="838199" cy="6858000"/>
          </a:xfrm>
          <a:prstGeom prst="rect">
            <a:avLst/>
          </a:prstGeom>
          <a:solidFill>
            <a:srgbClr val="427C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pic>
        <p:nvPicPr>
          <p:cNvPr id="9" name="Picture 8">
            <a:extLst>
              <a:ext uri="{FF2B5EF4-FFF2-40B4-BE49-F238E27FC236}">
                <a16:creationId xmlns:a16="http://schemas.microsoft.com/office/drawing/2014/main" id="{BAE0D273-CDC1-4CDF-B5FE-F4AB5C8166C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47" r="40026"/>
          <a:stretch/>
        </p:blipFill>
        <p:spPr>
          <a:xfrm>
            <a:off x="19050" y="0"/>
            <a:ext cx="798830" cy="6858000"/>
          </a:xfrm>
          <a:prstGeom prst="rect">
            <a:avLst/>
          </a:prstGeom>
        </p:spPr>
      </p:pic>
      <p:sp>
        <p:nvSpPr>
          <p:cNvPr id="10" name="Rectangle 9">
            <a:extLst>
              <a:ext uri="{FF2B5EF4-FFF2-40B4-BE49-F238E27FC236}">
                <a16:creationId xmlns:a16="http://schemas.microsoft.com/office/drawing/2014/main" id="{7C22D591-38EE-4A37-80EF-1DADBE801BF2}"/>
              </a:ext>
            </a:extLst>
          </p:cNvPr>
          <p:cNvSpPr/>
          <p:nvPr userDrawn="1"/>
        </p:nvSpPr>
        <p:spPr>
          <a:xfrm flipV="1">
            <a:off x="0" y="6523526"/>
            <a:ext cx="9149255" cy="334474"/>
          </a:xfrm>
          <a:prstGeom prst="rect">
            <a:avLst/>
          </a:prstGeom>
          <a:solidFill>
            <a:srgbClr val="5C6F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3533953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59579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8510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7345"/>
            <a:ext cx="8229600"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047172304"/>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5" r:id="rId6"/>
    <p:sldLayoutId id="2147483754" r:id="rId7"/>
    <p:sldLayoutId id="2147483756" r:id="rId8"/>
    <p:sldLayoutId id="2147483757" r:id="rId9"/>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82.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5.xml"/><Relationship Id="rId1" Type="http://schemas.openxmlformats.org/officeDocument/2006/relationships/slideLayout" Target="../slideLayouts/slideLayout4.xml"/><Relationship Id="rId4" Type="http://schemas.openxmlformats.org/officeDocument/2006/relationships/image" Target="../media/image27.svg"/></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0.xml"/><Relationship Id="rId1" Type="http://schemas.openxmlformats.org/officeDocument/2006/relationships/slideLayout" Target="../slideLayouts/slideLayout4.xml"/><Relationship Id="rId4" Type="http://schemas.openxmlformats.org/officeDocument/2006/relationships/image" Target="../media/image27.svg"/></Relationships>
</file>

<file path=ppt/slides/_rels/slide1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4.xml"/><Relationship Id="rId1" Type="http://schemas.openxmlformats.org/officeDocument/2006/relationships/slideLayout" Target="../slideLayouts/slideLayout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5.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4.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4.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4.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4.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4.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4.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4.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5.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4.xml"/></Relationships>
</file>

<file path=ppt/slides/_rels/slide16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6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5.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5.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4.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4.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4.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4.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4.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4.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5.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4.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4.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4.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4.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5.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4.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5.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4.xml"/></Relationships>
</file>

<file path=ppt/slides/_rels/slide201.xml.rels><?xml version="1.0" encoding="UTF-8" standalone="yes"?>
<Relationships xmlns="http://schemas.openxmlformats.org/package/2006/relationships"><Relationship Id="rId3" Type="http://schemas.openxmlformats.org/officeDocument/2006/relationships/hyperlink" Target="https://www.ohchr.org/EN/UDHR/Documents/UDHR_Translations/eng.pdf" TargetMode="External"/><Relationship Id="rId2" Type="http://schemas.openxmlformats.org/officeDocument/2006/relationships/notesSlide" Target="../notesSlides/notesSlide134.xml"/><Relationship Id="rId1" Type="http://schemas.openxmlformats.org/officeDocument/2006/relationships/slideLayout" Target="../slideLayouts/slideLayout4.xml"/></Relationships>
</file>

<file path=ppt/slides/_rels/slide202.xml.rels><?xml version="1.0" encoding="UTF-8" standalone="yes"?>
<Relationships xmlns="http://schemas.openxmlformats.org/package/2006/relationships"><Relationship Id="rId3" Type="http://schemas.openxmlformats.org/officeDocument/2006/relationships/hyperlink" Target="https://www.npr.org/2018/02/07/583910310/why-metoo-happened-in-2017" TargetMode="External"/><Relationship Id="rId2" Type="http://schemas.openxmlformats.org/officeDocument/2006/relationships/notesSlide" Target="../notesSlides/notesSlide135.xml"/><Relationship Id="rId1" Type="http://schemas.openxmlformats.org/officeDocument/2006/relationships/slideLayout" Target="../slideLayouts/slideLayout4.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4.xml.rels><?xml version="1.0" encoding="UTF-8" standalone="yes"?>
<Relationships xmlns="http://schemas.openxmlformats.org/package/2006/relationships"><Relationship Id="rId3" Type="http://schemas.openxmlformats.org/officeDocument/2006/relationships/hyperlink" Target="http://www.fhi360.org/sites/default/files/media/documents/linkages-newsletter-jan15.pdf" TargetMode="External"/><Relationship Id="rId2" Type="http://schemas.openxmlformats.org/officeDocument/2006/relationships/hyperlink" Target="http://fhi360.us9.list-manage.com/subscribe?u=92222f8f3ad2bfe9c770cf4b0&amp;id=8f29ac1fc3" TargetMode="Externa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hyperlink" Target="http://us9.campaign-archive2.com/?u=92222f8f3ad2bfe9c770cf4b0&amp;id=50cfd8421b&amp;e=6baafd5fb3" TargetMode="External"/></Relationships>
</file>

<file path=ppt/slides/_rels/slide20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image" Target="../media/image1.emf"/><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5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Health Care Worker Training: </a:t>
            </a:r>
            <a:br>
              <a:rPr lang="en-US" dirty="0"/>
            </a:br>
            <a:r>
              <a:rPr lang="en-US" dirty="0"/>
              <a:t>Preventing and Responding to Violence against Key Populations</a:t>
            </a:r>
          </a:p>
        </p:txBody>
      </p:sp>
    </p:spTree>
    <p:extLst>
      <p:ext uri="{BB962C8B-B14F-4D97-AF65-F5344CB8AC3E}">
        <p14:creationId xmlns:p14="http://schemas.microsoft.com/office/powerpoint/2010/main" val="2856758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31F8F-A6CE-4020-AE01-89B80D5EF312}"/>
              </a:ext>
            </a:extLst>
          </p:cNvPr>
          <p:cNvSpPr>
            <a:spLocks noGrp="1"/>
          </p:cNvSpPr>
          <p:nvPr>
            <p:ph type="title"/>
          </p:nvPr>
        </p:nvSpPr>
        <p:spPr/>
        <p:txBody>
          <a:bodyPr/>
          <a:lstStyle/>
          <a:p>
            <a:r>
              <a:rPr lang="en-US" dirty="0"/>
              <a:t>Objective </a:t>
            </a:r>
          </a:p>
        </p:txBody>
      </p:sp>
      <p:sp>
        <p:nvSpPr>
          <p:cNvPr id="3" name="Text Placeholder 2">
            <a:extLst>
              <a:ext uri="{FF2B5EF4-FFF2-40B4-BE49-F238E27FC236}">
                <a16:creationId xmlns:a16="http://schemas.microsoft.com/office/drawing/2014/main" id="{D94CCF94-4926-4FE5-B2D0-D4937C1EECD1}"/>
              </a:ext>
            </a:extLst>
          </p:cNvPr>
          <p:cNvSpPr>
            <a:spLocks noGrp="1"/>
          </p:cNvSpPr>
          <p:nvPr>
            <p:ph type="body" sz="quarter" idx="10"/>
          </p:nvPr>
        </p:nvSpPr>
        <p:spPr>
          <a:xfrm>
            <a:off x="466725" y="1590675"/>
            <a:ext cx="8220075" cy="4176713"/>
          </a:xfrm>
        </p:spPr>
        <p:txBody>
          <a:bodyPr/>
          <a:lstStyle/>
          <a:p>
            <a:pPr marL="0" indent="0">
              <a:buNone/>
            </a:pPr>
            <a:r>
              <a:rPr lang="en-US" dirty="0"/>
              <a:t>Review training goal and objectives and discuss how modules will help us achieve all objectives</a:t>
            </a:r>
          </a:p>
        </p:txBody>
      </p:sp>
    </p:spTree>
    <p:extLst>
      <p:ext uri="{BB962C8B-B14F-4D97-AF65-F5344CB8AC3E}">
        <p14:creationId xmlns:p14="http://schemas.microsoft.com/office/powerpoint/2010/main" val="87585599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853CD-4C27-4826-A72A-DE516FAA2038}"/>
              </a:ext>
            </a:extLst>
          </p:cNvPr>
          <p:cNvSpPr>
            <a:spLocks noGrp="1"/>
          </p:cNvSpPr>
          <p:nvPr>
            <p:ph type="title"/>
          </p:nvPr>
        </p:nvSpPr>
        <p:spPr/>
        <p:txBody>
          <a:bodyPr/>
          <a:lstStyle/>
          <a:p>
            <a:r>
              <a:rPr lang="en-US"/>
              <a:t>Questions and reflections</a:t>
            </a:r>
            <a:endParaRPr lang="en-US" dirty="0"/>
          </a:p>
        </p:txBody>
      </p:sp>
      <p:sp>
        <p:nvSpPr>
          <p:cNvPr id="4" name="Text Placeholder 3">
            <a:extLst>
              <a:ext uri="{FF2B5EF4-FFF2-40B4-BE49-F238E27FC236}">
                <a16:creationId xmlns:a16="http://schemas.microsoft.com/office/drawing/2014/main" id="{BD826CB4-CFB4-4136-B29A-8EC92BF13E16}"/>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99567911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882F46-ADAE-4C19-92B6-AFF164368EFB}"/>
              </a:ext>
            </a:extLst>
          </p:cNvPr>
          <p:cNvSpPr>
            <a:spLocks noGrp="1"/>
          </p:cNvSpPr>
          <p:nvPr>
            <p:ph type="title"/>
          </p:nvPr>
        </p:nvSpPr>
        <p:spPr>
          <a:xfrm>
            <a:off x="1717040" y="2648520"/>
            <a:ext cx="6929120" cy="1560960"/>
          </a:xfrm>
        </p:spPr>
        <p:txBody>
          <a:bodyPr>
            <a:normAutofit fontScale="90000"/>
          </a:bodyPr>
          <a:lstStyle/>
          <a:p>
            <a:r>
              <a:rPr lang="en-US" b="1" dirty="0"/>
              <a:t>SESSION 3.2</a:t>
            </a:r>
            <a:br>
              <a:rPr lang="en-US" dirty="0"/>
            </a:br>
            <a:r>
              <a:rPr lang="en-US" dirty="0"/>
              <a:t>Barriers to Disclosing Violence </a:t>
            </a:r>
          </a:p>
        </p:txBody>
      </p:sp>
    </p:spTree>
    <p:extLst>
      <p:ext uri="{BB962C8B-B14F-4D97-AF65-F5344CB8AC3E}">
        <p14:creationId xmlns:p14="http://schemas.microsoft.com/office/powerpoint/2010/main" val="260192274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F1892E-47FD-41F1-A93F-EE9FFF6B96D0}"/>
              </a:ext>
            </a:extLst>
          </p:cNvPr>
          <p:cNvSpPr>
            <a:spLocks noGrp="1"/>
          </p:cNvSpPr>
          <p:nvPr>
            <p:ph type="title"/>
          </p:nvPr>
        </p:nvSpPr>
        <p:spPr/>
        <p:txBody>
          <a:bodyPr/>
          <a:lstStyle/>
          <a:p>
            <a:r>
              <a:rPr lang="en-US" dirty="0"/>
              <a:t>Objective</a:t>
            </a:r>
          </a:p>
        </p:txBody>
      </p:sp>
      <p:sp>
        <p:nvSpPr>
          <p:cNvPr id="5" name="Text Placeholder 4">
            <a:extLst>
              <a:ext uri="{FF2B5EF4-FFF2-40B4-BE49-F238E27FC236}">
                <a16:creationId xmlns:a16="http://schemas.microsoft.com/office/drawing/2014/main" id="{77D9D766-4F6B-4FD5-AE42-41804B655F82}"/>
              </a:ext>
            </a:extLst>
          </p:cNvPr>
          <p:cNvSpPr>
            <a:spLocks noGrp="1"/>
          </p:cNvSpPr>
          <p:nvPr>
            <p:ph type="body" sz="quarter" idx="10"/>
          </p:nvPr>
        </p:nvSpPr>
        <p:spPr>
          <a:xfrm>
            <a:off x="466725" y="1590675"/>
            <a:ext cx="8220075" cy="4176713"/>
          </a:xfrm>
        </p:spPr>
        <p:txBody>
          <a:bodyPr/>
          <a:lstStyle/>
          <a:p>
            <a:pPr marL="0" indent="0">
              <a:buNone/>
            </a:pPr>
            <a:r>
              <a:rPr lang="en-US" dirty="0"/>
              <a:t>Recognize the barriers to disclosing violence for KP members, including victim blaming, and recognize victim blaming as counterproductive to health care’s mission</a:t>
            </a:r>
          </a:p>
        </p:txBody>
      </p:sp>
    </p:spTree>
    <p:extLst>
      <p:ext uri="{BB962C8B-B14F-4D97-AF65-F5344CB8AC3E}">
        <p14:creationId xmlns:p14="http://schemas.microsoft.com/office/powerpoint/2010/main" val="72355277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65E5E-E405-460D-B5CC-A5F7F437D8D0}"/>
              </a:ext>
            </a:extLst>
          </p:cNvPr>
          <p:cNvSpPr>
            <a:spLocks noGrp="1"/>
          </p:cNvSpPr>
          <p:nvPr>
            <p:ph type="title"/>
          </p:nvPr>
        </p:nvSpPr>
        <p:spPr/>
        <p:txBody>
          <a:bodyPr/>
          <a:lstStyle/>
          <a:p>
            <a:r>
              <a:rPr lang="en-US" dirty="0"/>
              <a:t>Activity: Standing in her shoes</a:t>
            </a:r>
          </a:p>
        </p:txBody>
      </p:sp>
      <p:sp>
        <p:nvSpPr>
          <p:cNvPr id="3" name="Text Placeholder 2">
            <a:extLst>
              <a:ext uri="{FF2B5EF4-FFF2-40B4-BE49-F238E27FC236}">
                <a16:creationId xmlns:a16="http://schemas.microsoft.com/office/drawing/2014/main" id="{1908F442-57D4-4BD0-A47D-2C67727E44AF}"/>
              </a:ext>
            </a:extLst>
          </p:cNvPr>
          <p:cNvSpPr>
            <a:spLocks noGrp="1"/>
          </p:cNvSpPr>
          <p:nvPr>
            <p:ph type="body" sz="quarter" idx="10"/>
          </p:nvPr>
        </p:nvSpPr>
        <p:spPr>
          <a:xfrm>
            <a:off x="466725" y="1590675"/>
            <a:ext cx="8220075" cy="4176713"/>
          </a:xfrm>
        </p:spPr>
        <p:txBody>
          <a:bodyPr/>
          <a:lstStyle/>
          <a:p>
            <a:r>
              <a:rPr lang="en-US" dirty="0"/>
              <a:t>Nine volunteers </a:t>
            </a:r>
          </a:p>
          <a:p>
            <a:r>
              <a:rPr lang="en-US" dirty="0"/>
              <a:t>Stand in a line</a:t>
            </a:r>
          </a:p>
          <a:p>
            <a:r>
              <a:rPr lang="en-US" dirty="0"/>
              <a:t>Volunteer 1 reads their card to each person one at a time, and each person responds by reading their card</a:t>
            </a:r>
          </a:p>
        </p:txBody>
      </p:sp>
    </p:spTree>
    <p:extLst>
      <p:ext uri="{BB962C8B-B14F-4D97-AF65-F5344CB8AC3E}">
        <p14:creationId xmlns:p14="http://schemas.microsoft.com/office/powerpoint/2010/main" val="316155978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44349-7084-473C-AE7A-B8906964F9A7}"/>
              </a:ext>
            </a:extLst>
          </p:cNvPr>
          <p:cNvSpPr>
            <a:spLocks noGrp="1"/>
          </p:cNvSpPr>
          <p:nvPr>
            <p:ph type="title"/>
          </p:nvPr>
        </p:nvSpPr>
        <p:spPr/>
        <p:txBody>
          <a:bodyPr/>
          <a:lstStyle/>
          <a:p>
            <a:r>
              <a:rPr lang="en-US" dirty="0"/>
              <a:t>Activity: Standing in her shoes (debrief)</a:t>
            </a:r>
          </a:p>
        </p:txBody>
      </p:sp>
      <p:sp>
        <p:nvSpPr>
          <p:cNvPr id="3" name="Text Placeholder 2">
            <a:extLst>
              <a:ext uri="{FF2B5EF4-FFF2-40B4-BE49-F238E27FC236}">
                <a16:creationId xmlns:a16="http://schemas.microsoft.com/office/drawing/2014/main" id="{C1B45C97-610E-4950-B6B7-BF62C2E3CB37}"/>
              </a:ext>
            </a:extLst>
          </p:cNvPr>
          <p:cNvSpPr>
            <a:spLocks noGrp="1"/>
          </p:cNvSpPr>
          <p:nvPr>
            <p:ph type="body" sz="quarter" idx="10"/>
          </p:nvPr>
        </p:nvSpPr>
        <p:spPr>
          <a:xfrm>
            <a:off x="466725" y="1590675"/>
            <a:ext cx="8220075" cy="4176713"/>
          </a:xfrm>
        </p:spPr>
        <p:txBody>
          <a:bodyPr/>
          <a:lstStyle/>
          <a:p>
            <a:r>
              <a:rPr lang="en-US"/>
              <a:t>Observations from the participants in the drama</a:t>
            </a:r>
          </a:p>
          <a:p>
            <a:r>
              <a:rPr lang="en-US"/>
              <a:t>Observations from the group</a:t>
            </a:r>
            <a:endParaRPr lang="en-US" dirty="0"/>
          </a:p>
        </p:txBody>
      </p:sp>
    </p:spTree>
    <p:extLst>
      <p:ext uri="{BB962C8B-B14F-4D97-AF65-F5344CB8AC3E}">
        <p14:creationId xmlns:p14="http://schemas.microsoft.com/office/powerpoint/2010/main" val="52355176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importance of your response</a:t>
            </a:r>
            <a:endParaRPr lang="en-US" dirty="0"/>
          </a:p>
        </p:txBody>
      </p:sp>
      <p:sp>
        <p:nvSpPr>
          <p:cNvPr id="3" name="Content Placeholder 2"/>
          <p:cNvSpPr>
            <a:spLocks noGrp="1"/>
          </p:cNvSpPr>
          <p:nvPr>
            <p:ph type="body" sz="quarter" idx="10"/>
          </p:nvPr>
        </p:nvSpPr>
        <p:spPr>
          <a:xfrm>
            <a:off x="466725" y="1590675"/>
            <a:ext cx="8220075" cy="4176713"/>
          </a:xfrm>
        </p:spPr>
        <p:txBody>
          <a:bodyPr>
            <a:noAutofit/>
          </a:bodyPr>
          <a:lstStyle/>
          <a:p>
            <a:pPr marL="0" indent="0">
              <a:buNone/>
            </a:pPr>
            <a:r>
              <a:rPr lang="en-US" sz="2400"/>
              <a:t>“A victim is often in a heightened state of awareness and very emotional after an assault due to circulating stress hormones; events may be recalled in dramatic detail. </a:t>
            </a:r>
            <a:r>
              <a:rPr lang="en-US" sz="2400" b="1"/>
              <a:t>Many survivors of sexual assault have described the kindness of the treating personnel as being beneficial to their recovery. Conversely, many describe comments made by police, doctors, counsellors and other persons with whom they have had contact as a result of the assault that have haunted them for years. </a:t>
            </a:r>
            <a:r>
              <a:rPr lang="en-US" sz="2400"/>
              <a:t>For this reason, health workers must choose their words with great care when dealing with sexual assault patients and take care not to contribute in any way to revictimization of the patient.”</a:t>
            </a:r>
            <a:endParaRPr lang="en-US" sz="2400" dirty="0"/>
          </a:p>
        </p:txBody>
      </p:sp>
      <p:sp>
        <p:nvSpPr>
          <p:cNvPr id="4" name="Rectangle 3">
            <a:extLst>
              <a:ext uri="{FF2B5EF4-FFF2-40B4-BE49-F238E27FC236}">
                <a16:creationId xmlns:a16="http://schemas.microsoft.com/office/drawing/2014/main" id="{59989ED2-C4ED-496A-B486-5E7E55B40694}"/>
              </a:ext>
            </a:extLst>
          </p:cNvPr>
          <p:cNvSpPr/>
          <p:nvPr/>
        </p:nvSpPr>
        <p:spPr>
          <a:xfrm>
            <a:off x="466725" y="6274304"/>
            <a:ext cx="4572000" cy="276999"/>
          </a:xfrm>
          <a:prstGeom prst="rect">
            <a:avLst/>
          </a:prstGeom>
        </p:spPr>
        <p:txBody>
          <a:bodyPr>
            <a:spAutoFit/>
          </a:bodyPr>
          <a:lstStyle/>
          <a:p>
            <a:pPr marL="0" indent="0">
              <a:buNone/>
            </a:pPr>
            <a:r>
              <a:rPr lang="en-US" sz="1200" dirty="0">
                <a:latin typeface="+mn-lt"/>
              </a:rPr>
              <a:t>Source: WHO, 2003.</a:t>
            </a:r>
          </a:p>
        </p:txBody>
      </p:sp>
    </p:spTree>
    <p:extLst>
      <p:ext uri="{BB962C8B-B14F-4D97-AF65-F5344CB8AC3E}">
        <p14:creationId xmlns:p14="http://schemas.microsoft.com/office/powerpoint/2010/main" val="395348882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2FDA9-6537-4AA0-9F56-E9D6AC81DAB8}"/>
              </a:ext>
            </a:extLst>
          </p:cNvPr>
          <p:cNvSpPr>
            <a:spLocks noGrp="1"/>
          </p:cNvSpPr>
          <p:nvPr>
            <p:ph type="title"/>
          </p:nvPr>
        </p:nvSpPr>
        <p:spPr/>
        <p:txBody>
          <a:bodyPr/>
          <a:lstStyle/>
          <a:p>
            <a:r>
              <a:rPr lang="en-US"/>
              <a:t>What happens when we blame victims?</a:t>
            </a:r>
            <a:endParaRPr lang="en-US" dirty="0"/>
          </a:p>
        </p:txBody>
      </p:sp>
      <p:sp>
        <p:nvSpPr>
          <p:cNvPr id="3" name="Text Placeholder 2">
            <a:extLst>
              <a:ext uri="{FF2B5EF4-FFF2-40B4-BE49-F238E27FC236}">
                <a16:creationId xmlns:a16="http://schemas.microsoft.com/office/drawing/2014/main" id="{25BEA794-48EF-462C-B9BA-F065DDE5C8F8}"/>
              </a:ext>
            </a:extLst>
          </p:cNvPr>
          <p:cNvSpPr>
            <a:spLocks noGrp="1"/>
          </p:cNvSpPr>
          <p:nvPr>
            <p:ph type="body" sz="quarter" idx="10"/>
          </p:nvPr>
        </p:nvSpPr>
        <p:spPr>
          <a:xfrm>
            <a:off x="466725" y="1590675"/>
            <a:ext cx="8220075" cy="4176713"/>
          </a:xfrm>
        </p:spPr>
        <p:txBody>
          <a:bodyPr/>
          <a:lstStyle/>
          <a:p>
            <a:pPr>
              <a:spcBef>
                <a:spcPts val="1800"/>
              </a:spcBef>
            </a:pPr>
            <a:r>
              <a:rPr lang="en-US" dirty="0"/>
              <a:t>We discourage people from disclosing violence and seeking help.</a:t>
            </a:r>
          </a:p>
          <a:p>
            <a:pPr>
              <a:spcBef>
                <a:spcPts val="1800"/>
              </a:spcBef>
            </a:pPr>
            <a:r>
              <a:rPr lang="en-US" dirty="0"/>
              <a:t>We harm the mental health of victims of violence.</a:t>
            </a:r>
          </a:p>
          <a:p>
            <a:pPr>
              <a:spcBef>
                <a:spcPts val="1800"/>
              </a:spcBef>
            </a:pPr>
            <a:r>
              <a:rPr lang="en-US" dirty="0"/>
              <a:t>We place the entire solution to the problem on the shoulders of the person who has been victimized.</a:t>
            </a:r>
          </a:p>
          <a:p>
            <a:pPr>
              <a:spcBef>
                <a:spcPts val="1800"/>
              </a:spcBef>
            </a:pPr>
            <a:r>
              <a:rPr lang="en-US" dirty="0"/>
              <a:t>We do not place responsibility on the actual perpetrators (excusing behavior and creating impunity).</a:t>
            </a:r>
          </a:p>
          <a:p>
            <a:endParaRPr lang="en-US" dirty="0"/>
          </a:p>
        </p:txBody>
      </p:sp>
    </p:spTree>
    <p:extLst>
      <p:ext uri="{BB962C8B-B14F-4D97-AF65-F5344CB8AC3E}">
        <p14:creationId xmlns:p14="http://schemas.microsoft.com/office/powerpoint/2010/main" val="306257974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Questions that blame</a:t>
            </a:r>
          </a:p>
        </p:txBody>
      </p:sp>
      <p:sp>
        <p:nvSpPr>
          <p:cNvPr id="3" name="Content Placeholder 2"/>
          <p:cNvSpPr>
            <a:spLocks noGrp="1"/>
          </p:cNvSpPr>
          <p:nvPr>
            <p:ph type="body" sz="quarter" idx="10"/>
          </p:nvPr>
        </p:nvSpPr>
        <p:spPr>
          <a:xfrm>
            <a:off x="466725" y="1590675"/>
            <a:ext cx="8220075" cy="4176713"/>
          </a:xfrm>
        </p:spPr>
        <p:txBody>
          <a:bodyPr/>
          <a:lstStyle/>
          <a:p>
            <a:pPr>
              <a:spcBef>
                <a:spcPts val="1800"/>
              </a:spcBef>
            </a:pPr>
            <a:r>
              <a:rPr lang="en-US" dirty="0"/>
              <a:t>Why were you alone? Why were you walking in that neighborhood? </a:t>
            </a:r>
          </a:p>
          <a:p>
            <a:pPr>
              <a:spcBef>
                <a:spcPts val="1800"/>
              </a:spcBef>
            </a:pPr>
            <a:r>
              <a:rPr lang="en-US" dirty="0"/>
              <a:t>Why were you wearing such revealing clothes?</a:t>
            </a:r>
          </a:p>
          <a:p>
            <a:pPr>
              <a:spcBef>
                <a:spcPts val="1800"/>
              </a:spcBef>
            </a:pPr>
            <a:r>
              <a:rPr lang="en-US" dirty="0"/>
              <a:t>What did you do to make him angry? </a:t>
            </a:r>
          </a:p>
          <a:p>
            <a:pPr>
              <a:spcBef>
                <a:spcPts val="1800"/>
              </a:spcBef>
            </a:pPr>
            <a:r>
              <a:rPr lang="en-US" dirty="0"/>
              <a:t>If you were really afraid, why didn’t you run or scream? </a:t>
            </a:r>
          </a:p>
          <a:p>
            <a:pPr>
              <a:spcBef>
                <a:spcPts val="1800"/>
              </a:spcBef>
            </a:pPr>
            <a:r>
              <a:rPr lang="en-US" dirty="0"/>
              <a:t>Why do you choose to put yourself in risky situations?</a:t>
            </a:r>
          </a:p>
          <a:p>
            <a:endParaRPr lang="en-US" dirty="0"/>
          </a:p>
        </p:txBody>
      </p:sp>
    </p:spTree>
    <p:extLst>
      <p:ext uri="{BB962C8B-B14F-4D97-AF65-F5344CB8AC3E}">
        <p14:creationId xmlns:p14="http://schemas.microsoft.com/office/powerpoint/2010/main" val="343816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0FEE3-2A92-4555-AF27-6226979EC4AD}"/>
              </a:ext>
            </a:extLst>
          </p:cNvPr>
          <p:cNvSpPr>
            <a:spLocks noGrp="1"/>
          </p:cNvSpPr>
          <p:nvPr>
            <p:ph type="title"/>
          </p:nvPr>
        </p:nvSpPr>
        <p:spPr/>
        <p:txBody>
          <a:bodyPr/>
          <a:lstStyle/>
          <a:p>
            <a:r>
              <a:rPr lang="en-US"/>
              <a:t>Our response to one victim affects others</a:t>
            </a:r>
            <a:endParaRPr lang="en-US" dirty="0"/>
          </a:p>
        </p:txBody>
      </p:sp>
      <p:sp>
        <p:nvSpPr>
          <p:cNvPr id="3" name="Text Placeholder 2">
            <a:extLst>
              <a:ext uri="{FF2B5EF4-FFF2-40B4-BE49-F238E27FC236}">
                <a16:creationId xmlns:a16="http://schemas.microsoft.com/office/drawing/2014/main" id="{24A9ED08-C10D-4A2B-81DD-0CB7DFC711C2}"/>
              </a:ext>
            </a:extLst>
          </p:cNvPr>
          <p:cNvSpPr>
            <a:spLocks noGrp="1"/>
          </p:cNvSpPr>
          <p:nvPr>
            <p:ph type="body" sz="quarter" idx="10"/>
          </p:nvPr>
        </p:nvSpPr>
        <p:spPr>
          <a:xfrm>
            <a:off x="466725" y="1590675"/>
            <a:ext cx="8220075" cy="4176713"/>
          </a:xfrm>
        </p:spPr>
        <p:txBody>
          <a:bodyPr/>
          <a:lstStyle/>
          <a:p>
            <a:r>
              <a:rPr lang="en-US" dirty="0"/>
              <a:t>Blaming any victim also makes others’ disclosures less likely.</a:t>
            </a:r>
          </a:p>
          <a:p>
            <a:r>
              <a:rPr lang="en-US" dirty="0"/>
              <a:t>One of the predictors for whether someone will come forward to disclose violence is what they have seen happen to others upon disclosure.</a:t>
            </a:r>
          </a:p>
          <a:p>
            <a:r>
              <a:rPr lang="en-US" dirty="0"/>
              <a:t>This is a phenomena called “social proof.”</a:t>
            </a:r>
            <a:r>
              <a:rPr lang="en-US" baseline="30000" dirty="0"/>
              <a:t>1</a:t>
            </a:r>
          </a:p>
          <a:p>
            <a:r>
              <a:rPr lang="en-US" dirty="0"/>
              <a:t>As a health care worker, each time you respond appropriately to a victim of violence and support them, you make it more likely that others will also come forward.</a:t>
            </a:r>
          </a:p>
        </p:txBody>
      </p:sp>
      <p:sp>
        <p:nvSpPr>
          <p:cNvPr id="5" name="TextBox 4">
            <a:extLst>
              <a:ext uri="{FF2B5EF4-FFF2-40B4-BE49-F238E27FC236}">
                <a16:creationId xmlns:a16="http://schemas.microsoft.com/office/drawing/2014/main" id="{84C867D3-ABF4-4CF1-A8DC-37D26E3CD64B}"/>
              </a:ext>
            </a:extLst>
          </p:cNvPr>
          <p:cNvSpPr txBox="1"/>
          <p:nvPr/>
        </p:nvSpPr>
        <p:spPr>
          <a:xfrm>
            <a:off x="835985" y="6274304"/>
            <a:ext cx="6832359" cy="276999"/>
          </a:xfrm>
          <a:prstGeom prst="rect">
            <a:avLst/>
          </a:prstGeom>
          <a:noFill/>
        </p:spPr>
        <p:txBody>
          <a:bodyPr wrap="square" rtlCol="0">
            <a:spAutoFit/>
          </a:bodyPr>
          <a:lstStyle/>
          <a:p>
            <a:r>
              <a:rPr lang="en-US" sz="1200" dirty="0"/>
              <a:t>Source: 1. </a:t>
            </a:r>
            <a:r>
              <a:rPr lang="en-US" sz="1200" dirty="0" err="1"/>
              <a:t>Vedantam</a:t>
            </a:r>
            <a:r>
              <a:rPr lang="en-US" sz="1200" dirty="0"/>
              <a:t>, 2017. </a:t>
            </a:r>
            <a:endParaRPr lang="en-US" dirty="0"/>
          </a:p>
        </p:txBody>
      </p:sp>
    </p:spTree>
    <p:extLst>
      <p:ext uri="{BB962C8B-B14F-4D97-AF65-F5344CB8AC3E}">
        <p14:creationId xmlns:p14="http://schemas.microsoft.com/office/powerpoint/2010/main" val="265501984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Why do we blame victims?</a:t>
            </a:r>
          </a:p>
        </p:txBody>
      </p:sp>
      <p:sp>
        <p:nvSpPr>
          <p:cNvPr id="3" name="Content Placeholder 2"/>
          <p:cNvSpPr>
            <a:spLocks noGrp="1"/>
          </p:cNvSpPr>
          <p:nvPr>
            <p:ph type="body" sz="quarter" idx="10"/>
          </p:nvPr>
        </p:nvSpPr>
        <p:spPr>
          <a:xfrm>
            <a:off x="466725" y="1590675"/>
            <a:ext cx="8220075" cy="4176713"/>
          </a:xfrm>
        </p:spPr>
        <p:txBody>
          <a:bodyPr/>
          <a:lstStyle/>
          <a:p>
            <a:pPr>
              <a:spcBef>
                <a:spcPts val="1800"/>
              </a:spcBef>
            </a:pPr>
            <a:r>
              <a:rPr lang="en-US" dirty="0"/>
              <a:t>Gender and other societal norms and myths that make violence the fault of women and individuals who are seen as nonconforming to gender norms</a:t>
            </a:r>
            <a:r>
              <a:rPr lang="en-US" baseline="30000" dirty="0"/>
              <a:t>1-3</a:t>
            </a:r>
          </a:p>
          <a:p>
            <a:pPr>
              <a:spcBef>
                <a:spcPts val="1800"/>
              </a:spcBef>
            </a:pPr>
            <a:r>
              <a:rPr lang="en-US" dirty="0"/>
              <a:t>To feel safe ourselves</a:t>
            </a:r>
            <a:r>
              <a:rPr lang="en-US" baseline="30000" dirty="0"/>
              <a:t>4</a:t>
            </a:r>
          </a:p>
          <a:p>
            <a:pPr>
              <a:spcBef>
                <a:spcPts val="1800"/>
              </a:spcBef>
            </a:pPr>
            <a:r>
              <a:rPr lang="en-US" dirty="0"/>
              <a:t>To feel that the world is just</a:t>
            </a:r>
            <a:r>
              <a:rPr lang="en-US" baseline="30000" dirty="0"/>
              <a:t>5,6</a:t>
            </a:r>
          </a:p>
          <a:p>
            <a:pPr>
              <a:spcBef>
                <a:spcPts val="1800"/>
              </a:spcBef>
            </a:pPr>
            <a:r>
              <a:rPr lang="en-US" dirty="0"/>
              <a:t>In an effort to be helpful</a:t>
            </a:r>
          </a:p>
        </p:txBody>
      </p:sp>
      <p:sp>
        <p:nvSpPr>
          <p:cNvPr id="5" name="TextBox 4">
            <a:extLst>
              <a:ext uri="{FF2B5EF4-FFF2-40B4-BE49-F238E27FC236}">
                <a16:creationId xmlns:a16="http://schemas.microsoft.com/office/drawing/2014/main" id="{E60A3BF3-DA12-49B4-876B-32DC60BC374A}"/>
              </a:ext>
            </a:extLst>
          </p:cNvPr>
          <p:cNvSpPr txBox="1"/>
          <p:nvPr/>
        </p:nvSpPr>
        <p:spPr>
          <a:xfrm>
            <a:off x="839146" y="6181971"/>
            <a:ext cx="7706139" cy="461665"/>
          </a:xfrm>
          <a:prstGeom prst="rect">
            <a:avLst/>
          </a:prstGeom>
          <a:noFill/>
        </p:spPr>
        <p:txBody>
          <a:bodyPr wrap="square" rtlCol="0">
            <a:spAutoFit/>
          </a:bodyPr>
          <a:lstStyle/>
          <a:p>
            <a:r>
              <a:rPr lang="en-US" sz="1200" dirty="0">
                <a:latin typeface="+mn-lt"/>
              </a:rPr>
              <a:t>Sources: 1. Cortina et al., 2018.    2. LINKAGES, 2016a.    3. LINKAGES, 2016b.    4. </a:t>
            </a:r>
            <a:r>
              <a:rPr lang="en-US" sz="1200" dirty="0" err="1">
                <a:latin typeface="+mn-lt"/>
              </a:rPr>
              <a:t>Janoff</a:t>
            </a:r>
            <a:r>
              <a:rPr lang="en-US" sz="1200" dirty="0">
                <a:latin typeface="+mn-lt"/>
              </a:rPr>
              <a:t>-Bulman, 2010.    5. Lerner, 1980.    </a:t>
            </a:r>
          </a:p>
          <a:p>
            <a:r>
              <a:rPr lang="en-US" sz="1200" dirty="0">
                <a:latin typeface="+mn-lt"/>
              </a:rPr>
              <a:t>6. Lerner &amp; Simmons, 1966.</a:t>
            </a:r>
          </a:p>
        </p:txBody>
      </p:sp>
    </p:spTree>
    <p:extLst>
      <p:ext uri="{BB962C8B-B14F-4D97-AF65-F5344CB8AC3E}">
        <p14:creationId xmlns:p14="http://schemas.microsoft.com/office/powerpoint/2010/main" val="451174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5BE68-99EB-407E-B5C7-5371301B3461}"/>
              </a:ext>
            </a:extLst>
          </p:cNvPr>
          <p:cNvSpPr>
            <a:spLocks noGrp="1"/>
          </p:cNvSpPr>
          <p:nvPr>
            <p:ph type="title"/>
          </p:nvPr>
        </p:nvSpPr>
        <p:spPr/>
        <p:txBody>
          <a:bodyPr/>
          <a:lstStyle/>
          <a:p>
            <a:r>
              <a:rPr lang="en-US"/>
              <a:t>Training goal</a:t>
            </a:r>
            <a:endParaRPr lang="en-US" dirty="0"/>
          </a:p>
        </p:txBody>
      </p:sp>
      <p:sp>
        <p:nvSpPr>
          <p:cNvPr id="3" name="Text Placeholder 2">
            <a:extLst>
              <a:ext uri="{FF2B5EF4-FFF2-40B4-BE49-F238E27FC236}">
                <a16:creationId xmlns:a16="http://schemas.microsoft.com/office/drawing/2014/main" id="{0CEA37DF-3BC7-4625-BC8A-D3C92716BA25}"/>
              </a:ext>
            </a:extLst>
          </p:cNvPr>
          <p:cNvSpPr>
            <a:spLocks noGrp="1"/>
          </p:cNvSpPr>
          <p:nvPr>
            <p:ph type="body" sz="quarter" idx="10"/>
          </p:nvPr>
        </p:nvSpPr>
        <p:spPr/>
        <p:txBody>
          <a:bodyPr/>
          <a:lstStyle/>
          <a:p>
            <a:pPr marL="0" indent="0">
              <a:buNone/>
            </a:pPr>
            <a:r>
              <a:rPr lang="en-US" sz="2200" b="1" dirty="0"/>
              <a:t>To equip health care workers with the knowledge and skills they need to understand, assess, and appropriately respond to violence in key population (KP) members’ lives, including through improving KP members’ access to HIV and other violence response services and supporting violence prevention efforts. </a:t>
            </a:r>
          </a:p>
          <a:p>
            <a:pPr marL="0" indent="0">
              <a:buNone/>
            </a:pPr>
            <a:r>
              <a:rPr lang="en-US" sz="2200" dirty="0"/>
              <a:t>Key populations are</a:t>
            </a:r>
          </a:p>
          <a:p>
            <a:r>
              <a:rPr lang="en-US" sz="2200" dirty="0"/>
              <a:t>Men who have sex with men</a:t>
            </a:r>
          </a:p>
          <a:p>
            <a:r>
              <a:rPr lang="en-US" sz="2200" dirty="0"/>
              <a:t>Sex workers</a:t>
            </a:r>
          </a:p>
          <a:p>
            <a:r>
              <a:rPr lang="en-US" sz="2200" dirty="0"/>
              <a:t>People who inject drugs</a:t>
            </a:r>
          </a:p>
          <a:p>
            <a:r>
              <a:rPr lang="en-US" sz="2200" dirty="0"/>
              <a:t>Transgender (trans) people</a:t>
            </a:r>
          </a:p>
        </p:txBody>
      </p:sp>
    </p:spTree>
    <p:extLst>
      <p:ext uri="{BB962C8B-B14F-4D97-AF65-F5344CB8AC3E}">
        <p14:creationId xmlns:p14="http://schemas.microsoft.com/office/powerpoint/2010/main" val="296975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853CD-4C27-4826-A72A-DE516FAA2038}"/>
              </a:ext>
            </a:extLst>
          </p:cNvPr>
          <p:cNvSpPr>
            <a:spLocks noGrp="1"/>
          </p:cNvSpPr>
          <p:nvPr>
            <p:ph type="title"/>
          </p:nvPr>
        </p:nvSpPr>
        <p:spPr/>
        <p:txBody>
          <a:bodyPr/>
          <a:lstStyle/>
          <a:p>
            <a:r>
              <a:rPr lang="en-US"/>
              <a:t>Questions and reflections</a:t>
            </a:r>
            <a:endParaRPr lang="en-US" dirty="0"/>
          </a:p>
        </p:txBody>
      </p:sp>
      <p:sp>
        <p:nvSpPr>
          <p:cNvPr id="4" name="Text Placeholder 3">
            <a:extLst>
              <a:ext uri="{FF2B5EF4-FFF2-40B4-BE49-F238E27FC236}">
                <a16:creationId xmlns:a16="http://schemas.microsoft.com/office/drawing/2014/main" id="{BB8D4F56-0FC2-400F-A623-1BB1A98255D9}"/>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50117132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b="1" dirty="0"/>
              <a:t>SESSION 3.3</a:t>
            </a:r>
            <a:br>
              <a:rPr lang="en-US" dirty="0"/>
            </a:br>
            <a:r>
              <a:rPr lang="en-US" dirty="0"/>
              <a:t>The Importance of Health Care Workers in Violence Prevention and Response</a:t>
            </a:r>
            <a:endParaRPr lang="es-DO" dirty="0"/>
          </a:p>
        </p:txBody>
      </p:sp>
    </p:spTree>
    <p:extLst>
      <p:ext uri="{BB962C8B-B14F-4D97-AF65-F5344CB8AC3E}">
        <p14:creationId xmlns:p14="http://schemas.microsoft.com/office/powerpoint/2010/main" val="323723082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9ABC92-3085-4E8A-BEE1-BCB03674A068}"/>
              </a:ext>
            </a:extLst>
          </p:cNvPr>
          <p:cNvSpPr>
            <a:spLocks noGrp="1"/>
          </p:cNvSpPr>
          <p:nvPr>
            <p:ph type="title"/>
          </p:nvPr>
        </p:nvSpPr>
        <p:spPr/>
        <p:txBody>
          <a:bodyPr/>
          <a:lstStyle/>
          <a:p>
            <a:r>
              <a:rPr lang="en-US" dirty="0"/>
              <a:t>Objective</a:t>
            </a:r>
          </a:p>
        </p:txBody>
      </p:sp>
      <p:sp>
        <p:nvSpPr>
          <p:cNvPr id="5" name="Text Placeholder 4">
            <a:extLst>
              <a:ext uri="{FF2B5EF4-FFF2-40B4-BE49-F238E27FC236}">
                <a16:creationId xmlns:a16="http://schemas.microsoft.com/office/drawing/2014/main" id="{585528A7-83E5-4B64-8D13-480B3B44DE53}"/>
              </a:ext>
            </a:extLst>
          </p:cNvPr>
          <p:cNvSpPr>
            <a:spLocks noGrp="1"/>
          </p:cNvSpPr>
          <p:nvPr>
            <p:ph type="body" sz="quarter" idx="10"/>
          </p:nvPr>
        </p:nvSpPr>
        <p:spPr>
          <a:xfrm>
            <a:off x="466725" y="1590675"/>
            <a:ext cx="8220075" cy="4176713"/>
          </a:xfrm>
        </p:spPr>
        <p:txBody>
          <a:bodyPr/>
          <a:lstStyle/>
          <a:p>
            <a:pPr marL="0" indent="0">
              <a:buNone/>
            </a:pPr>
            <a:r>
              <a:rPr lang="en-US" dirty="0"/>
              <a:t>Explain why it is important for health care workers to be part of violence prevention and response, especially to support KP members</a:t>
            </a:r>
          </a:p>
        </p:txBody>
      </p:sp>
    </p:spTree>
    <p:extLst>
      <p:ext uri="{BB962C8B-B14F-4D97-AF65-F5344CB8AC3E}">
        <p14:creationId xmlns:p14="http://schemas.microsoft.com/office/powerpoint/2010/main" val="132700459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8A6D2D-B4B4-46B5-A03A-E52E298FD2FD}"/>
              </a:ext>
            </a:extLst>
          </p:cNvPr>
          <p:cNvSpPr>
            <a:spLocks noGrp="1"/>
          </p:cNvSpPr>
          <p:nvPr>
            <p:ph type="title"/>
          </p:nvPr>
        </p:nvSpPr>
        <p:spPr/>
        <p:txBody>
          <a:bodyPr/>
          <a:lstStyle/>
          <a:p>
            <a:r>
              <a:rPr lang="en-US" dirty="0"/>
              <a:t>Why health care workers?</a:t>
            </a:r>
          </a:p>
        </p:txBody>
      </p:sp>
      <p:sp>
        <p:nvSpPr>
          <p:cNvPr id="6" name="Text Placeholder 5">
            <a:extLst>
              <a:ext uri="{FF2B5EF4-FFF2-40B4-BE49-F238E27FC236}">
                <a16:creationId xmlns:a16="http://schemas.microsoft.com/office/drawing/2014/main" id="{A84480BB-E4EE-4F1A-88A5-3FDF521071E5}"/>
              </a:ext>
            </a:extLst>
          </p:cNvPr>
          <p:cNvSpPr>
            <a:spLocks noGrp="1"/>
          </p:cNvSpPr>
          <p:nvPr>
            <p:ph type="body" sz="quarter" idx="10"/>
          </p:nvPr>
        </p:nvSpPr>
        <p:spPr>
          <a:xfrm>
            <a:off x="466725" y="1590675"/>
            <a:ext cx="8220075" cy="4176713"/>
          </a:xfrm>
        </p:spPr>
        <p:txBody>
          <a:bodyPr/>
          <a:lstStyle/>
          <a:p>
            <a:r>
              <a:rPr lang="en-US" sz="2400" dirty="0"/>
              <a:t>Health care workers are often respected, objective arbiters; victims (especially KP members) may fear law enforcement</a:t>
            </a:r>
          </a:p>
          <a:p>
            <a:r>
              <a:rPr lang="en-US" sz="2400" dirty="0"/>
              <a:t>Health care workers interact with KP members who experience violence and have an unmet need for services</a:t>
            </a:r>
          </a:p>
          <a:p>
            <a:r>
              <a:rPr lang="en-US" sz="2400" dirty="0"/>
              <a:t>KP victims of violence report a desire for health care workers to ask them about violence in their lives (with the caveat that they must first be trained to respond appropriately)</a:t>
            </a:r>
          </a:p>
          <a:p>
            <a:r>
              <a:rPr lang="en-US" sz="2400" dirty="0"/>
              <a:t>Health care interactions are an opportunity to link victims to support if an appropriate approach is taken</a:t>
            </a:r>
          </a:p>
        </p:txBody>
      </p:sp>
    </p:spTree>
    <p:extLst>
      <p:ext uri="{BB962C8B-B14F-4D97-AF65-F5344CB8AC3E}">
        <p14:creationId xmlns:p14="http://schemas.microsoft.com/office/powerpoint/2010/main" val="294689739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Health care worker roles</a:t>
            </a:r>
            <a:endParaRPr lang="en-US" dirty="0"/>
          </a:p>
        </p:txBody>
      </p:sp>
      <p:sp>
        <p:nvSpPr>
          <p:cNvPr id="3" name="Text Placeholder 2"/>
          <p:cNvSpPr>
            <a:spLocks noGrp="1"/>
          </p:cNvSpPr>
          <p:nvPr>
            <p:ph type="body" sz="quarter" idx="10"/>
          </p:nvPr>
        </p:nvSpPr>
        <p:spPr>
          <a:xfrm>
            <a:off x="466725" y="1590675"/>
            <a:ext cx="8220075" cy="4176713"/>
          </a:xfrm>
        </p:spPr>
        <p:txBody>
          <a:bodyPr/>
          <a:lstStyle/>
          <a:p>
            <a:pPr lvl="0">
              <a:spcBef>
                <a:spcPts val="1800"/>
              </a:spcBef>
            </a:pPr>
            <a:r>
              <a:rPr lang="en-US" dirty="0"/>
              <a:t>Ask KP members about violence</a:t>
            </a:r>
          </a:p>
          <a:p>
            <a:pPr lvl="0">
              <a:spcBef>
                <a:spcPts val="1800"/>
              </a:spcBef>
            </a:pPr>
            <a:r>
              <a:rPr lang="en-US" dirty="0"/>
              <a:t>Provide first-line support to KP members who disclose violence</a:t>
            </a:r>
          </a:p>
          <a:p>
            <a:pPr lvl="0">
              <a:spcBef>
                <a:spcPts val="1800"/>
              </a:spcBef>
            </a:pPr>
            <a:r>
              <a:rPr lang="en-US" dirty="0"/>
              <a:t>Engage in conversations to enhance safety </a:t>
            </a:r>
          </a:p>
          <a:p>
            <a:pPr lvl="0">
              <a:spcBef>
                <a:spcPts val="1800"/>
              </a:spcBef>
            </a:pPr>
            <a:r>
              <a:rPr lang="en-US" dirty="0"/>
              <a:t>Provide/refer to violence response services including health, social, and justice/legal services</a:t>
            </a:r>
          </a:p>
          <a:p>
            <a:pPr lvl="0">
              <a:spcBef>
                <a:spcPts val="1800"/>
              </a:spcBef>
            </a:pPr>
            <a:r>
              <a:rPr lang="en-US" dirty="0"/>
              <a:t>Tailor health services to acknowledge the impact of past or present violence</a:t>
            </a:r>
          </a:p>
        </p:txBody>
      </p:sp>
    </p:spTree>
    <p:extLst>
      <p:ext uri="{BB962C8B-B14F-4D97-AF65-F5344CB8AC3E}">
        <p14:creationId xmlns:p14="http://schemas.microsoft.com/office/powerpoint/2010/main" val="100267879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D528E-BDBB-43AC-81D6-E8784712F169}"/>
              </a:ext>
            </a:extLst>
          </p:cNvPr>
          <p:cNvSpPr>
            <a:spLocks noGrp="1"/>
          </p:cNvSpPr>
          <p:nvPr>
            <p:ph type="title"/>
          </p:nvPr>
        </p:nvSpPr>
        <p:spPr/>
        <p:txBody>
          <a:bodyPr/>
          <a:lstStyle/>
          <a:p>
            <a:r>
              <a:rPr lang="en-US" dirty="0"/>
              <a:t>Activity: What would you think?</a:t>
            </a:r>
          </a:p>
        </p:txBody>
      </p:sp>
      <p:sp>
        <p:nvSpPr>
          <p:cNvPr id="3" name="Text Placeholder 2">
            <a:extLst>
              <a:ext uri="{FF2B5EF4-FFF2-40B4-BE49-F238E27FC236}">
                <a16:creationId xmlns:a16="http://schemas.microsoft.com/office/drawing/2014/main" id="{56D3AAD8-B351-4362-8A9F-28C2A4DEB5E6}"/>
              </a:ext>
            </a:extLst>
          </p:cNvPr>
          <p:cNvSpPr>
            <a:spLocks noGrp="1"/>
          </p:cNvSpPr>
          <p:nvPr>
            <p:ph type="body" sz="quarter" idx="10"/>
          </p:nvPr>
        </p:nvSpPr>
        <p:spPr/>
        <p:txBody>
          <a:bodyPr/>
          <a:lstStyle/>
          <a:p>
            <a:r>
              <a:rPr lang="en-US" dirty="0"/>
              <a:t>A woman who injects drugs shows up late for  appointments and regularly fails to pick up her ARVs.</a:t>
            </a:r>
          </a:p>
          <a:p>
            <a:pPr marL="0" indent="0">
              <a:buNone/>
            </a:pPr>
            <a:r>
              <a:rPr lang="en-US" dirty="0"/>
              <a:t> </a:t>
            </a:r>
          </a:p>
          <a:p>
            <a:r>
              <a:rPr lang="en-US" dirty="0"/>
              <a:t>A male sex worker tells his doctor that he always asks his clients to use condoms but he tests positive for chlamydia.</a:t>
            </a:r>
          </a:p>
          <a:p>
            <a:endParaRPr lang="en-US" dirty="0"/>
          </a:p>
          <a:p>
            <a:r>
              <a:rPr lang="en-US" dirty="0"/>
              <a:t>A trans woman screams at a nurse when the nurse tells her she will have to wait one hour. </a:t>
            </a:r>
          </a:p>
        </p:txBody>
      </p:sp>
    </p:spTree>
    <p:extLst>
      <p:ext uri="{BB962C8B-B14F-4D97-AF65-F5344CB8AC3E}">
        <p14:creationId xmlns:p14="http://schemas.microsoft.com/office/powerpoint/2010/main" val="119411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D528E-BDBB-43AC-81D6-E8784712F169}"/>
              </a:ext>
            </a:extLst>
          </p:cNvPr>
          <p:cNvSpPr>
            <a:spLocks noGrp="1"/>
          </p:cNvSpPr>
          <p:nvPr>
            <p:ph type="title"/>
          </p:nvPr>
        </p:nvSpPr>
        <p:spPr/>
        <p:txBody>
          <a:bodyPr>
            <a:normAutofit fontScale="90000"/>
          </a:bodyPr>
          <a:lstStyle/>
          <a:p>
            <a:r>
              <a:rPr lang="en-US" dirty="0"/>
              <a:t>Activity: What would you think? (continued)</a:t>
            </a:r>
          </a:p>
        </p:txBody>
      </p:sp>
      <p:sp>
        <p:nvSpPr>
          <p:cNvPr id="3" name="Text Placeholder 2">
            <a:extLst>
              <a:ext uri="{FF2B5EF4-FFF2-40B4-BE49-F238E27FC236}">
                <a16:creationId xmlns:a16="http://schemas.microsoft.com/office/drawing/2014/main" id="{56D3AAD8-B351-4362-8A9F-28C2A4DEB5E6}"/>
              </a:ext>
            </a:extLst>
          </p:cNvPr>
          <p:cNvSpPr>
            <a:spLocks noGrp="1"/>
          </p:cNvSpPr>
          <p:nvPr>
            <p:ph type="body" sz="quarter" idx="10"/>
          </p:nvPr>
        </p:nvSpPr>
        <p:spPr>
          <a:xfrm>
            <a:off x="467360" y="1590283"/>
            <a:ext cx="8219440" cy="4682926"/>
          </a:xfrm>
        </p:spPr>
        <p:txBody>
          <a:bodyPr>
            <a:normAutofit fontScale="92500"/>
          </a:bodyPr>
          <a:lstStyle/>
          <a:p>
            <a:pPr>
              <a:spcBef>
                <a:spcPts val="1800"/>
              </a:spcBef>
            </a:pPr>
            <a:r>
              <a:rPr lang="en-US" dirty="0"/>
              <a:t>A woman who injects drugs </a:t>
            </a:r>
            <a:r>
              <a:rPr lang="en-US" b="1" dirty="0">
                <a:solidFill>
                  <a:srgbClr val="427C5F"/>
                </a:solidFill>
              </a:rPr>
              <a:t>whose controlling partner does not allow her to go to the clinic </a:t>
            </a:r>
            <a:r>
              <a:rPr lang="en-US" dirty="0"/>
              <a:t>shows up late for  appointments and regularly fails to pick up her ARVs.</a:t>
            </a:r>
          </a:p>
          <a:p>
            <a:pPr>
              <a:spcBef>
                <a:spcPts val="1800"/>
              </a:spcBef>
            </a:pPr>
            <a:r>
              <a:rPr lang="en-US" dirty="0"/>
              <a:t>A male sex worker tells his doctor that he always asks his clients to use condoms but he tests positive for chlamydia </a:t>
            </a:r>
            <a:r>
              <a:rPr lang="en-US" b="1" dirty="0">
                <a:solidFill>
                  <a:srgbClr val="427C5F"/>
                </a:solidFill>
              </a:rPr>
              <a:t>because a violent client forced him to have sex without a condom. </a:t>
            </a:r>
            <a:endParaRPr lang="en-US" dirty="0"/>
          </a:p>
          <a:p>
            <a:pPr>
              <a:spcBef>
                <a:spcPts val="1800"/>
              </a:spcBef>
            </a:pPr>
            <a:r>
              <a:rPr lang="en-US" dirty="0"/>
              <a:t>A trans woman </a:t>
            </a:r>
            <a:r>
              <a:rPr lang="en-US" b="1" dirty="0">
                <a:solidFill>
                  <a:srgbClr val="427C5F"/>
                </a:solidFill>
              </a:rPr>
              <a:t>who was just kicked out of her home and has not slept for two nights </a:t>
            </a:r>
            <a:r>
              <a:rPr lang="en-US" dirty="0"/>
              <a:t>screams at a nurse when the nurse tells her she will have to wait one hour. </a:t>
            </a:r>
          </a:p>
          <a:p>
            <a:endParaRPr lang="en-US" dirty="0"/>
          </a:p>
        </p:txBody>
      </p:sp>
    </p:spTree>
    <p:extLst>
      <p:ext uri="{BB962C8B-B14F-4D97-AF65-F5344CB8AC3E}">
        <p14:creationId xmlns:p14="http://schemas.microsoft.com/office/powerpoint/2010/main" val="312860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853CD-4C27-4826-A72A-DE516FAA2038}"/>
              </a:ext>
            </a:extLst>
          </p:cNvPr>
          <p:cNvSpPr>
            <a:spLocks noGrp="1"/>
          </p:cNvSpPr>
          <p:nvPr>
            <p:ph type="title"/>
          </p:nvPr>
        </p:nvSpPr>
        <p:spPr/>
        <p:txBody>
          <a:bodyPr/>
          <a:lstStyle/>
          <a:p>
            <a:r>
              <a:rPr lang="en-US"/>
              <a:t>Questions and reflections</a:t>
            </a:r>
            <a:endParaRPr lang="en-US" dirty="0"/>
          </a:p>
        </p:txBody>
      </p:sp>
      <p:sp>
        <p:nvSpPr>
          <p:cNvPr id="4" name="Text Placeholder 3">
            <a:extLst>
              <a:ext uri="{FF2B5EF4-FFF2-40B4-BE49-F238E27FC236}">
                <a16:creationId xmlns:a16="http://schemas.microsoft.com/office/drawing/2014/main" id="{FBF5E4FB-3E7A-48C1-945C-69CC96593EAD}"/>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8982836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b="1" dirty="0"/>
              <a:t>Session 3.4</a:t>
            </a:r>
            <a:br>
              <a:rPr lang="en-US" dirty="0"/>
            </a:br>
            <a:r>
              <a:rPr lang="en-US" dirty="0"/>
              <a:t>Asking about and Responding to Violence</a:t>
            </a:r>
            <a:endParaRPr lang="es-DO" dirty="0"/>
          </a:p>
        </p:txBody>
      </p:sp>
    </p:spTree>
    <p:extLst>
      <p:ext uri="{BB962C8B-B14F-4D97-AF65-F5344CB8AC3E}">
        <p14:creationId xmlns:p14="http://schemas.microsoft.com/office/powerpoint/2010/main" val="239701586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EE1A37-3DFB-475D-8EC3-A8653CA6516E}"/>
              </a:ext>
            </a:extLst>
          </p:cNvPr>
          <p:cNvSpPr>
            <a:spLocks noGrp="1"/>
          </p:cNvSpPr>
          <p:nvPr>
            <p:ph type="title"/>
          </p:nvPr>
        </p:nvSpPr>
        <p:spPr/>
        <p:txBody>
          <a:bodyPr/>
          <a:lstStyle/>
          <a:p>
            <a:r>
              <a:rPr lang="en-US" dirty="0"/>
              <a:t>Objectives</a:t>
            </a:r>
          </a:p>
        </p:txBody>
      </p:sp>
      <p:sp>
        <p:nvSpPr>
          <p:cNvPr id="5" name="Text Placeholder 4">
            <a:extLst>
              <a:ext uri="{FF2B5EF4-FFF2-40B4-BE49-F238E27FC236}">
                <a16:creationId xmlns:a16="http://schemas.microsoft.com/office/drawing/2014/main" id="{6268B324-03A2-40E4-8A1E-2152B829D1A5}"/>
              </a:ext>
            </a:extLst>
          </p:cNvPr>
          <p:cNvSpPr>
            <a:spLocks noGrp="1"/>
          </p:cNvSpPr>
          <p:nvPr>
            <p:ph type="body" sz="quarter" idx="10"/>
          </p:nvPr>
        </p:nvSpPr>
        <p:spPr>
          <a:xfrm>
            <a:off x="466725" y="1590675"/>
            <a:ext cx="8220075" cy="4176713"/>
          </a:xfrm>
        </p:spPr>
        <p:txBody>
          <a:bodyPr/>
          <a:lstStyle/>
          <a:p>
            <a:pPr>
              <a:spcBef>
                <a:spcPts val="1800"/>
              </a:spcBef>
            </a:pPr>
            <a:r>
              <a:rPr lang="en-US" dirty="0"/>
              <a:t>Describe the goal and steps of asking about violence, particularly for members of key populations</a:t>
            </a:r>
          </a:p>
          <a:p>
            <a:pPr>
              <a:spcBef>
                <a:spcPts val="1800"/>
              </a:spcBef>
            </a:pPr>
            <a:r>
              <a:rPr lang="en-US" dirty="0"/>
              <a:t>Identify and practice skills to provide first-line support (LIVES) to individuals who disclose violence, particularly members of key populations</a:t>
            </a:r>
          </a:p>
          <a:p>
            <a:pPr marL="0" indent="0">
              <a:buNone/>
            </a:pPr>
            <a:endParaRPr lang="en-US" dirty="0"/>
          </a:p>
        </p:txBody>
      </p:sp>
    </p:spTree>
    <p:extLst>
      <p:ext uri="{BB962C8B-B14F-4D97-AF65-F5344CB8AC3E}">
        <p14:creationId xmlns:p14="http://schemas.microsoft.com/office/powerpoint/2010/main" val="1173324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4D266-7477-4923-9D53-66B67EACD917}"/>
              </a:ext>
            </a:extLst>
          </p:cNvPr>
          <p:cNvSpPr>
            <a:spLocks noGrp="1"/>
          </p:cNvSpPr>
          <p:nvPr>
            <p:ph type="title"/>
          </p:nvPr>
        </p:nvSpPr>
        <p:spPr/>
        <p:txBody>
          <a:bodyPr/>
          <a:lstStyle/>
          <a:p>
            <a:r>
              <a:rPr lang="en-US" dirty="0"/>
              <a:t>Training objectives</a:t>
            </a:r>
          </a:p>
        </p:txBody>
      </p:sp>
      <p:sp>
        <p:nvSpPr>
          <p:cNvPr id="3" name="Text Placeholder 2">
            <a:extLst>
              <a:ext uri="{FF2B5EF4-FFF2-40B4-BE49-F238E27FC236}">
                <a16:creationId xmlns:a16="http://schemas.microsoft.com/office/drawing/2014/main" id="{F50C4EAC-4406-4D9E-8A9D-E962F16F19E9}"/>
              </a:ext>
            </a:extLst>
          </p:cNvPr>
          <p:cNvSpPr>
            <a:spLocks noGrp="1"/>
          </p:cNvSpPr>
          <p:nvPr>
            <p:ph type="body" sz="quarter" idx="10"/>
          </p:nvPr>
        </p:nvSpPr>
        <p:spPr>
          <a:xfrm>
            <a:off x="466725" y="1478915"/>
            <a:ext cx="8220075" cy="4176713"/>
          </a:xfrm>
        </p:spPr>
        <p:txBody>
          <a:bodyPr>
            <a:noAutofit/>
          </a:bodyPr>
          <a:lstStyle/>
          <a:p>
            <a:r>
              <a:rPr lang="en-US" sz="2200" dirty="0"/>
              <a:t>Explore the underlying causes of stigma, discrimination, and violence against KP members and the connection with HIV</a:t>
            </a:r>
          </a:p>
          <a:p>
            <a:r>
              <a:rPr lang="en-US" sz="2200" dirty="0"/>
              <a:t>Identify interaction with health care workers as a key entry point into violence response services</a:t>
            </a:r>
          </a:p>
          <a:p>
            <a:r>
              <a:rPr lang="en-US" sz="2200" dirty="0"/>
              <a:t>Learn to create an environment in which disclosure of violence can safely occur</a:t>
            </a:r>
          </a:p>
          <a:p>
            <a:r>
              <a:rPr lang="en-US" sz="2200" dirty="0"/>
              <a:t>Build skills for asking about violence and providing first-line support</a:t>
            </a:r>
          </a:p>
          <a:p>
            <a:r>
              <a:rPr lang="en-US" sz="2200" dirty="0"/>
              <a:t>Understand the range of health, social, and justice/legal services KP victims may need and make appropriate referrals</a:t>
            </a:r>
          </a:p>
          <a:p>
            <a:r>
              <a:rPr lang="en-US" sz="2200" dirty="0"/>
              <a:t>Discuss best practices for safe data collection and management</a:t>
            </a:r>
          </a:p>
        </p:txBody>
      </p:sp>
    </p:spTree>
    <p:extLst>
      <p:ext uri="{BB962C8B-B14F-4D97-AF65-F5344CB8AC3E}">
        <p14:creationId xmlns:p14="http://schemas.microsoft.com/office/powerpoint/2010/main" val="366557281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An important note on asking about violence</a:t>
            </a:r>
            <a:endParaRPr lang="en-US" dirty="0"/>
          </a:p>
        </p:txBody>
      </p:sp>
      <p:sp>
        <p:nvSpPr>
          <p:cNvPr id="3" name="Content Placeholder 2"/>
          <p:cNvSpPr>
            <a:spLocks noGrp="1"/>
          </p:cNvSpPr>
          <p:nvPr>
            <p:ph type="body" sz="quarter" idx="10"/>
          </p:nvPr>
        </p:nvSpPr>
        <p:spPr>
          <a:xfrm>
            <a:off x="466725" y="1590675"/>
            <a:ext cx="8220075" cy="4176713"/>
          </a:xfrm>
        </p:spPr>
        <p:txBody>
          <a:bodyPr/>
          <a:lstStyle/>
          <a:p>
            <a:r>
              <a:rPr lang="en-US" dirty="0"/>
              <a:t>The end goal is NOT simply to tick a box.</a:t>
            </a:r>
          </a:p>
          <a:p>
            <a:r>
              <a:rPr lang="en-US" b="1" dirty="0">
                <a:solidFill>
                  <a:srgbClr val="427C5F"/>
                </a:solidFill>
              </a:rPr>
              <a:t>Asking about violence is an intervention.</a:t>
            </a:r>
          </a:p>
          <a:p>
            <a:r>
              <a:rPr lang="en-US" dirty="0"/>
              <a:t>We ask about violence to educate on the topic and let KP members know about available services and that they are not alone. </a:t>
            </a:r>
          </a:p>
          <a:p>
            <a:r>
              <a:rPr lang="en-US" dirty="0"/>
              <a:t>If someone discloses, we can better plan and provide them with information about critical services.</a:t>
            </a:r>
          </a:p>
          <a:p>
            <a:r>
              <a:rPr lang="en-US" b="1" dirty="0">
                <a:solidFill>
                  <a:srgbClr val="427C5F"/>
                </a:solidFill>
              </a:rPr>
              <a:t>BUT if someone does not disclose violence, asking about violence is NOT a wasted exercise.</a:t>
            </a:r>
          </a:p>
          <a:p>
            <a:r>
              <a:rPr lang="en-US" dirty="0"/>
              <a:t>No one should ever be pressed to disclose violence. </a:t>
            </a:r>
          </a:p>
        </p:txBody>
      </p:sp>
    </p:spTree>
    <p:extLst>
      <p:ext uri="{BB962C8B-B14F-4D97-AF65-F5344CB8AC3E}">
        <p14:creationId xmlns:p14="http://schemas.microsoft.com/office/powerpoint/2010/main" val="231229327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Asking about violence in health care settings (continued)</a:t>
            </a:r>
            <a:endParaRPr lang="en-US" dirty="0"/>
          </a:p>
        </p:txBody>
      </p:sp>
      <p:sp>
        <p:nvSpPr>
          <p:cNvPr id="7" name="Text Placeholder 6"/>
          <p:cNvSpPr>
            <a:spLocks noGrp="1"/>
          </p:cNvSpPr>
          <p:nvPr>
            <p:ph type="body" sz="quarter" idx="10"/>
          </p:nvPr>
        </p:nvSpPr>
        <p:spPr>
          <a:xfrm>
            <a:off x="466725" y="1590675"/>
            <a:ext cx="8220075" cy="4176713"/>
          </a:xfrm>
        </p:spPr>
        <p:txBody>
          <a:bodyPr/>
          <a:lstStyle/>
          <a:p>
            <a:pPr marL="0" indent="0">
              <a:buNone/>
            </a:pPr>
            <a:r>
              <a:rPr lang="en-US" dirty="0"/>
              <a:t>It is recommended that health care workers provide all KP members reached through HIV programs with the opportunity to disclose by asking about violence. </a:t>
            </a:r>
          </a:p>
          <a:p>
            <a:pPr marL="0" indent="0">
              <a:spcBef>
                <a:spcPts val="1800"/>
              </a:spcBef>
              <a:buNone/>
            </a:pPr>
            <a:r>
              <a:rPr lang="en-US" b="1" dirty="0">
                <a:solidFill>
                  <a:srgbClr val="427C5F"/>
                </a:solidFill>
              </a:rPr>
              <a:t>Minimum requirements </a:t>
            </a:r>
            <a:r>
              <a:rPr lang="en-US" dirty="0"/>
              <a:t>must be in place before health care workers can ask about violence.</a:t>
            </a:r>
          </a:p>
        </p:txBody>
      </p:sp>
      <p:sp>
        <p:nvSpPr>
          <p:cNvPr id="3" name="AutoShape 2" descr="data:image/jpeg;base64,/9j/4AAQSkZJRgABAQAAAQABAAD/2wCEAAkGBxITEhUSEhIVFRUXFhUYFhUWFhcYGhsVFxgXFxUZFRkYISggGBslGxUaITEhJSkrMC4wFx8zODMsNygtMCsBCgoKDg0OGxAQGy8lICUtLTAtLS0tLS0tKy0tLS0tKy0tLS0tLS0tLS0tLS4tKy0tLy0tLS8tLS0tLS0tLS0tLf/AABEIAMQBAgMBEQACEQEDEQH/xAAbAAEAAgMBAQAAAAAAAAAAAAAABQYDBAcCAf/EAE0QAAIBAwAGBAYLDgYDAQEAAAECAwAEEQUGEiExQQcTUXEiMmGBkaEUNEJScnOCsbLB0RUWIyQzNVNUdJKTs8LSQ0RiosPhY/Dxgxf/xAAaAQEBAAMBAQAAAAAAAAAAAAAAAQIEBQMG/8QAOhEAAgECAgUKBAYCAwEBAAAAAAECAxEEMQUSIUFxE1FhgZGhscHR8BUiNFIUMjNC4fEjkmJyolND/9oADAMBAAIRAxEAPwDuNAKAUAoBQCgMc06r4zAd5xWE6kIK8mlxBoy6biHDabuH24rSnpPDxyd+C9bAj7nWlF4hV+G4HqrXelZS/Tpt++hMhFz6+Qj/ADFuO5gT89T8XjZflp9zFzQm6RIB/m1+ShPzKal9JSyVv9fMXNOTpIt/1lz3RuP6RTkdJPf3xJc15Okm3/TTHuB+sip+D0g85f8AoXMLdI0B4G4b/wB+FU+H4zfP/wBMXPP3/wAR/wAK5PyR/dUejsRvqL/Zi4GvEZ/y91+4P7qwejav/wBI9r9Bc+nXaP8AVrr+GP7qi0bV/wDpHtYueTryn6tdfuD+6svhtV//AKR7WLnw69Rc7e5HyF/uqfC6v3x7X6C4+/8AtvdLMO9V/uq/CcRuku1+guZY+kC0/SSD5J+omp8NxiyfeLm1Fr3aHhcuO9ZR9VR4PHx5/wDb+S3N6LXKA8L1flPj6VY6uPj93iLkhb6y7XiXKN3NGaxeKxsM79cf4Fzfj03N2qfN9lVaVrrO3Z/JTMun35op7sj7a9o6Ynviu3+wZV1h7Y/93/Vei0wt8O/+AZU0/HzVh6D9desdL0Xmn3eoMyaahPEkd6n6q9o6Tw7326mDOmkYjwkXznHz17xxdCWU12gzpKp4MD3EGvZSjLJg91kBQCgFAKAUBDaw6z2tmuZ5QGPioN7nuUb8eXhUk2lsVyXKDd9JVxcErZWrsOG0dw85HD0itKtrrbVqKC5ln2vyRLmibfS8295ooAeIUBm9O/6Vc6VXAQd9VzfO/a8BtH3mu/5e9nk7QDgehi1T4nGP6dKK99QsZodRLMcVd/hOR9HFYS0tiXk0ur1uLG7FqrZLwt1PwizfSJrxlpDEv977kWxsx6DtV4W8P8NfsryeKrvOb7WLGyllEOEUY7kUfVXm6s3nJ9rBlWNRwAHcBWDbYPVQDNAM0AzQDNAM0AoDw0SnioPeBWSk1kwYJNGwN40MR741P1Vmq9VZSfawa0mr1oeNtF5kA+avVYzELKb7RY1JtTrFv8DHwXcfMcV6x0nio/u7l6EsjXOo9sN8bzRn/RJ9or0+K1n+ZJ8ULD703HiX90O9yfrFPiEX+alHsFj59w79fE0iT5HjB9ZJp+LwsvzUex/0LM+9TpZOEltL8JSp/wBoFNbAS/bJe+sbT790tJL41lG/ljlA9RJNTkMFLKq1xQ2mJtcurdUubWWDPMnaGO3gMjuzWa0ZrxcqM1LuFy0QSggOjAggFWU8uIIIrmWlCXM12opaNC6Q6wbLeOPWO2vo9H4zl46svzLv6fUpJ10QKAUBjnmVFLuwVVBLMxAAA4kk8BQHJNcuk95GMGj8gE7PXY8NjwxEvIeUjJ5AcayskrsxbNLV/U0flrzMkjb9hmJ39sh4u3k4d9cHGaUbepR2Ln9ObxCRcY4woCqAoHAAAAdwFcZtt3ZT1UAoBQCgFAKAUAoBQCgFAKAUAoBQCgFAKAUAoBQCgFAa2kLCOdDHKoZT6QeRU8j5a9aVWdKWvB2YKxqvI9rcPYSHKkF4GPMcSB3jJx2q3bXTxqjiKKxMFtyl797GiLmLxYT7Eit2Hf3Hca0MJV5KtGXbwZS419aUUBq6S0hFBE00zhEQZZj6gO0k7gBxzQHF9cNZ5b4CRw0drtYt7cePO4O5pMcVB7PIBv315Sq/PycM1m90V683azBu5J6p6tCAddMAZ2HDdiMH3K8s9p8w8vBx2O5X/HT/ACrvKkWauYUUAoBQCgFAKAUAoBQCgFAKAUAoBQCgFAKAUAoBQCgFAKAUBVdeB1bW10OMcwUn/Q28/RI+Ua6ujXrqpRe9d6Iy1GuUUuls+UU9qg+kV9nTlrQUudFPtxMqKzuwVVBZmJwAoGSSezFZg5fpG5+6JN5cnq9HwseojbweuYbjLKPeDgB5ubZ18VWlRh8ivJ7FxMcyN1agFzO14y4jT8HbJjAVV3bQHAfUSewVx8ZN0KSoJ/M9s3zt7gi21ySigFAKAUAoBQCgFAKAUAoBQCgFAKAUAoBQCgFAKAUAoBQCgFAVzpBTNjIexoz/ALwPrrpaKdsTHr8CPInbOTajRu1FPpANaFRWm10spbLOf8Gm8eKvPyCvpsNU/wAMOC8ClP6WdJL+LWTSGOOZy07Lkt1UeDsADeWZjgAcSoFb8TGRB6/dZ7FUyxiIbKJbWg/wgxwDJjc0uwvDgucDJyTpTqt4qNNZJXb8uHOGTmirMQwxxD3Cgd590fOcnz18zXqurUlN72U2q8gKAUBrX1/FCu1NKka9rsFGfJnjWcKcpu0VfgDUtNY7OVtmO6hZjwUSLk9wzvr0lhqsVeUX2AlK8AeJpVRSzsFUDJZiAAO0k7hVSbdkCOttZLORgiXUDMdwUSLknyb9/mr2lhq0VdxduAJSvAHiaZUG07KqjiWIA37hkmqk27IHi3uo5M9W6PjjssGx344VZRlHNWBkkcKCzEAAZJJwAOZJPCok3sQPFvco4yjq4BwSrBhnsyKsouOasD1LKqgszBVG8sxAAHlJ4VEm3ZAjIdZ7FmCLdwFjuAEi7z5N++vZ4asldwfYCWrwBgnvIkOHkRCd4DOqnHbvNZKEpZIGP7q2/wCni/iJ9tZclP7X2AyQXkTnCSI5G8hXVjjt3GsXCUc0D7cXcceOskRM8NplXOOOMnfxpGEpZK4PcUqsAysGU8CpBB7iKjTTswebi4RBl3VBnGWYKM9mTVjFyyVwGuUCdYXUJgHbLDZweB2uGDmmq72ttBg+61v+sQ/xE+2suSqfa+xgfda3/WIf4ifbTkqn2vsYNi3uEcZR1cZxlWDDPZkc99Yyi47GrAyViCD13XNjN3IfQ6mt7RrtiYdfgyPI3tBtm2gPbFH9AV4YlWrTXS/EqLHBMNld3IfNXWoy/wAceC8AQ4kibTN1PMVCWVtCm03BXlzJtDy4JHbvrtbhvKzrlLNcXtqZFMcbTgxwsPC2YwpLydjEHxeQO/fnHNq1IJ1nHNRs3x3LxIy0180UUAoCO1h0ulpbyXD7wg3D3zE4VfOSO6vahRdWooLeDmeqWrcmlXe+v3Zo9oqiAkbWOIX3sa8MDeTnfuOexicTHCRVGitu/wB85S13fRjo51IWN4zyZZHJHmckVox0niE9rv1ehCz6JsFghjgUlgihQWOSccz3mtOrUdSbm94OW6Xml0xpI2iSFbWEttY4EIcPJjmxJwueAPfntUlHB4flGvmfu3qUn9L9Ftm0JW3DRygeCxcsGYDcHB3YPaMY9VatLSlVTvPaiHjor1kklEllcEmWHxS3jFAdllbtKnAz2HyVdJYaMLVYZP33lJXpU/Nk/fF/NSvDRv1MevwZDnHRbpZrW8RH3R3S7IzwyGZY2/fVl+Ua6+kaSq0m1nH2+7aU63rj7Quv2eX6BrhYX9eHFEKr0J+05f2hv5cdbul/1lw82UiteJXvtKxaN6wpEuztAc2KdY7Y5nZ3DPDzmvfBqNDDOva7/mwLJN0YaOKbISRWx+UEjFs9uD4PqrTWk8QndtcLEJrVPQr2lusDztNsk4YjAVeSqN5AHlJ4nlWviayrVNdRsDnvS/CHvrRDnDIqnHHBlIOPTXV0W9WjNrn8ik6eiWx/SXH76f2VrfFq3Mu/1ITWq+pVvYyPJC0pLrsHbZSMZDbsKN+6tfEY2pXioyS2cwKb05Dfad0//FW/ofKfV5lNzod0swWaxl3PExZAeIGcSL5m3/KNYaVpK8a0cn7QNjps9pxftC/y5Kw0R+s+HmgTejdEpd6Jgt5CwR7e3yUIDeDsOMZBHFRyrXqVXSxUpxzTfmQqWs/RraW9pNOkk5aNNoBmjIzkDfhAefbW9h9JValWMGlZ8fUppai9H9teWgnlkmVi7rhGQDCnd4yk+uvTGaQqUaupFK3Tf1B0nVfV2KxiaGFnZWcuS5UnJVV9yBuwgrkYjESry1pc1thCYrXBD63j8Sn+B9YrcwH1MOIZm1bP4pb/ABMf0RWGM+on/wBn4hFkhQbI7h81b1J/JHggRmq9vE93pK6lI2UuseEcIOpiUB2zuyu0d54ceO+voGEVjTWkOv0laSBSIi9x1bHcXGz42z7lTgYzvPHA3VxqqSp4hp3ey/Rt8ecm8tFcEooBQHNum68xBbxZ8eRmPdGoG/8AiV19EQvOUuZeP9FLvq1YiC0giAxsxJn4RGWPnYk+eudiJ69WUudkJKvEGjpy6MVtPKOKQyOO9UJHrFetGOvUjHnaBQehC0AhuJubOqeZV2v6/VXT0vP54x6LlOmVxyHJtn2PrJ4O5ZWyQOfWxb8/LOfNXc/U0ft3eT9Clt6VPzZP3xfzUrR0b9THr8GQ59daFMmhLa6TPWQPLkjj1bTNv3e9bB8mWrqxrauMlTeUrdtil9bTIu9CzT+6NtKJB2SKhD+k7+4iuXyPI4xQ/wCStwIRvQn7Tl/aG/lx17aX/WXDzZTQ6StDXEF0mlLYZ2dkyYGdlkGAzDmhUAHu8teuArQqU3h6nV75wWbVLXy2vAEJ6qc/4bHif/G3uu7j5K08TgKlHbnHn9SFrrRByXpdlCX9o7cFRSe4Skmu7otN0Zpe9hS2HpL0Z+nb+FJ9laPw3Efb3ohZdG38c8STRHKOMqSCMjOOB3jhWnUpypycZZoHMunPjad0/wDxV2dD/v6vMp510ibR+kbfSMY8CTZ6wDmwAWQfKQ5HlBNMI1iKEqDzWXl2MEp0zyBrGBlOVadCCOYMchB9FeOiU1WknzeaBbNTvaFr+zw/QFaOK/XnxfiQ19f/AM3XXxf9QrLBfUQ4gi+iL83L8ZL84r30p9Q+CBdK5wFAROtntOf4s/VW3gfqIcQz3qz7Ut/iY/oipjPqJ8WETqTbh3CtqnL5FwQI3UbRYuIpZJWzC17dSmPG53EmEMh5ouxnZ5nBPDFfSMiKxpvSYmvrV4wSizyJ1pHgMzYDCPmwGD4XDJ51w40XClXUnte229K7s36At9cMooBQHMunC2JitpOSvIn76qR/LNdnQ8vmlHoXd/ZToOh7kSW8Mi8HijYedQa5VWLjOUXubIbleYI/WC2MtrcRji8MqjvKMB669aEtWrGT3NeIKL0IXIMFxFzWRX8zrs/0V09LxevGXR78SnSq45Dk1w3XayKBvEbAZH/jiy2flZFdyK1NHu+/zZS29Kn5sn74v5qVo6N+pj1+DIYujOBZNExxuNpW69WB5q0jgj0GstISccU2s1bwQKRouVrI6T0ZIfBaCZoiebLGSCPhR7/kV0aiVfkq8edX7fJlLN0J+05f2hv5cdael/1lw82Q6Ea5QKBrj0bQzhpbQCKbedgbkc9mPcHyjd5OddTC6SnD5am1d69QeuinWSW4jkt7gkyQ4wzeMUORh87yykYye0dlNJYaNOSnDJlIPpaQNf2akZBVAQeYMpBFbGjHahNr3sBfTqdo/wDU4f3a5n4yv97IS1papEixxqERRhVHADjurwlJyetJ7Qcv6c+Np3T/APFXa0P+/q8yl21u0GLyxaHHh7IeM9kijK92d69zGubha/I1lLdv4EOS6R0yZtERwP8AlLe5VTnj1Zjl2M9xBX5Iruwo6mLc1lKPfdX9SnYtTvaFr+zw/QFcDFfrz4vxIa+v/wCbrr4v+oVlgvqIcQRfRF+bl+Ml+cV76U+ofBAulc4CgIrWr2nP8W1beB+ohxDPuq/tO3+KT5qmN+onxYRLdYv+r91vsrKMvlQI7UTRUtzaJHKdi1Ek7OoPhTyGeTKvjxIlxgrxY8fB8b6xkRC9IE8cXUb1Vo7hXVBu8BCQ2AOCjdXAwVOc6tVW2NSV+m+wMtNcYooBQELrjoP2ZaSQbgxw0ZPKRd657Ad4PkY1s4WvyNVT3b+AKLqFrmtopsL8NEYmIR2BOMnJR8ZI3nIbhg8sDPSxuDdZ8tR2393KW6/1+0dEufZCueSxguT6Nw85FaEMBiJu2rbiQl9BaVS6gS4jDBXGcMMEEHBB7d44868K1J0puD3A5fNt6F0m0hVjaz7XD3jHawOW0jcuzvrsq2Nw2rf5l77ylw0v0i2MUJkilEzkeBGobJblt5HgDtzv760KWjq0p6slZb2QheibQcm1LpCcHbm2urzuJDHakkx2E4A7jyNbGk68bKjDJZ+SKTvSp+bJ++L+ala2jfqY9fgyHzoq/NkPfL/MerpL6mXV4Ar/AEzaFJSO9j3FPwchHvG8QnuJK/LFbWiq210nv2opt9CftOX9ob+XHXnpf9ZcPNgnNZNdILKeKGZX2XUsZACQu/C7vdc843jduOa1sPgp14OUXluIeNI9IGj4ojIs6yHHgxpksTjcCMeD3nFWno+vKWq426WCvdEGjpSbi9lXZExwnLayxZ2A97nAHn7K29KVI2jSju9opH9LsoS+tHbgqKT3CUk166LTdGaXvYC1HpM0b+mf+E/2Vo/DMRzd6ISOgtcbO7k6qCRmfZLYKMvgjAO8jyivKtg6tGOtNbOIKR058bTun/4q6Wh/39XmU6nB4q9w+auI8yHDOlPQptrxnTdFcfhABw2wfwg9J2vl19Lo2tylKzzjs9PfQU69qd7Qtf2eH6Arg4r9efF+JDX1/wDzddfF/wBQrLBfUQ4gi+iL83L8ZL84r30p9Q+CBdK5wFARetJ/E7j4pvmrawX1EOKDGqw/E7f4pfmpjfqJ8WEWqCzyqnHEA8+yujRw96cX0IEFqnpcwWpt4k6y5N1eJFFnA8Gdy0kh9zGu0CW8oA3kV3WREdpXVvEd0rt1k8ofblIxlvGUKPcIDjC187WxUoYtLKMZZLpzfF3FjJqxe9dawvz2ArfCXwW9Y9daeNpclXlHp8dpUSlaoFAKAjNMav2t17YgSQgYDEYYDsDLhh6a9qWIqUvySsDRsdR9HRHaS1Qnj4ZaT0CQmvWeOxE1Zy8vAFhArVBr31lFMhjmjWRDxVgCPId/Py1lCcoPWi7MEJa6i6OjfbW1TPHwi7jzK5I9VbEsdiJKzl5AsYrUBgvbOOVDHKiuhxlWGQcHIyO8VnCcoPWi7MCys44UEcSKiDOFUYAycnA7zSc5TetJ3YPV1bJIhjkUOjDDKwyCPKKkZOLvF2YMWj9GwwKVhiSNSckIAATgDO7ngD0VlOpOo7zdwfb+winTYmjSRfeuoIz2jPA+UVIVJQd4uzBCW+oejUbbFqhPYzO6/usxHqrZlj8RJWcvAFjVQAABgDcAOAHkrUBo6R0JbTsGngjkYDALqCQM5wM+U16U69SmrQk0DU+9Kw/U4P4a16fi6/3vtBs2GgbWBtuG3ijbBG0igHB4jI5bqwnXqTVpSbQMmktEW9xs9fDHLs52dtQ2M4zjPDOB6KlOtOn+RtA3AK8waukdGQTgLPEkgU5AdQ2DwyM1nTqzp7YOwM9vCqKqIoVVACqNwAG4ADsrGUnJ3YPl1bJIhjkUOjDDKwyCPKKRk4u8XtB4sbGKFNiGNY0yTsqMDJ4nAqznKbvJ3YNisAKAgtd5dmymPaFX951Fb2jY62Jh1+DIyQ0NFsW8K9kUY9CitfEy1qs5dL8Sl/tYQEUY4Ko9VfV0YatOMeZIpUtSoI477SibIEgnRy2N/VTIJFGewNtnz17PIiIvT5N7MRGStofGkG4zkeCyxn9FlcFvdb8bt54mOcKFXlErzeXMt1+l83MMyH1bYQXNxZ8F2uuiH+lgNpR2Y3bvIa1sYnWoQxG/8r4reRFnrmFFAKAUAoBQCgFAKAUAoBQCgFAKAUAoBQCgFAKAUAoBQCgFAKAq3SCxaGKEcZZkXzb/AKytdTRStUlUf7YtkZbrKDadEHDIHmHH1Vo0IcrVjHnf9lLpX2BTnus2jM6WhQyNHDewlJQu4yG3Jfq9oeKGUgE8SARzrJZGLzJHXW52RHb2qqZwu5QPAihPgiSTHiqCMKvM8OBrm4+hTlFVKmUc7Zu+7tsVlF09oiO2iSdJPxlZAwkfJaZ23MhA45HADhw5k1pYXEyrzdOS+RrJZRW5kZYNB6ZjuUyvguu6SM+MjcCCOzPOuficNOhKzy3Pcy3JKtYCgFAKAUAoBQCgFAKAUAoBQCgFAKAUAoBQCgFAKAUAoBQCgKrd/jGk40G9LZC7fGNwH0fQa6sP8OClLfN2XBe2TedE1ctckyHluXv5n/3tr00TQu3VfBeZkT9d0FX6Q9HSSWomgH4e2dZ4vKU8ZfLlc7ueBVRGYtBzW8dgLl3MzXIV5HAzJLK4wsaKOYPgKg8XZ7zWNSCnFxlkwivwaDkE3X3YHXY/Bxg5SJDw2eTP2t27hXzmLboL8PBWW975fx0Ai9OWMUtwBAXS6GC0sWAEXkZ+RzyXie6ssNVqU6LdSzp7k97/AOPrkuJD5Npe9tFzdRJLGN3XRsFPYMq3E9wFI4bDYh2oycXzNX7wbVvrjaMcO7RN72VCp9IyPXXnLRmIW2KUl0O4uSttpGGT8nNG3wXU+oGtSdCpD80WuoptV5AUAoBQCgFAKAUAoBQCgFAKAUAoBQCgFAKAUAoBQEPrJp5LWPO5pSPwcfMnkSOS/wDytzB4OWIl/wAd797w2ZdQtXpAhaT8rKesmY8RnOF7953dpNbdSLxlbUp7IR2e+O4JHSYIgihVGAOFdynTjTioxyRT3WYFAUC50T9zbr2WkLz2h2z1aZZrV5DmSSKPgUbnjeozyzWWZjkbWlNZ7a8WOCyljkmlzsuTjqUGNuRw2DkZACe6OOQJHjWw9OqrVFct+Y+fe4tlAzBwY1BeSRzhmPFncniT/wDK5GLwFepPWi01uWVlzLcMiH0foK4uHF1cwsFG+3gIzsDlJIP0h7D4vfWNXD1qMOSpRbv+aXP0Lo8Qe9YJGBEC2/XTuMrGyZCrwMkm7wUHrO4Vr4fB1U3KV4pZ2vfgvewMhZ9VLS3haS7XaPFnAZBtHgsSLgDecAVsfjMZOoo0k0tya722SxraH1VdgzmSe2UkGKNJTtKv/lyOPA4HCriNIRi1G0ZtZtrY30CxivI7xJhb217JNJxcOqkRryMjnPoxn1VlTlh503VrUlFbrN7eC2A2NI3OkraPrJbi3YcACp2mY8FUKoyTWFKGCrz1YQkuvLpe0bTbtrrSpUMYbbeM7JLKw7xnANeM6eATaUpdzQ2mvZazXkjOsdmkuwcMyS4XPYGO4nur0qYHDwScqjV+dbewXM11rPcxKXmsGRRxbrkI+asIYCjUlq06t3/1YuZTrPKPG0fc+Zdr5hWP4Cm8q0fAXMS67JkqbW52l8YbAJGeGRnIrJ6Lla+vG3EXPX37248aK4XvjH91T4VV3Si+v+Bc9LrzZ8zIO+M/VUeisR0douexrtY/pSO+OT6hU+FYr7e9eoujIuuVif8AHH7kn9tYvRmK+zvXqLo9ffdY/px+6/8AbU+G4n7O9eouj4dcLH9P/sk/tq/DcV9nevUXRjOu1j+lJ7o5PrWsvheK+3vXqLowvr3ZjgZD3J9pFZLRGJfN2i5hbX6DcEhmYnhuUZPk3ms/hFX90ort9Bc8S64z+40fMfK22PmQ/PWUdGUv3Vl3eouY9Ba5Sz3EcTRIquWGQWJBVS3HgeHZzrLE6Mp0aMpqTbVu92CZcZpVRS7HCqCSewAZJrjxi5NRWbKUqz1h0jOGkhgiMQZsM+FwBv3kuM4HE12qmDwdJqFST1uj+mS7Im71tvnVcOilzhViUFzy3A7RGTuHM8q26ejcMpWs3bny8iXLdqHqDMzeyr0MHJBRZDl/hMDwbszw7M8PWvSlUXJQ+WG+2/oXRzlSOp21ssY2VGB8/lNetGjClHVgrIyM1eoFAKAUBXNNajaPuSWltl2jxdCUJPa2wRtHvzVuyWRE/wD8wtgNmO5vIl96kw2cdhBXf/1S4sZ31Muh4ml7wfD2X9W6lxYj4dRdIRPJLDpdg8mNtmgVi2yMLksx3DJ3AVbolmeL3VTTDvHI2kIZTExaMPCqqGIxtFVXBYcic45UuhZmd7XWEZ/CWL+UhgR3eCB6alosu0j9E6O0zaoUWzs5SWZ3dmzI7scszszAE7+wDG4VjKEJZruJtNV7XSpufZM2iYpSqhYkEsSpH75wAx2mO7wjvGN2KxVCkouKSs89mY2n3T1xpGeEw/cd4gxXaaOdSxQEF0GB4O0N21vxk7jWEcHh4yUlFXXQNpltdLzRIEXV+dFXcoSWQj+Xx8tYVMDQqScpK7fS/UX6CKN673DTXWibx1XHURKshSPA8JmyvhuTz4DAwKyhg6UIOENl89rv25g39I61nqn6nRt8suDsGSNtgHtbAycccY34rX+FYfp7Rc1NCaZtrdSPYOkmkfBllMalnbmT2Djgcs1618BTrW1nsWSWSFzDpTSy3Myq9ppD2KoBMSxfhJZP9Z3BUHYCc+TlKGj6VFtxz5+bgLkrLrLGIyItG6RDBSEVoMICBhQdkEhe4V4/CaLd232/wLkXoa/SIdZLo3SE1w4HWyGHAzzWNdk7KDkPIM1sVMFTnFQu0luT7+JLmTSt916BBoq/jUt4ezF4TJg5UMU8DJxvHLI51KWBp05aybfFlPS3kapspoO63DC7UWd+N20eryaPBRbu5y/2Y6jW0BEkSlptD3k075Lv1OEznOI0K4RfNmvWph4zio6zSXM3385EfNMJLM6AaHukgXJkjVSjSN7nLrH4KjsHGpSwsKb1k3fpbZSTt9L3CAKugJwAMAB3GAOHCGvGWjqEneV31v1HUQc+nZLe49kXujpS7ZFujSNGsaDcwjBQ7b7xluO/lXosDRVN00tjz258WS5bb/QLSFWuzuYbQtFY9Wg9yJG3GZ+Oc4UchzrlYzUwlo0FZvN5tLovkZWIJFV9KqqABLaEggDADMDuGPJJ6jWDbhgW5PbOXh/RN5918vGKx2kW+SdhkD3gPqyfUpqaMpRUpV55R8ffkGedB6saRnVLVpI7aAKQwQbTFfdbWDvJJ98Bv4VvUZYWrXcopylnd5Lh5bBZnQ9V9SrSx8KJNqXGDNJ4T+XZ5IO4Dz11G7lSsWOoUUAoBQCgFAKAUAoBQCgFAKAUAoBQCgFAKAUAoBQCgFAKAUAoDmWs8iXGmoUmdVt7KLr5SxwobIbwid3Ew+g1ksjF5mDWPWGa4aWW2HVW6Ln2TIp2mCrn8DG3aeDNu31xcVToyxHzvWk7JRW7i/JC5q6h2jCFriTfJOxck8dkE7PpJJ+UK1NJ1E6ipRygre/AI1dXB7JvZ7w70Q9VF6MEjzb/AP8AQ16Yv/BhoUFm9r9+8gszqOrkGEL++OB3D/vPora0TS1abnzvuX83MiXrqgUAoBQCgFAKAUAoBQCgFAKAUAoBQCgFAKAUAoBQCgFAKAUAoBQHNdWtDw3WltIzTxiTqpY1RW3rtAEZK8GIEYxnhWTyMbbSI150vHcy+w4H2jJOEd18XZUgsFbgxG7OOGK5KoOlXqYmeSV12WDZJ6w3It7SVl8HZTZTyE4RMdxIrj4SDrYiKe93fiysw6m2XVWcQ5sNs977x6FwPNWekavKYiT5tnYEdMsItmNF7FGe/ifXX0eGp8nSjHmRTYr2AoBQCgFAKAUAoBQCgFAKAUAoBQCgFAKAUAoBQCgFAKAUAoBQCgOXaP0NJPpPSNsZ2igMsUsyKMPKjqSqhxvVN+Gxx4VluMd5401aRrpiOKNVWOC12lRQAFLZTGBw3FTXK0ilToTks5NX6v6G80OkNiYI4hxlmRfUfrxWjolJVZTf7YthlrtoRlUHDKqO7cBXOgteok97Xeyl4r7IooBQCgFAKAUAoBQCgFAKAUAoBQCgFAKAUAoBQCgFAKAUAoBQCgFAUPSsTppoKkhi9l2TRh1AJEkb7RYBtxYIN2QeNXcY7yBstEpb6Uuo49sqkUILuxd2eQK7M7HiSQT5q5WmL8jHj5Dea+tQ2ruwj5dYzn5JQj5jWjgflw9aXQl23DLlo5cyp8IerfWpg1evBdJS4V9aUUAoBQCgFAKAUAoBQCgFAKAUAoBQCgFAKAUAoBQCgFAKAUAoBQCgKV0kjqjZXw/y9yoc9kMuEk+YDz1URms8GdLXy83tbeRfLsEr9o89auOpcrh5JZ59g3lc0xv0nZjsSU/7X/trjYfZgar6V4om8ueifyyd/wBRrWwH1EOPkylur6sooBQCgFAKAUAoBQCgFAKAUAoBQCgFAKAUAoBQCgFAKAUAoBQCgFAR2seixdWs1u3+IjKD2NxU+ZgD5qIM5/qlpJnvLGWTdI1vcWM4PET2xWQbXlZQTWTMUYNZrbq9NWy43GKQr3FZvm4Vxq1DkcLVisrprhdB5lq0Ufwyd/1GuXgfqIcfIpbq+rKKAUAoBQCgPlAfaAUAoBQCgFAKAUAoBQCgFAKAUAoBQCgFAKAUAoBQCgOSdIttJYXkd7EPwMk0UrgDhPGGDY7C8bN3+F5KyW0xewkdcF63S+jmjIYPDMVPaBHI27vB3VrYuk6mHnCOf83DzJrR35VPhD56+ZwmyvDiUuFfWlFAKAUAoBQCgFAKAUAoBQCgFAKAUAoBQCgFAKAUAoBQCgFAKAUAoBQGhp3RMd1A9vKMq4xnmCN6svlBwfNQHKNFCeHSejrK4Hh2rTosg4SQSI3VFee7DLjluHEGs9xhvOmaRs8TxuqnBYbWBzBG89/1VxcVhrYmnUgs2r9uZmTVdcCgFAKAUAoBQCgFAKAUAoBQCgFAKAUAoBQCgFAKAUAoBQCgFAKAUAoBQFU1m0YjX1hcHIdHdRjGCCpO/dy+uqiMtdQooBQCgFAKAU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data:image/jpeg;base64,/9j/4AAQSkZJRgABAQAAAQABAAD/2wCEAAkGBxITEhUSEhIVFRUXFhUYFhUWFhcYGhsVFxgXFxUZFRkYISggGBslGxUaITEhJSkrMC4wFx8zODMsNygtMCsBCgoKDg0OGxAQGy8lICUtLTAtLS0tLS0tKy0tLS0tKy0tLS0tLS0tLS0tLS4tKy0tLy0tLS8tLS0tLS0tLS0tLf/AABEIAMQBAgMBEQACEQEDEQH/xAAbAAEAAgMBAQAAAAAAAAAAAAAABQYDBAcCAf/EAE0QAAIBAwAGBAYLDgYDAQEAAAECAwAEEQUGEiExQQcTUXEiMmGBkaEUNEJScnOCsbLB0RUWIyQzNVNUdJKTs8LSQ0RiosPhY/Dxgxf/xAAaAQEBAAMBAQAAAAAAAAAAAAAAAQIEBQMG/8QAOhEAAgECAgUKBAYCAwEBAAAAAAECAxEEMQUSIUFxE1FhgZGhscHR8BUiNFIUMjNC4fEjkmJyolND/9oADAMBAAIRAxEAPwDuNAKAUAoBQCgMc06r4zAd5xWE6kIK8mlxBoy6biHDabuH24rSnpPDxyd+C9bAj7nWlF4hV+G4HqrXelZS/Tpt++hMhFz6+Qj/ADFuO5gT89T8XjZflp9zFzQm6RIB/m1+ShPzKal9JSyVv9fMXNOTpIt/1lz3RuP6RTkdJPf3xJc15Okm3/TTHuB+sip+D0g85f8AoXMLdI0B4G4b/wB+FU+H4zfP/wBMXPP3/wAR/wAK5PyR/dUejsRvqL/Zi4GvEZ/y91+4P7qwejav/wBI9r9Bc+nXaP8AVrr+GP7qi0bV/wDpHtYueTryn6tdfuD+6svhtV//AKR7WLnw69Rc7e5HyF/uqfC6v3x7X6C4+/8AtvdLMO9V/uq/CcRuku1+guZY+kC0/SSD5J+omp8NxiyfeLm1Fr3aHhcuO9ZR9VR4PHx5/wDb+S3N6LXKA8L1flPj6VY6uPj93iLkhb6y7XiXKN3NGaxeKxsM79cf4Fzfj03N2qfN9lVaVrrO3Z/JTMun35op7sj7a9o6Ynviu3+wZV1h7Y/93/Vei0wt8O/+AZU0/HzVh6D9desdL0Xmn3eoMyaahPEkd6n6q9o6Tw7326mDOmkYjwkXznHz17xxdCWU12gzpKp4MD3EGvZSjLJg91kBQCgFAKAUBDaw6z2tmuZ5QGPioN7nuUb8eXhUk2lsVyXKDd9JVxcErZWrsOG0dw85HD0itKtrrbVqKC5ln2vyRLmibfS8295ooAeIUBm9O/6Vc6VXAQd9VzfO/a8BtH3mu/5e9nk7QDgehi1T4nGP6dKK99QsZodRLMcVd/hOR9HFYS0tiXk0ur1uLG7FqrZLwt1PwizfSJrxlpDEv977kWxsx6DtV4W8P8NfsryeKrvOb7WLGyllEOEUY7kUfVXm6s3nJ9rBlWNRwAHcBWDbYPVQDNAM0AzQDNAM0AoDw0SnioPeBWSk1kwYJNGwN40MR741P1Vmq9VZSfawa0mr1oeNtF5kA+avVYzELKb7RY1JtTrFv8DHwXcfMcV6x0nio/u7l6EsjXOo9sN8bzRn/RJ9or0+K1n+ZJ8ULD703HiX90O9yfrFPiEX+alHsFj59w79fE0iT5HjB9ZJp+LwsvzUex/0LM+9TpZOEltL8JSp/wBoFNbAS/bJe+sbT790tJL41lG/ljlA9RJNTkMFLKq1xQ2mJtcurdUubWWDPMnaGO3gMjuzWa0ZrxcqM1LuFy0QSggOjAggFWU8uIIIrmWlCXM12opaNC6Q6wbLeOPWO2vo9H4zl46svzLv6fUpJ10QKAUBjnmVFLuwVVBLMxAAA4kk8BQHJNcuk95GMGj8gE7PXY8NjwxEvIeUjJ5AcayskrsxbNLV/U0flrzMkjb9hmJ39sh4u3k4d9cHGaUbepR2Ln9ObxCRcY4woCqAoHAAAAdwFcZtt3ZT1UAoBQCgFAKAUAoBQCgFAKAUAoBQCgFAKAUAoBQCgFAa2kLCOdDHKoZT6QeRU8j5a9aVWdKWvB2YKxqvI9rcPYSHKkF4GPMcSB3jJx2q3bXTxqjiKKxMFtyl797GiLmLxYT7Eit2Hf3Hca0MJV5KtGXbwZS419aUUBq6S0hFBE00zhEQZZj6gO0k7gBxzQHF9cNZ5b4CRw0drtYt7cePO4O5pMcVB7PIBv315Sq/PycM1m90V683azBu5J6p6tCAddMAZ2HDdiMH3K8s9p8w8vBx2O5X/HT/ACrvKkWauYUUAoBQCgFAKAUAoBQCgFAKAUAoBQCgFAKAUAoBQCgFAKAUBVdeB1bW10OMcwUn/Q28/RI+Ua6ujXrqpRe9d6Iy1GuUUuls+UU9qg+kV9nTlrQUudFPtxMqKzuwVVBZmJwAoGSSezFZg5fpG5+6JN5cnq9HwseojbweuYbjLKPeDgB5ubZ18VWlRh8ivJ7FxMcyN1agFzO14y4jT8HbJjAVV3bQHAfUSewVx8ZN0KSoJ/M9s3zt7gi21ySigFAKAUAoBQCgFAKAUAoBQCgFAKAUAoBQCgFAKAUAoBQCgFAVzpBTNjIexoz/ALwPrrpaKdsTHr8CPInbOTajRu1FPpANaFRWm10spbLOf8Gm8eKvPyCvpsNU/wAMOC8ClP6WdJL+LWTSGOOZy07Lkt1UeDsADeWZjgAcSoFb8TGRB6/dZ7FUyxiIbKJbWg/wgxwDJjc0uwvDgucDJyTpTqt4qNNZJXb8uHOGTmirMQwxxD3Cgd590fOcnz18zXqurUlN72U2q8gKAUBrX1/FCu1NKka9rsFGfJnjWcKcpu0VfgDUtNY7OVtmO6hZjwUSLk9wzvr0lhqsVeUX2AlK8AeJpVRSzsFUDJZiAAO0k7hVSbdkCOttZLORgiXUDMdwUSLknyb9/mr2lhq0VdxduAJSvAHiaZUG07KqjiWIA37hkmqk27IHi3uo5M9W6PjjssGx344VZRlHNWBkkcKCzEAAZJJwAOZJPCok3sQPFvco4yjq4BwSrBhnsyKsouOasD1LKqgszBVG8sxAAHlJ4VEm3ZAjIdZ7FmCLdwFjuAEi7z5N++vZ4asldwfYCWrwBgnvIkOHkRCd4DOqnHbvNZKEpZIGP7q2/wCni/iJ9tZclP7X2AyQXkTnCSI5G8hXVjjt3GsXCUc0D7cXcceOskRM8NplXOOOMnfxpGEpZK4PcUqsAysGU8CpBB7iKjTTswebi4RBl3VBnGWYKM9mTVjFyyVwGuUCdYXUJgHbLDZweB2uGDmmq72ttBg+61v+sQ/xE+2suSqfa+xgfda3/WIf4ifbTkqn2vsYNi3uEcZR1cZxlWDDPZkc99Yyi47GrAyViCD13XNjN3IfQ6mt7RrtiYdfgyPI3tBtm2gPbFH9AV4YlWrTXS/EqLHBMNld3IfNXWoy/wAceC8AQ4kibTN1PMVCWVtCm03BXlzJtDy4JHbvrtbhvKzrlLNcXtqZFMcbTgxwsPC2YwpLydjEHxeQO/fnHNq1IJ1nHNRs3x3LxIy0180UUAoCO1h0ulpbyXD7wg3D3zE4VfOSO6vahRdWooLeDmeqWrcmlXe+v3Zo9oqiAkbWOIX3sa8MDeTnfuOexicTHCRVGitu/wB85S13fRjo51IWN4zyZZHJHmckVox0niE9rv1ehCz6JsFghjgUlgihQWOSccz3mtOrUdSbm94OW6Xml0xpI2iSFbWEttY4EIcPJjmxJwueAPfntUlHB4flGvmfu3qUn9L9Ftm0JW3DRygeCxcsGYDcHB3YPaMY9VatLSlVTvPaiHjor1kklEllcEmWHxS3jFAdllbtKnAz2HyVdJYaMLVYZP33lJXpU/Nk/fF/NSvDRv1MevwZDnHRbpZrW8RH3R3S7IzwyGZY2/fVl+Ua6+kaSq0m1nH2+7aU63rj7Quv2eX6BrhYX9eHFEKr0J+05f2hv5cdbul/1lw82UiteJXvtKxaN6wpEuztAc2KdY7Y5nZ3DPDzmvfBqNDDOva7/mwLJN0YaOKbISRWx+UEjFs9uD4PqrTWk8QndtcLEJrVPQr2lusDztNsk4YjAVeSqN5AHlJ4nlWviayrVNdRsDnvS/CHvrRDnDIqnHHBlIOPTXV0W9WjNrn8ik6eiWx/SXH76f2VrfFq3Mu/1ITWq+pVvYyPJC0pLrsHbZSMZDbsKN+6tfEY2pXioyS2cwKb05Dfad0//FW/ofKfV5lNzod0swWaxl3PExZAeIGcSL5m3/KNYaVpK8a0cn7QNjps9pxftC/y5Kw0R+s+HmgTejdEpd6Jgt5CwR7e3yUIDeDsOMZBHFRyrXqVXSxUpxzTfmQqWs/RraW9pNOkk5aNNoBmjIzkDfhAefbW9h9JValWMGlZ8fUppai9H9teWgnlkmVi7rhGQDCnd4yk+uvTGaQqUaupFK3Tf1B0nVfV2KxiaGFnZWcuS5UnJVV9yBuwgrkYjESry1pc1thCYrXBD63j8Sn+B9YrcwH1MOIZm1bP4pb/ABMf0RWGM+on/wBn4hFkhQbI7h81b1J/JHggRmq9vE93pK6lI2UuseEcIOpiUB2zuyu0d54ceO+voGEVjTWkOv0laSBSIi9x1bHcXGz42z7lTgYzvPHA3VxqqSp4hp3ey/Rt8ecm8tFcEooBQHNum68xBbxZ8eRmPdGoG/8AiV19EQvOUuZeP9FLvq1YiC0giAxsxJn4RGWPnYk+eudiJ69WUudkJKvEGjpy6MVtPKOKQyOO9UJHrFetGOvUjHnaBQehC0AhuJubOqeZV2v6/VXT0vP54x6LlOmVxyHJtn2PrJ4O5ZWyQOfWxb8/LOfNXc/U0ft3eT9Clt6VPzZP3xfzUrR0b9THr8GQ59daFMmhLa6TPWQPLkjj1bTNv3e9bB8mWrqxrauMlTeUrdtil9bTIu9CzT+6NtKJB2SKhD+k7+4iuXyPI4xQ/wCStwIRvQn7Tl/aG/lx17aX/WXDzZTQ6StDXEF0mlLYZ2dkyYGdlkGAzDmhUAHu8teuArQqU3h6nV75wWbVLXy2vAEJ6qc/4bHif/G3uu7j5K08TgKlHbnHn9SFrrRByXpdlCX9o7cFRSe4Skmu7otN0Zpe9hS2HpL0Z+nb+FJ9laPw3Efb3ohZdG38c8STRHKOMqSCMjOOB3jhWnUpypycZZoHMunPjad0/wDxV2dD/v6vMp510ibR+kbfSMY8CTZ6wDmwAWQfKQ5HlBNMI1iKEqDzWXl2MEp0zyBrGBlOVadCCOYMchB9FeOiU1WknzeaBbNTvaFr+zw/QFaOK/XnxfiQ19f/AM3XXxf9QrLBfUQ4gi+iL83L8ZL84r30p9Q+CBdK5wFAROtntOf4s/VW3gfqIcQz3qz7Ut/iY/oipjPqJ8WETqTbh3CtqnL5FwQI3UbRYuIpZJWzC17dSmPG53EmEMh5ouxnZ5nBPDFfSMiKxpvSYmvrV4wSizyJ1pHgMzYDCPmwGD4XDJ51w40XClXUnte229K7s36At9cMooBQHMunC2JitpOSvIn76qR/LNdnQ8vmlHoXd/ZToOh7kSW8Mi8HijYedQa5VWLjOUXubIbleYI/WC2MtrcRji8MqjvKMB669aEtWrGT3NeIKL0IXIMFxFzWRX8zrs/0V09LxevGXR78SnSq45Dk1w3XayKBvEbAZH/jiy2flZFdyK1NHu+/zZS29Kn5sn74v5qVo6N+pj1+DIYujOBZNExxuNpW69WB5q0jgj0GstISccU2s1bwQKRouVrI6T0ZIfBaCZoiebLGSCPhR7/kV0aiVfkq8edX7fJlLN0J+05f2hv5cdael/1lw82Q6Ea5QKBrj0bQzhpbQCKbedgbkc9mPcHyjd5OddTC6SnD5am1d69QeuinWSW4jkt7gkyQ4wzeMUORh87yykYye0dlNJYaNOSnDJlIPpaQNf2akZBVAQeYMpBFbGjHahNr3sBfTqdo/wDU4f3a5n4yv97IS1papEixxqERRhVHADjurwlJyetJ7Qcv6c+Np3T/APFXa0P+/q8yl21u0GLyxaHHh7IeM9kijK92d69zGubha/I1lLdv4EOS6R0yZtERwP8AlLe5VTnj1Zjl2M9xBX5Iruwo6mLc1lKPfdX9SnYtTvaFr+zw/QFcDFfrz4vxIa+v/wCbrr4v+oVlgvqIcQRfRF+bl+Ml+cV76U+ofBAulc4CgIrWr2nP8W1beB+ohxDPuq/tO3+KT5qmN+onxYRLdYv+r91vsrKMvlQI7UTRUtzaJHKdi1Ek7OoPhTyGeTKvjxIlxgrxY8fB8b6xkRC9IE8cXUb1Vo7hXVBu8BCQ2AOCjdXAwVOc6tVW2NSV+m+wMtNcYooBQELrjoP2ZaSQbgxw0ZPKRd657Ad4PkY1s4WvyNVT3b+AKLqFrmtopsL8NEYmIR2BOMnJR8ZI3nIbhg8sDPSxuDdZ8tR2393KW6/1+0dEufZCueSxguT6Nw85FaEMBiJu2rbiQl9BaVS6gS4jDBXGcMMEEHBB7d44868K1J0puD3A5fNt6F0m0hVjaz7XD3jHawOW0jcuzvrsq2Nw2rf5l77ylw0v0i2MUJkilEzkeBGobJblt5HgDtzv760KWjq0p6slZb2QheibQcm1LpCcHbm2urzuJDHakkx2E4A7jyNbGk68bKjDJZ+SKTvSp+bJ++L+ala2jfqY9fgyHzoq/NkPfL/MerpL6mXV4Ar/AEzaFJSO9j3FPwchHvG8QnuJK/LFbWiq210nv2opt9CftOX9ob+XHXnpf9ZcPNgnNZNdILKeKGZX2XUsZACQu/C7vdc843jduOa1sPgp14OUXluIeNI9IGj4ojIs6yHHgxpksTjcCMeD3nFWno+vKWq426WCvdEGjpSbi9lXZExwnLayxZ2A97nAHn7K29KVI2jSju9opH9LsoS+tHbgqKT3CUk166LTdGaXvYC1HpM0b+mf+E/2Vo/DMRzd6ISOgtcbO7k6qCRmfZLYKMvgjAO8jyivKtg6tGOtNbOIKR058bTun/4q6Wh/39XmU6nB4q9w+auI8yHDOlPQptrxnTdFcfhABw2wfwg9J2vl19Lo2tylKzzjs9PfQU69qd7Qtf2eH6Arg4r9efF+JDX1/wDzddfF/wBQrLBfUQ4gi+iL83L8ZL84r30p9Q+CBdK5wFARetJ/E7j4pvmrawX1EOKDGqw/E7f4pfmpjfqJ8WEWqCzyqnHEA8+yujRw96cX0IEFqnpcwWpt4k6y5N1eJFFnA8Gdy0kh9zGu0CW8oA3kV3WREdpXVvEd0rt1k8ofblIxlvGUKPcIDjC187WxUoYtLKMZZLpzfF3FjJqxe9dawvz2ArfCXwW9Y9daeNpclXlHp8dpUSlaoFAKAjNMav2t17YgSQgYDEYYDsDLhh6a9qWIqUvySsDRsdR9HRHaS1Qnj4ZaT0CQmvWeOxE1Zy8vAFhArVBr31lFMhjmjWRDxVgCPId/Py1lCcoPWi7MEJa6i6OjfbW1TPHwi7jzK5I9VbEsdiJKzl5AsYrUBgvbOOVDHKiuhxlWGQcHIyO8VnCcoPWi7MCys44UEcSKiDOFUYAycnA7zSc5TetJ3YPV1bJIhjkUOjDDKwyCPKKkZOLvF2YMWj9GwwKVhiSNSckIAATgDO7ngD0VlOpOo7zdwfb+winTYmjSRfeuoIz2jPA+UVIVJQd4uzBCW+oejUbbFqhPYzO6/usxHqrZlj8RJWcvAFjVQAABgDcAOAHkrUBo6R0JbTsGngjkYDALqCQM5wM+U16U69SmrQk0DU+9Kw/U4P4a16fi6/3vtBs2GgbWBtuG3ijbBG0igHB4jI5bqwnXqTVpSbQMmktEW9xs9fDHLs52dtQ2M4zjPDOB6KlOtOn+RtA3AK8waukdGQTgLPEkgU5AdQ2DwyM1nTqzp7YOwM9vCqKqIoVVACqNwAG4ADsrGUnJ3YPl1bJIhjkUOjDDKwyCPKKRk4u8XtB4sbGKFNiGNY0yTsqMDJ4nAqznKbvJ3YNisAKAgtd5dmymPaFX951Fb2jY62Jh1+DIyQ0NFsW8K9kUY9CitfEy1qs5dL8Sl/tYQEUY4Ko9VfV0YatOMeZIpUtSoI477SibIEgnRy2N/VTIJFGewNtnz17PIiIvT5N7MRGStofGkG4zkeCyxn9FlcFvdb8bt54mOcKFXlErzeXMt1+l83MMyH1bYQXNxZ8F2uuiH+lgNpR2Y3bvIa1sYnWoQxG/8r4reRFnrmFFAKAUAoBQCgFAKAUAoBQCgFAKAUAoBQCgFAKAUAoBQCgFAKAq3SCxaGKEcZZkXzb/AKytdTRStUlUf7YtkZbrKDadEHDIHmHH1Vo0IcrVjHnf9lLpX2BTnus2jM6WhQyNHDewlJQu4yG3Jfq9oeKGUgE8SARzrJZGLzJHXW52RHb2qqZwu5QPAihPgiSTHiqCMKvM8OBrm4+hTlFVKmUc7Zu+7tsVlF09oiO2iSdJPxlZAwkfJaZ23MhA45HADhw5k1pYXEyrzdOS+RrJZRW5kZYNB6ZjuUyvguu6SM+MjcCCOzPOuficNOhKzy3Pcy3JKtYCgFAKAUAoBQCgFAKAUAoBQCgFAKAUAoBQCgFAKAUAoBQCgKrd/jGk40G9LZC7fGNwH0fQa6sP8OClLfN2XBe2TedE1ctckyHluXv5n/3tr00TQu3VfBeZkT9d0FX6Q9HSSWomgH4e2dZ4vKU8ZfLlc7ueBVRGYtBzW8dgLl3MzXIV5HAzJLK4wsaKOYPgKg8XZ7zWNSCnFxlkwivwaDkE3X3YHXY/Bxg5SJDw2eTP2t27hXzmLboL8PBWW975fx0Ai9OWMUtwBAXS6GC0sWAEXkZ+RzyXie6ssNVqU6LdSzp7k97/AOPrkuJD5Npe9tFzdRJLGN3XRsFPYMq3E9wFI4bDYh2oycXzNX7wbVvrjaMcO7RN72VCp9IyPXXnLRmIW2KUl0O4uSttpGGT8nNG3wXU+oGtSdCpD80WuoptV5AUAoBQCgFAKAUAoBQCgFAKAUAoBQCgFAKAUAoBQEPrJp5LWPO5pSPwcfMnkSOS/wDytzB4OWIl/wAd797w2ZdQtXpAhaT8rKesmY8RnOF7953dpNbdSLxlbUp7IR2e+O4JHSYIgihVGAOFdynTjTioxyRT3WYFAUC50T9zbr2WkLz2h2z1aZZrV5DmSSKPgUbnjeozyzWWZjkbWlNZ7a8WOCyljkmlzsuTjqUGNuRw2DkZACe6OOQJHjWw9OqrVFct+Y+fe4tlAzBwY1BeSRzhmPFncniT/wDK5GLwFepPWi01uWVlzLcMiH0foK4uHF1cwsFG+3gIzsDlJIP0h7D4vfWNXD1qMOSpRbv+aXP0Lo8Qe9YJGBEC2/XTuMrGyZCrwMkm7wUHrO4Vr4fB1U3KV4pZ2vfgvewMhZ9VLS3haS7XaPFnAZBtHgsSLgDecAVsfjMZOoo0k0tya722SxraH1VdgzmSe2UkGKNJTtKv/lyOPA4HCriNIRi1G0ZtZtrY30CxivI7xJhb217JNJxcOqkRryMjnPoxn1VlTlh503VrUlFbrN7eC2A2NI3OkraPrJbi3YcACp2mY8FUKoyTWFKGCrz1YQkuvLpe0bTbtrrSpUMYbbeM7JLKw7xnANeM6eATaUpdzQ2mvZazXkjOsdmkuwcMyS4XPYGO4nur0qYHDwScqjV+dbewXM11rPcxKXmsGRRxbrkI+asIYCjUlq06t3/1YuZTrPKPG0fc+Zdr5hWP4Cm8q0fAXMS67JkqbW52l8YbAJGeGRnIrJ6Lla+vG3EXPX37248aK4XvjH91T4VV3Si+v+Bc9LrzZ8zIO+M/VUeisR0douexrtY/pSO+OT6hU+FYr7e9eoujIuuVif8AHH7kn9tYvRmK+zvXqLo9ffdY/px+6/8AbU+G4n7O9eouj4dcLH9P/sk/tq/DcV9nevUXRjOu1j+lJ7o5PrWsvheK+3vXqLowvr3ZjgZD3J9pFZLRGJfN2i5hbX6DcEhmYnhuUZPk3ms/hFX90ort9Bc8S64z+40fMfK22PmQ/PWUdGUv3Vl3eouY9Ba5Sz3EcTRIquWGQWJBVS3HgeHZzrLE6Mp0aMpqTbVu92CZcZpVRS7HCqCSewAZJrjxi5NRWbKUqz1h0jOGkhgiMQZsM+FwBv3kuM4HE12qmDwdJqFST1uj+mS7Im71tvnVcOilzhViUFzy3A7RGTuHM8q26ejcMpWs3bny8iXLdqHqDMzeyr0MHJBRZDl/hMDwbszw7M8PWvSlUXJQ+WG+2/oXRzlSOp21ssY2VGB8/lNetGjClHVgrIyM1eoFAKAUBXNNajaPuSWltl2jxdCUJPa2wRtHvzVuyWRE/wD8wtgNmO5vIl96kw2cdhBXf/1S4sZ31Muh4ml7wfD2X9W6lxYj4dRdIRPJLDpdg8mNtmgVi2yMLksx3DJ3AVbolmeL3VTTDvHI2kIZTExaMPCqqGIxtFVXBYcic45UuhZmd7XWEZ/CWL+UhgR3eCB6alosu0j9E6O0zaoUWzs5SWZ3dmzI7scszszAE7+wDG4VjKEJZruJtNV7XSpufZM2iYpSqhYkEsSpH75wAx2mO7wjvGN2KxVCkouKSs89mY2n3T1xpGeEw/cd4gxXaaOdSxQEF0GB4O0N21vxk7jWEcHh4yUlFXXQNpltdLzRIEXV+dFXcoSWQj+Xx8tYVMDQqScpK7fS/UX6CKN673DTXWibx1XHURKshSPA8JmyvhuTz4DAwKyhg6UIOENl89rv25g39I61nqn6nRt8suDsGSNtgHtbAycccY34rX+FYfp7Rc1NCaZtrdSPYOkmkfBllMalnbmT2Djgcs1618BTrW1nsWSWSFzDpTSy3Myq9ppD2KoBMSxfhJZP9Z3BUHYCc+TlKGj6VFtxz5+bgLkrLrLGIyItG6RDBSEVoMICBhQdkEhe4V4/CaLd232/wLkXoa/SIdZLo3SE1w4HWyGHAzzWNdk7KDkPIM1sVMFTnFQu0luT7+JLmTSt916BBoq/jUt4ezF4TJg5UMU8DJxvHLI51KWBp05aybfFlPS3kapspoO63DC7UWd+N20eryaPBRbu5y/2Y6jW0BEkSlptD3k075Lv1OEznOI0K4RfNmvWph4zio6zSXM3385EfNMJLM6AaHukgXJkjVSjSN7nLrH4KjsHGpSwsKb1k3fpbZSTt9L3CAKugJwAMAB3GAOHCGvGWjqEneV31v1HUQc+nZLe49kXujpS7ZFujSNGsaDcwjBQ7b7xluO/lXosDRVN00tjz258WS5bb/QLSFWuzuYbQtFY9Wg9yJG3GZ+Oc4UchzrlYzUwlo0FZvN5tLovkZWIJFV9KqqABLaEggDADMDuGPJJ6jWDbhgW5PbOXh/RN5918vGKx2kW+SdhkD3gPqyfUpqaMpRUpV55R8ffkGedB6saRnVLVpI7aAKQwQbTFfdbWDvJJ98Bv4VvUZYWrXcopylnd5Lh5bBZnQ9V9SrSx8KJNqXGDNJ4T+XZ5IO4Dz11G7lSsWOoUUAoBQCgFAKAUAoBQCgFAKAUAoBQCgFAKAUAoBQCgFAKAUAoDmWs8iXGmoUmdVt7KLr5SxwobIbwid3Ew+g1ksjF5mDWPWGa4aWW2HVW6Ln2TIp2mCrn8DG3aeDNu31xcVToyxHzvWk7JRW7i/JC5q6h2jCFriTfJOxck8dkE7PpJJ+UK1NJ1E6ipRygre/AI1dXB7JvZ7w70Q9VF6MEjzb/AP8AQ16Yv/BhoUFm9r9+8gszqOrkGEL++OB3D/vPora0TS1abnzvuX83MiXrqgUAoBQCgFAKAUAoBQCgFAKAUAoBQCgFAKAUAoBQCgFAKAUAoBQHNdWtDw3WltIzTxiTqpY1RW3rtAEZK8GIEYxnhWTyMbbSI150vHcy+w4H2jJOEd18XZUgsFbgxG7OOGK5KoOlXqYmeSV12WDZJ6w3It7SVl8HZTZTyE4RMdxIrj4SDrYiKe93fiysw6m2XVWcQ5sNs977x6FwPNWekavKYiT5tnYEdMsItmNF7FGe/ifXX0eGp8nSjHmRTYr2AoBQCgFAKAUAoBQCgFAKAUAoBQCgFAKAUAoBQCgFAKAUAoBQCgOXaP0NJPpPSNsZ2igMsUsyKMPKjqSqhxvVN+Gxx4VluMd5401aRrpiOKNVWOC12lRQAFLZTGBw3FTXK0ilToTks5NX6v6G80OkNiYI4hxlmRfUfrxWjolJVZTf7YthlrtoRlUHDKqO7cBXOgteok97Xeyl4r7IooBQCgFAKAUAoBQCgFAKAUAoBQCgFAKAUAoBQCgFAKAUAoBQCgFAUPSsTppoKkhi9l2TRh1AJEkb7RYBtxYIN2QeNXcY7yBstEpb6Uuo49sqkUILuxd2eQK7M7HiSQT5q5WmL8jHj5Dea+tQ2ruwj5dYzn5JQj5jWjgflw9aXQl23DLlo5cyp8IerfWpg1evBdJS4V9aUUAoBQCgFAKAUAoBQCgFAKAUAoBQCgFAKAUAoBQCgFAKAUAoBQCgKV0kjqjZXw/y9yoc9kMuEk+YDz1URms8GdLXy83tbeRfLsEr9o89auOpcrh5JZ59g3lc0xv0nZjsSU/7X/trjYfZgar6V4om8ueifyyd/wBRrWwH1EOPkylur6sooBQCgFAKAUAoBQCgFAKAUAoBQCgFAKAUAoBQCgFAKAUAoBQCgFAR2seixdWs1u3+IjKD2NxU+ZgD5qIM5/qlpJnvLGWTdI1vcWM4PET2xWQbXlZQTWTMUYNZrbq9NWy43GKQr3FZvm4Vxq1DkcLVisrprhdB5lq0Ufwyd/1GuXgfqIcfIpbq+rKKAUAoBQCgPlAfaAUAoBQCgFAKAUAoBQCgFAKAUAoBQCgFAKAUAoBQCgOSdIttJYXkd7EPwMk0UrgDhPGGDY7C8bN3+F5KyW0xewkdcF63S+jmjIYPDMVPaBHI27vB3VrYuk6mHnCOf83DzJrR35VPhD56+ZwmyvDiUuFfWlFAKAUAoBQCgFAKAUAoBQCgFAKAUAoBQCgFAKAUAoBQCgFAKAUAoBQGhp3RMd1A9vKMq4xnmCN6svlBwfNQHKNFCeHSejrK4Hh2rTosg4SQSI3VFee7DLjluHEGs9xhvOmaRs8TxuqnBYbWBzBG89/1VxcVhrYmnUgs2r9uZmTVdcCgFAKAUAoBQCgFAKAUAoBQCgFAKAUAoBQCgFAKAUAoBQCgFAKAUAoBQFU1m0YjX1hcHIdHdRjGCCpO/dy+uqiMtdQooBQCgFAKAU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00839412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67360" y="445196"/>
            <a:ext cx="8219440" cy="972441"/>
          </a:xfrm>
        </p:spPr>
        <p:txBody>
          <a:bodyPr>
            <a:normAutofit fontScale="90000"/>
          </a:bodyPr>
          <a:lstStyle/>
          <a:p>
            <a:r>
              <a:rPr lang="en-US" dirty="0"/>
              <a:t>Minimum requirements to ask about violence</a:t>
            </a:r>
          </a:p>
        </p:txBody>
      </p:sp>
      <p:sp>
        <p:nvSpPr>
          <p:cNvPr id="3" name="AutoShape 2" descr="data:image/jpeg;base64,/9j/4AAQSkZJRgABAQAAAQABAAD/2wCEAAkGBxITEhUSEhIVFRUXFhUYFhUWFhcYGhsVFxgXFxUZFRkYISggGBslGxUaITEhJSkrMC4wFx8zODMsNygtMCsBCgoKDg0OGxAQGy8lICUtLTAtLS0tLS0tKy0tLS0tKy0tLS0tLS0tLS0tLS4tKy0tLy0tLS8tLS0tLS0tLS0tLf/AABEIAMQBAgMBEQACEQEDEQH/xAAbAAEAAgMBAQAAAAAAAAAAAAAABQYDBAcCAf/EAE0QAAIBAwAGBAYLDgYDAQEAAAECAwAEEQUGEiExQQcTUXEiMmGBkaEUNEJScnOCsbLB0RUWIyQzNVNUdJKTs8LSQ0RiosPhY/Dxgxf/xAAaAQEBAAMBAQAAAAAAAAAAAAAAAQIEBQMG/8QAOhEAAgECAgUKBAYCAwEBAAAAAAECAxEEMQUSIUFxE1FhgZGhscHR8BUiNFIUMjNC4fEjkmJyolND/9oADAMBAAIRAxEAPwDuNAKAUAoBQCgMc06r4zAd5xWE6kIK8mlxBoy6biHDabuH24rSnpPDxyd+C9bAj7nWlF4hV+G4HqrXelZS/Tpt++hMhFz6+Qj/ADFuO5gT89T8XjZflp9zFzQm6RIB/m1+ShPzKal9JSyVv9fMXNOTpIt/1lz3RuP6RTkdJPf3xJc15Okm3/TTHuB+sip+D0g85f8AoXMLdI0B4G4b/wB+FU+H4zfP/wBMXPP3/wAR/wAK5PyR/dUejsRvqL/Zi4GvEZ/y91+4P7qwejav/wBI9r9Bc+nXaP8AVrr+GP7qi0bV/wDpHtYueTryn6tdfuD+6svhtV//AKR7WLnw69Rc7e5HyF/uqfC6v3x7X6C4+/8AtvdLMO9V/uq/CcRuku1+guZY+kC0/SSD5J+omp8NxiyfeLm1Fr3aHhcuO9ZR9VR4PHx5/wDb+S3N6LXKA8L1flPj6VY6uPj93iLkhb6y7XiXKN3NGaxeKxsM79cf4Fzfj03N2qfN9lVaVrrO3Z/JTMun35op7sj7a9o6Ynviu3+wZV1h7Y/93/Vei0wt8O/+AZU0/HzVh6D9desdL0Xmn3eoMyaahPEkd6n6q9o6Tw7326mDOmkYjwkXznHz17xxdCWU12gzpKp4MD3EGvZSjLJg91kBQCgFAKAUBDaw6z2tmuZ5QGPioN7nuUb8eXhUk2lsVyXKDd9JVxcErZWrsOG0dw85HD0itKtrrbVqKC5ln2vyRLmibfS8295ooAeIUBm9O/6Vc6VXAQd9VzfO/a8BtH3mu/5e9nk7QDgehi1T4nGP6dKK99QsZodRLMcVd/hOR9HFYS0tiXk0ur1uLG7FqrZLwt1PwizfSJrxlpDEv977kWxsx6DtV4W8P8NfsryeKrvOb7WLGyllEOEUY7kUfVXm6s3nJ9rBlWNRwAHcBWDbYPVQDNAM0AzQDNAM0AoDw0SnioPeBWSk1kwYJNGwN40MR741P1Vmq9VZSfawa0mr1oeNtF5kA+avVYzELKb7RY1JtTrFv8DHwXcfMcV6x0nio/u7l6EsjXOo9sN8bzRn/RJ9or0+K1n+ZJ8ULD703HiX90O9yfrFPiEX+alHsFj59w79fE0iT5HjB9ZJp+LwsvzUex/0LM+9TpZOEltL8JSp/wBoFNbAS/bJe+sbT790tJL41lG/ljlA9RJNTkMFLKq1xQ2mJtcurdUubWWDPMnaGO3gMjuzWa0ZrxcqM1LuFy0QSggOjAggFWU8uIIIrmWlCXM12opaNC6Q6wbLeOPWO2vo9H4zl46svzLv6fUpJ10QKAUBjnmVFLuwVVBLMxAAA4kk8BQHJNcuk95GMGj8gE7PXY8NjwxEvIeUjJ5AcayskrsxbNLV/U0flrzMkjb9hmJ39sh4u3k4d9cHGaUbepR2Ln9ObxCRcY4woCqAoHAAAAdwFcZtt3ZT1UAoBQCgFAKAUAoBQCgFAKAUAoBQCgFAKAUAoBQCgFAa2kLCOdDHKoZT6QeRU8j5a9aVWdKWvB2YKxqvI9rcPYSHKkF4GPMcSB3jJx2q3bXTxqjiKKxMFtyl797GiLmLxYT7Eit2Hf3Hca0MJV5KtGXbwZS419aUUBq6S0hFBE00zhEQZZj6gO0k7gBxzQHF9cNZ5b4CRw0drtYt7cePO4O5pMcVB7PIBv315Sq/PycM1m90V683azBu5J6p6tCAddMAZ2HDdiMH3K8s9p8w8vBx2O5X/HT/ACrvKkWauYUUAoBQCgFAKAUAoBQCgFAKAUAoBQCgFAKAUAoBQCgFAKAUBVdeB1bW10OMcwUn/Q28/RI+Ua6ujXrqpRe9d6Iy1GuUUuls+UU9qg+kV9nTlrQUudFPtxMqKzuwVVBZmJwAoGSSezFZg5fpG5+6JN5cnq9HwseojbweuYbjLKPeDgB5ubZ18VWlRh8ivJ7FxMcyN1agFzO14y4jT8HbJjAVV3bQHAfUSewVx8ZN0KSoJ/M9s3zt7gi21ySigFAKAUAoBQCgFAKAUAoBQCgFAKAUAoBQCgFAKAUAoBQCgFAVzpBTNjIexoz/ALwPrrpaKdsTHr8CPInbOTajRu1FPpANaFRWm10spbLOf8Gm8eKvPyCvpsNU/wAMOC8ClP6WdJL+LWTSGOOZy07Lkt1UeDsADeWZjgAcSoFb8TGRB6/dZ7FUyxiIbKJbWg/wgxwDJjc0uwvDgucDJyTpTqt4qNNZJXb8uHOGTmirMQwxxD3Cgd590fOcnz18zXqurUlN72U2q8gKAUBrX1/FCu1NKka9rsFGfJnjWcKcpu0VfgDUtNY7OVtmO6hZjwUSLk9wzvr0lhqsVeUX2AlK8AeJpVRSzsFUDJZiAAO0k7hVSbdkCOttZLORgiXUDMdwUSLknyb9/mr2lhq0VdxduAJSvAHiaZUG07KqjiWIA37hkmqk27IHi3uo5M9W6PjjssGx344VZRlHNWBkkcKCzEAAZJJwAOZJPCok3sQPFvco4yjq4BwSrBhnsyKsouOasD1LKqgszBVG8sxAAHlJ4VEm3ZAjIdZ7FmCLdwFjuAEi7z5N++vZ4asldwfYCWrwBgnvIkOHkRCd4DOqnHbvNZKEpZIGP7q2/wCni/iJ9tZclP7X2AyQXkTnCSI5G8hXVjjt3GsXCUc0D7cXcceOskRM8NplXOOOMnfxpGEpZK4PcUqsAysGU8CpBB7iKjTTswebi4RBl3VBnGWYKM9mTVjFyyVwGuUCdYXUJgHbLDZweB2uGDmmq72ttBg+61v+sQ/xE+2suSqfa+xgfda3/WIf4ifbTkqn2vsYNi3uEcZR1cZxlWDDPZkc99Yyi47GrAyViCD13XNjN3IfQ6mt7RrtiYdfgyPI3tBtm2gPbFH9AV4YlWrTXS/EqLHBMNld3IfNXWoy/wAceC8AQ4kibTN1PMVCWVtCm03BXlzJtDy4JHbvrtbhvKzrlLNcXtqZFMcbTgxwsPC2YwpLydjEHxeQO/fnHNq1IJ1nHNRs3x3LxIy0180UUAoCO1h0ulpbyXD7wg3D3zE4VfOSO6vahRdWooLeDmeqWrcmlXe+v3Zo9oqiAkbWOIX3sa8MDeTnfuOexicTHCRVGitu/wB85S13fRjo51IWN4zyZZHJHmckVox0niE9rv1ehCz6JsFghjgUlgihQWOSccz3mtOrUdSbm94OW6Xml0xpI2iSFbWEttY4EIcPJjmxJwueAPfntUlHB4flGvmfu3qUn9L9Ftm0JW3DRygeCxcsGYDcHB3YPaMY9VatLSlVTvPaiHjor1kklEllcEmWHxS3jFAdllbtKnAz2HyVdJYaMLVYZP33lJXpU/Nk/fF/NSvDRv1MevwZDnHRbpZrW8RH3R3S7IzwyGZY2/fVl+Ua6+kaSq0m1nH2+7aU63rj7Quv2eX6BrhYX9eHFEKr0J+05f2hv5cdbul/1lw82UiteJXvtKxaN6wpEuztAc2KdY7Y5nZ3DPDzmvfBqNDDOva7/mwLJN0YaOKbISRWx+UEjFs9uD4PqrTWk8QndtcLEJrVPQr2lusDztNsk4YjAVeSqN5AHlJ4nlWviayrVNdRsDnvS/CHvrRDnDIqnHHBlIOPTXV0W9WjNrn8ik6eiWx/SXH76f2VrfFq3Mu/1ITWq+pVvYyPJC0pLrsHbZSMZDbsKN+6tfEY2pXioyS2cwKb05Dfad0//FW/ofKfV5lNzod0swWaxl3PExZAeIGcSL5m3/KNYaVpK8a0cn7QNjps9pxftC/y5Kw0R+s+HmgTejdEpd6Jgt5CwR7e3yUIDeDsOMZBHFRyrXqVXSxUpxzTfmQqWs/RraW9pNOkk5aNNoBmjIzkDfhAefbW9h9JValWMGlZ8fUppai9H9teWgnlkmVi7rhGQDCnd4yk+uvTGaQqUaupFK3Tf1B0nVfV2KxiaGFnZWcuS5UnJVV9yBuwgrkYjESry1pc1thCYrXBD63j8Sn+B9YrcwH1MOIZm1bP4pb/ABMf0RWGM+on/wBn4hFkhQbI7h81b1J/JHggRmq9vE93pK6lI2UuseEcIOpiUB2zuyu0d54ceO+voGEVjTWkOv0laSBSIi9x1bHcXGz42z7lTgYzvPHA3VxqqSp4hp3ey/Rt8ecm8tFcEooBQHNum68xBbxZ8eRmPdGoG/8AiV19EQvOUuZeP9FLvq1YiC0giAxsxJn4RGWPnYk+eudiJ69WUudkJKvEGjpy6MVtPKOKQyOO9UJHrFetGOvUjHnaBQehC0AhuJubOqeZV2v6/VXT0vP54x6LlOmVxyHJtn2PrJ4O5ZWyQOfWxb8/LOfNXc/U0ft3eT9Clt6VPzZP3xfzUrR0b9THr8GQ59daFMmhLa6TPWQPLkjj1bTNv3e9bB8mWrqxrauMlTeUrdtil9bTIu9CzT+6NtKJB2SKhD+k7+4iuXyPI4xQ/wCStwIRvQn7Tl/aG/lx17aX/WXDzZTQ6StDXEF0mlLYZ2dkyYGdlkGAzDmhUAHu8teuArQqU3h6nV75wWbVLXy2vAEJ6qc/4bHif/G3uu7j5K08TgKlHbnHn9SFrrRByXpdlCX9o7cFRSe4Skmu7otN0Zpe9hS2HpL0Z+nb+FJ9laPw3Efb3ohZdG38c8STRHKOMqSCMjOOB3jhWnUpypycZZoHMunPjad0/wDxV2dD/v6vMp510ibR+kbfSMY8CTZ6wDmwAWQfKQ5HlBNMI1iKEqDzWXl2MEp0zyBrGBlOVadCCOYMchB9FeOiU1WknzeaBbNTvaFr+zw/QFaOK/XnxfiQ19f/AM3XXxf9QrLBfUQ4gi+iL83L8ZL84r30p9Q+CBdK5wFAROtntOf4s/VW3gfqIcQz3qz7Ut/iY/oipjPqJ8WETqTbh3CtqnL5FwQI3UbRYuIpZJWzC17dSmPG53EmEMh5ouxnZ5nBPDFfSMiKxpvSYmvrV4wSizyJ1pHgMzYDCPmwGD4XDJ51w40XClXUnte229K7s36At9cMooBQHMunC2JitpOSvIn76qR/LNdnQ8vmlHoXd/ZToOh7kSW8Mi8HijYedQa5VWLjOUXubIbleYI/WC2MtrcRji8MqjvKMB669aEtWrGT3NeIKL0IXIMFxFzWRX8zrs/0V09LxevGXR78SnSq45Dk1w3XayKBvEbAZH/jiy2flZFdyK1NHu+/zZS29Kn5sn74v5qVo6N+pj1+DIYujOBZNExxuNpW69WB5q0jgj0GstISccU2s1bwQKRouVrI6T0ZIfBaCZoiebLGSCPhR7/kV0aiVfkq8edX7fJlLN0J+05f2hv5cdael/1lw82Q6Ea5QKBrj0bQzhpbQCKbedgbkc9mPcHyjd5OddTC6SnD5am1d69QeuinWSW4jkt7gkyQ4wzeMUORh87yykYye0dlNJYaNOSnDJlIPpaQNf2akZBVAQeYMpBFbGjHahNr3sBfTqdo/wDU4f3a5n4yv97IS1papEixxqERRhVHADjurwlJyetJ7Qcv6c+Np3T/APFXa0P+/q8yl21u0GLyxaHHh7IeM9kijK92d69zGubha/I1lLdv4EOS6R0yZtERwP8AlLe5VTnj1Zjl2M9xBX5Iruwo6mLc1lKPfdX9SnYtTvaFr+zw/QFcDFfrz4vxIa+v/wCbrr4v+oVlgvqIcQRfRF+bl+Ml+cV76U+ofBAulc4CgIrWr2nP8W1beB+ohxDPuq/tO3+KT5qmN+onxYRLdYv+r91vsrKMvlQI7UTRUtzaJHKdi1Ek7OoPhTyGeTKvjxIlxgrxY8fB8b6xkRC9IE8cXUb1Vo7hXVBu8BCQ2AOCjdXAwVOc6tVW2NSV+m+wMtNcYooBQELrjoP2ZaSQbgxw0ZPKRd657Ad4PkY1s4WvyNVT3b+AKLqFrmtopsL8NEYmIR2BOMnJR8ZI3nIbhg8sDPSxuDdZ8tR2393KW6/1+0dEufZCueSxguT6Nw85FaEMBiJu2rbiQl9BaVS6gS4jDBXGcMMEEHBB7d44868K1J0puD3A5fNt6F0m0hVjaz7XD3jHawOW0jcuzvrsq2Nw2rf5l77ylw0v0i2MUJkilEzkeBGobJblt5HgDtzv760KWjq0p6slZb2QheibQcm1LpCcHbm2urzuJDHakkx2E4A7jyNbGk68bKjDJZ+SKTvSp+bJ++L+ala2jfqY9fgyHzoq/NkPfL/MerpL6mXV4Ar/AEzaFJSO9j3FPwchHvG8QnuJK/LFbWiq210nv2opt9CftOX9ob+XHXnpf9ZcPNgnNZNdILKeKGZX2XUsZACQu/C7vdc843jduOa1sPgp14OUXluIeNI9IGj4ojIs6yHHgxpksTjcCMeD3nFWno+vKWq426WCvdEGjpSbi9lXZExwnLayxZ2A97nAHn7K29KVI2jSju9opH9LsoS+tHbgqKT3CUk166LTdGaXvYC1HpM0b+mf+E/2Vo/DMRzd6ISOgtcbO7k6qCRmfZLYKMvgjAO8jyivKtg6tGOtNbOIKR058bTun/4q6Wh/39XmU6nB4q9w+auI8yHDOlPQptrxnTdFcfhABw2wfwg9J2vl19Lo2tylKzzjs9PfQU69qd7Qtf2eH6Arg4r9efF+JDX1/wDzddfF/wBQrLBfUQ4gi+iL83L8ZL84r30p9Q+CBdK5wFARetJ/E7j4pvmrawX1EOKDGqw/E7f4pfmpjfqJ8WEWqCzyqnHEA8+yujRw96cX0IEFqnpcwWpt4k6y5N1eJFFnA8Gdy0kh9zGu0CW8oA3kV3WREdpXVvEd0rt1k8ofblIxlvGUKPcIDjC187WxUoYtLKMZZLpzfF3FjJqxe9dawvz2ArfCXwW9Y9daeNpclXlHp8dpUSlaoFAKAjNMav2t17YgSQgYDEYYDsDLhh6a9qWIqUvySsDRsdR9HRHaS1Qnj4ZaT0CQmvWeOxE1Zy8vAFhArVBr31lFMhjmjWRDxVgCPId/Py1lCcoPWi7MEJa6i6OjfbW1TPHwi7jzK5I9VbEsdiJKzl5AsYrUBgvbOOVDHKiuhxlWGQcHIyO8VnCcoPWi7MCys44UEcSKiDOFUYAycnA7zSc5TetJ3YPV1bJIhjkUOjDDKwyCPKKkZOLvF2YMWj9GwwKVhiSNSckIAATgDO7ngD0VlOpOo7zdwfb+winTYmjSRfeuoIz2jPA+UVIVJQd4uzBCW+oejUbbFqhPYzO6/usxHqrZlj8RJWcvAFjVQAABgDcAOAHkrUBo6R0JbTsGngjkYDALqCQM5wM+U16U69SmrQk0DU+9Kw/U4P4a16fi6/3vtBs2GgbWBtuG3ijbBG0igHB4jI5bqwnXqTVpSbQMmktEW9xs9fDHLs52dtQ2M4zjPDOB6KlOtOn+RtA3AK8waukdGQTgLPEkgU5AdQ2DwyM1nTqzp7YOwM9vCqKqIoVVACqNwAG4ADsrGUnJ3YPl1bJIhjkUOjDDKwyCPKKRk4u8XtB4sbGKFNiGNY0yTsqMDJ4nAqznKbvJ3YNisAKAgtd5dmymPaFX951Fb2jY62Jh1+DIyQ0NFsW8K9kUY9CitfEy1qs5dL8Sl/tYQEUY4Ko9VfV0YatOMeZIpUtSoI477SibIEgnRy2N/VTIJFGewNtnz17PIiIvT5N7MRGStofGkG4zkeCyxn9FlcFvdb8bt54mOcKFXlErzeXMt1+l83MMyH1bYQXNxZ8F2uuiH+lgNpR2Y3bvIa1sYnWoQxG/8r4reRFnrmFFAKAUAoBQCgFAKAUAoBQCgFAKAUAoBQCgFAKAUAoBQCgFAKAq3SCxaGKEcZZkXzb/AKytdTRStUlUf7YtkZbrKDadEHDIHmHH1Vo0IcrVjHnf9lLpX2BTnus2jM6WhQyNHDewlJQu4yG3Jfq9oeKGUgE8SARzrJZGLzJHXW52RHb2qqZwu5QPAihPgiSTHiqCMKvM8OBrm4+hTlFVKmUc7Zu+7tsVlF09oiO2iSdJPxlZAwkfJaZ23MhA45HADhw5k1pYXEyrzdOS+RrJZRW5kZYNB6ZjuUyvguu6SM+MjcCCOzPOuficNOhKzy3Pcy3JKtYCgFAKAUAoBQCgFAKAUAoBQCgFAKAUAoBQCgFAKAUAoBQCgKrd/jGk40G9LZC7fGNwH0fQa6sP8OClLfN2XBe2TedE1ctckyHluXv5n/3tr00TQu3VfBeZkT9d0FX6Q9HSSWomgH4e2dZ4vKU8ZfLlc7ueBVRGYtBzW8dgLl3MzXIV5HAzJLK4wsaKOYPgKg8XZ7zWNSCnFxlkwivwaDkE3X3YHXY/Bxg5SJDw2eTP2t27hXzmLboL8PBWW975fx0Ai9OWMUtwBAXS6GC0sWAEXkZ+RzyXie6ssNVqU6LdSzp7k97/AOPrkuJD5Npe9tFzdRJLGN3XRsFPYMq3E9wFI4bDYh2oycXzNX7wbVvrjaMcO7RN72VCp9IyPXXnLRmIW2KUl0O4uSttpGGT8nNG3wXU+oGtSdCpD80WuoptV5AUAoBQCgFAKAUAoBQCgFAKAUAoBQCgFAKAUAoBQEPrJp5LWPO5pSPwcfMnkSOS/wDytzB4OWIl/wAd797w2ZdQtXpAhaT8rKesmY8RnOF7953dpNbdSLxlbUp7IR2e+O4JHSYIgihVGAOFdynTjTioxyRT3WYFAUC50T9zbr2WkLz2h2z1aZZrV5DmSSKPgUbnjeozyzWWZjkbWlNZ7a8WOCyljkmlzsuTjqUGNuRw2DkZACe6OOQJHjWw9OqrVFct+Y+fe4tlAzBwY1BeSRzhmPFncniT/wDK5GLwFepPWi01uWVlzLcMiH0foK4uHF1cwsFG+3gIzsDlJIP0h7D4vfWNXD1qMOSpRbv+aXP0Lo8Qe9YJGBEC2/XTuMrGyZCrwMkm7wUHrO4Vr4fB1U3KV4pZ2vfgvewMhZ9VLS3haS7XaPFnAZBtHgsSLgDecAVsfjMZOoo0k0tya722SxraH1VdgzmSe2UkGKNJTtKv/lyOPA4HCriNIRi1G0ZtZtrY30CxivI7xJhb217JNJxcOqkRryMjnPoxn1VlTlh503VrUlFbrN7eC2A2NI3OkraPrJbi3YcACp2mY8FUKoyTWFKGCrz1YQkuvLpe0bTbtrrSpUMYbbeM7JLKw7xnANeM6eATaUpdzQ2mvZazXkjOsdmkuwcMyS4XPYGO4nur0qYHDwScqjV+dbewXM11rPcxKXmsGRRxbrkI+asIYCjUlq06t3/1YuZTrPKPG0fc+Zdr5hWP4Cm8q0fAXMS67JkqbW52l8YbAJGeGRnIrJ6Lla+vG3EXPX37248aK4XvjH91T4VV3Si+v+Bc9LrzZ8zIO+M/VUeisR0douexrtY/pSO+OT6hU+FYr7e9eoujIuuVif8AHH7kn9tYvRmK+zvXqLo9ffdY/px+6/8AbU+G4n7O9eouj4dcLH9P/sk/tq/DcV9nevUXRjOu1j+lJ7o5PrWsvheK+3vXqLowvr3ZjgZD3J9pFZLRGJfN2i5hbX6DcEhmYnhuUZPk3ms/hFX90ort9Bc8S64z+40fMfK22PmQ/PWUdGUv3Vl3eouY9Ba5Sz3EcTRIquWGQWJBVS3HgeHZzrLE6Mp0aMpqTbVu92CZcZpVRS7HCqCSewAZJrjxi5NRWbKUqz1h0jOGkhgiMQZsM+FwBv3kuM4HE12qmDwdJqFST1uj+mS7Im71tvnVcOilzhViUFzy3A7RGTuHM8q26ejcMpWs3bny8iXLdqHqDMzeyr0MHJBRZDl/hMDwbszw7M8PWvSlUXJQ+WG+2/oXRzlSOp21ssY2VGB8/lNetGjClHVgrIyM1eoFAKAUBXNNajaPuSWltl2jxdCUJPa2wRtHvzVuyWRE/wD8wtgNmO5vIl96kw2cdhBXf/1S4sZ31Muh4ml7wfD2X9W6lxYj4dRdIRPJLDpdg8mNtmgVi2yMLksx3DJ3AVbolmeL3VTTDvHI2kIZTExaMPCqqGIxtFVXBYcic45UuhZmd7XWEZ/CWL+UhgR3eCB6alosu0j9E6O0zaoUWzs5SWZ3dmzI7scszszAE7+wDG4VjKEJZruJtNV7XSpufZM2iYpSqhYkEsSpH75wAx2mO7wjvGN2KxVCkouKSs89mY2n3T1xpGeEw/cd4gxXaaOdSxQEF0GB4O0N21vxk7jWEcHh4yUlFXXQNpltdLzRIEXV+dFXcoSWQj+Xx8tYVMDQqScpK7fS/UX6CKN673DTXWibx1XHURKshSPA8JmyvhuTz4DAwKyhg6UIOENl89rv25g39I61nqn6nRt8suDsGSNtgHtbAycccY34rX+FYfp7Rc1NCaZtrdSPYOkmkfBllMalnbmT2Djgcs1618BTrW1nsWSWSFzDpTSy3Myq9ppD2KoBMSxfhJZP9Z3BUHYCc+TlKGj6VFtxz5+bgLkrLrLGIyItG6RDBSEVoMICBhQdkEhe4V4/CaLd232/wLkXoa/SIdZLo3SE1w4HWyGHAzzWNdk7KDkPIM1sVMFTnFQu0luT7+JLmTSt916BBoq/jUt4ezF4TJg5UMU8DJxvHLI51KWBp05aybfFlPS3kapspoO63DC7UWd+N20eryaPBRbu5y/2Y6jW0BEkSlptD3k075Lv1OEznOI0K4RfNmvWph4zio6zSXM3385EfNMJLM6AaHukgXJkjVSjSN7nLrH4KjsHGpSwsKb1k3fpbZSTt9L3CAKugJwAMAB3GAOHCGvGWjqEneV31v1HUQc+nZLe49kXujpS7ZFujSNGsaDcwjBQ7b7xluO/lXosDRVN00tjz258WS5bb/QLSFWuzuYbQtFY9Wg9yJG3GZ+Oc4UchzrlYzUwlo0FZvN5tLovkZWIJFV9KqqABLaEggDADMDuGPJJ6jWDbhgW5PbOXh/RN5918vGKx2kW+SdhkD3gPqyfUpqaMpRUpV55R8ffkGedB6saRnVLVpI7aAKQwQbTFfdbWDvJJ98Bv4VvUZYWrXcopylnd5Lh5bBZnQ9V9SrSx8KJNqXGDNJ4T+XZ5IO4Dz11G7lSsWOoUUAoBQCgFAKAUAoBQCgFAKAUAoBQCgFAKAUAoBQCgFAKAUAoDmWs8iXGmoUmdVt7KLr5SxwobIbwid3Ew+g1ksjF5mDWPWGa4aWW2HVW6Ln2TIp2mCrn8DG3aeDNu31xcVToyxHzvWk7JRW7i/JC5q6h2jCFriTfJOxck8dkE7PpJJ+UK1NJ1E6ipRygre/AI1dXB7JvZ7w70Q9VF6MEjzb/AP8AQ16Yv/BhoUFm9r9+8gszqOrkGEL++OB3D/vPora0TS1abnzvuX83MiXrqgUAoBQCgFAKAUAoBQCgFAKAUAoBQCgFAKAUAoBQCgFAKAUAoBQHNdWtDw3WltIzTxiTqpY1RW3rtAEZK8GIEYxnhWTyMbbSI150vHcy+w4H2jJOEd18XZUgsFbgxG7OOGK5KoOlXqYmeSV12WDZJ6w3It7SVl8HZTZTyE4RMdxIrj4SDrYiKe93fiysw6m2XVWcQ5sNs977x6FwPNWekavKYiT5tnYEdMsItmNF7FGe/ifXX0eGp8nSjHmRTYr2AoBQCgFAKAUAoBQCgFAKAUAoBQCgFAKAUAoBQCgFAKAUAoBQCgOXaP0NJPpPSNsZ2igMsUsyKMPKjqSqhxvVN+Gxx4VluMd5401aRrpiOKNVWOC12lRQAFLZTGBw3FTXK0ilToTks5NX6v6G80OkNiYI4hxlmRfUfrxWjolJVZTf7YthlrtoRlUHDKqO7cBXOgteok97Xeyl4r7IooBQCgFAKAUAoBQCgFAKAUAoBQCgFAKAUAoBQCgFAKAUAoBQCgFAUPSsTppoKkhi9l2TRh1AJEkb7RYBtxYIN2QeNXcY7yBstEpb6Uuo49sqkUILuxd2eQK7M7HiSQT5q5WmL8jHj5Dea+tQ2ruwj5dYzn5JQj5jWjgflw9aXQl23DLlo5cyp8IerfWpg1evBdJS4V9aUUAoBQCgFAKAUAoBQCgFAKAUAoBQCgFAKAUAoBQCgFAKAUAoBQCgKV0kjqjZXw/y9yoc9kMuEk+YDz1URms8GdLXy83tbeRfLsEr9o89auOpcrh5JZ59g3lc0xv0nZjsSU/7X/trjYfZgar6V4om8ueifyyd/wBRrWwH1EOPkylur6sooBQCgFAKAUAoBQCgFAKAUAoBQCgFAKAUAoBQCgFAKAUAoBQCgFAR2seixdWs1u3+IjKD2NxU+ZgD5qIM5/qlpJnvLGWTdI1vcWM4PET2xWQbXlZQTWTMUYNZrbq9NWy43GKQr3FZvm4Vxq1DkcLVisrprhdB5lq0Ufwyd/1GuXgfqIcfIpbq+rKKAUAoBQCgPlAfaAUAoBQCgFAKAUAoBQCgFAKAUAoBQCgFAKAUAoBQCgOSdIttJYXkd7EPwMk0UrgDhPGGDY7C8bN3+F5KyW0xewkdcF63S+jmjIYPDMVPaBHI27vB3VrYuk6mHnCOf83DzJrR35VPhD56+ZwmyvDiUuFfWlFAKAUAoBQCgFAKAUAoBQCgFAKAUAoBQCgFAKAUAoBQCgFAKAUAoBQGhp3RMd1A9vKMq4xnmCN6svlBwfNQHKNFCeHSejrK4Hh2rTosg4SQSI3VFee7DLjluHEGs9xhvOmaRs8TxuqnBYbWBzBG89/1VxcVhrYmnUgs2r9uZmTVdcCgFAKAUAoBQCgFAKAUAoBQCgFAKAUAoBQCgFAKAUAoBQCgFAKAUAoBQFU1m0YjX1hcHIdHdRjGCCpO/dy+uqiMtdQooBQCgFAKAU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data:image/jpeg;base64,/9j/4AAQSkZJRgABAQAAAQABAAD/2wCEAAkGBxITEhUSEhIVFRUXFhUYFhUWFhcYGhsVFxgXFxUZFRkYISggGBslGxUaITEhJSkrMC4wFx8zODMsNygtMCsBCgoKDg0OGxAQGy8lICUtLTAtLS0tLS0tKy0tLS0tKy0tLS0tLS0tLS0tLS4tKy0tLy0tLS8tLS0tLS0tLS0tLf/AABEIAMQBAgMBEQACEQEDEQH/xAAbAAEAAgMBAQAAAAAAAAAAAAAABQYDBAcCAf/EAE0QAAIBAwAGBAYLDgYDAQEAAAECAwAEEQUGEiExQQcTUXEiMmGBkaEUNEJScnOCsbLB0RUWIyQzNVNUdJKTs8LSQ0RiosPhY/Dxgxf/xAAaAQEBAAMBAQAAAAAAAAAAAAAAAQIEBQMG/8QAOhEAAgECAgUKBAYCAwEBAAAAAAECAxEEMQUSIUFxE1FhgZGhscHR8BUiNFIUMjNC4fEjkmJyolND/9oADAMBAAIRAxEAPwDuNAKAUAoBQCgMc06r4zAd5xWE6kIK8mlxBoy6biHDabuH24rSnpPDxyd+C9bAj7nWlF4hV+G4HqrXelZS/Tpt++hMhFz6+Qj/ADFuO5gT89T8XjZflp9zFzQm6RIB/m1+ShPzKal9JSyVv9fMXNOTpIt/1lz3RuP6RTkdJPf3xJc15Okm3/TTHuB+sip+D0g85f8AoXMLdI0B4G4b/wB+FU+H4zfP/wBMXPP3/wAR/wAK5PyR/dUejsRvqL/Zi4GvEZ/y91+4P7qwejav/wBI9r9Bc+nXaP8AVrr+GP7qi0bV/wDpHtYueTryn6tdfuD+6svhtV//AKR7WLnw69Rc7e5HyF/uqfC6v3x7X6C4+/8AtvdLMO9V/uq/CcRuku1+guZY+kC0/SSD5J+omp8NxiyfeLm1Fr3aHhcuO9ZR9VR4PHx5/wDb+S3N6LXKA8L1flPj6VY6uPj93iLkhb6y7XiXKN3NGaxeKxsM79cf4Fzfj03N2qfN9lVaVrrO3Z/JTMun35op7sj7a9o6Ynviu3+wZV1h7Y/93/Vei0wt8O/+AZU0/HzVh6D9desdL0Xmn3eoMyaahPEkd6n6q9o6Tw7326mDOmkYjwkXznHz17xxdCWU12gzpKp4MD3EGvZSjLJg91kBQCgFAKAUBDaw6z2tmuZ5QGPioN7nuUb8eXhUk2lsVyXKDd9JVxcErZWrsOG0dw85HD0itKtrrbVqKC5ln2vyRLmibfS8295ooAeIUBm9O/6Vc6VXAQd9VzfO/a8BtH3mu/5e9nk7QDgehi1T4nGP6dKK99QsZodRLMcVd/hOR9HFYS0tiXk0ur1uLG7FqrZLwt1PwizfSJrxlpDEv977kWxsx6DtV4W8P8NfsryeKrvOb7WLGyllEOEUY7kUfVXm6s3nJ9rBlWNRwAHcBWDbYPVQDNAM0AzQDNAM0AoDw0SnioPeBWSk1kwYJNGwN40MR741P1Vmq9VZSfawa0mr1oeNtF5kA+avVYzELKb7RY1JtTrFv8DHwXcfMcV6x0nio/u7l6EsjXOo9sN8bzRn/RJ9or0+K1n+ZJ8ULD703HiX90O9yfrFPiEX+alHsFj59w79fE0iT5HjB9ZJp+LwsvzUex/0LM+9TpZOEltL8JSp/wBoFNbAS/bJe+sbT790tJL41lG/ljlA9RJNTkMFLKq1xQ2mJtcurdUubWWDPMnaGO3gMjuzWa0ZrxcqM1LuFy0QSggOjAggFWU8uIIIrmWlCXM12opaNC6Q6wbLeOPWO2vo9H4zl46svzLv6fUpJ10QKAUBjnmVFLuwVVBLMxAAA4kk8BQHJNcuk95GMGj8gE7PXY8NjwxEvIeUjJ5AcayskrsxbNLV/U0flrzMkjb9hmJ39sh4u3k4d9cHGaUbepR2Ln9ObxCRcY4woCqAoHAAAAdwFcZtt3ZT1UAoBQCgFAKAUAoBQCgFAKAUAoBQCgFAKAUAoBQCgFAa2kLCOdDHKoZT6QeRU8j5a9aVWdKWvB2YKxqvI9rcPYSHKkF4GPMcSB3jJx2q3bXTxqjiKKxMFtyl797GiLmLxYT7Eit2Hf3Hca0MJV5KtGXbwZS419aUUBq6S0hFBE00zhEQZZj6gO0k7gBxzQHF9cNZ5b4CRw0drtYt7cePO4O5pMcVB7PIBv315Sq/PycM1m90V683azBu5J6p6tCAddMAZ2HDdiMH3K8s9p8w8vBx2O5X/HT/ACrvKkWauYUUAoBQCgFAKAUAoBQCgFAKAUAoBQCgFAKAUAoBQCgFAKAUBVdeB1bW10OMcwUn/Q28/RI+Ua6ujXrqpRe9d6Iy1GuUUuls+UU9qg+kV9nTlrQUudFPtxMqKzuwVVBZmJwAoGSSezFZg5fpG5+6JN5cnq9HwseojbweuYbjLKPeDgB5ubZ18VWlRh8ivJ7FxMcyN1agFzO14y4jT8HbJjAVV3bQHAfUSewVx8ZN0KSoJ/M9s3zt7gi21ySigFAKAUAoBQCgFAKAUAoBQCgFAKAUAoBQCgFAKAUAoBQCgFAVzpBTNjIexoz/ALwPrrpaKdsTHr8CPInbOTajRu1FPpANaFRWm10spbLOf8Gm8eKvPyCvpsNU/wAMOC8ClP6WdJL+LWTSGOOZy07Lkt1UeDsADeWZjgAcSoFb8TGRB6/dZ7FUyxiIbKJbWg/wgxwDJjc0uwvDgucDJyTpTqt4qNNZJXb8uHOGTmirMQwxxD3Cgd590fOcnz18zXqurUlN72U2q8gKAUBrX1/FCu1NKka9rsFGfJnjWcKcpu0VfgDUtNY7OVtmO6hZjwUSLk9wzvr0lhqsVeUX2AlK8AeJpVRSzsFUDJZiAAO0k7hVSbdkCOttZLORgiXUDMdwUSLknyb9/mr2lhq0VdxduAJSvAHiaZUG07KqjiWIA37hkmqk27IHi3uo5M9W6PjjssGx344VZRlHNWBkkcKCzEAAZJJwAOZJPCok3sQPFvco4yjq4BwSrBhnsyKsouOasD1LKqgszBVG8sxAAHlJ4VEm3ZAjIdZ7FmCLdwFjuAEi7z5N++vZ4asldwfYCWrwBgnvIkOHkRCd4DOqnHbvNZKEpZIGP7q2/wCni/iJ9tZclP7X2AyQXkTnCSI5G8hXVjjt3GsXCUc0D7cXcceOskRM8NplXOOOMnfxpGEpZK4PcUqsAysGU8CpBB7iKjTTswebi4RBl3VBnGWYKM9mTVjFyyVwGuUCdYXUJgHbLDZweB2uGDmmq72ttBg+61v+sQ/xE+2suSqfa+xgfda3/WIf4ifbTkqn2vsYNi3uEcZR1cZxlWDDPZkc99Yyi47GrAyViCD13XNjN3IfQ6mt7RrtiYdfgyPI3tBtm2gPbFH9AV4YlWrTXS/EqLHBMNld3IfNXWoy/wAceC8AQ4kibTN1PMVCWVtCm03BXlzJtDy4JHbvrtbhvKzrlLNcXtqZFMcbTgxwsPC2YwpLydjEHxeQO/fnHNq1IJ1nHNRs3x3LxIy0180UUAoCO1h0ulpbyXD7wg3D3zE4VfOSO6vahRdWooLeDmeqWrcmlXe+v3Zo9oqiAkbWOIX3sa8MDeTnfuOexicTHCRVGitu/wB85S13fRjo51IWN4zyZZHJHmckVox0niE9rv1ehCz6JsFghjgUlgihQWOSccz3mtOrUdSbm94OW6Xml0xpI2iSFbWEttY4EIcPJjmxJwueAPfntUlHB4flGvmfu3qUn9L9Ftm0JW3DRygeCxcsGYDcHB3YPaMY9VatLSlVTvPaiHjor1kklEllcEmWHxS3jFAdllbtKnAz2HyVdJYaMLVYZP33lJXpU/Nk/fF/NSvDRv1MevwZDnHRbpZrW8RH3R3S7IzwyGZY2/fVl+Ua6+kaSq0m1nH2+7aU63rj7Quv2eX6BrhYX9eHFEKr0J+05f2hv5cdbul/1lw82UiteJXvtKxaN6wpEuztAc2KdY7Y5nZ3DPDzmvfBqNDDOva7/mwLJN0YaOKbISRWx+UEjFs9uD4PqrTWk8QndtcLEJrVPQr2lusDztNsk4YjAVeSqN5AHlJ4nlWviayrVNdRsDnvS/CHvrRDnDIqnHHBlIOPTXV0W9WjNrn8ik6eiWx/SXH76f2VrfFq3Mu/1ITWq+pVvYyPJC0pLrsHbZSMZDbsKN+6tfEY2pXioyS2cwKb05Dfad0//FW/ofKfV5lNzod0swWaxl3PExZAeIGcSL5m3/KNYaVpK8a0cn7QNjps9pxftC/y5Kw0R+s+HmgTejdEpd6Jgt5CwR7e3yUIDeDsOMZBHFRyrXqVXSxUpxzTfmQqWs/RraW9pNOkk5aNNoBmjIzkDfhAefbW9h9JValWMGlZ8fUppai9H9teWgnlkmVi7rhGQDCnd4yk+uvTGaQqUaupFK3Tf1B0nVfV2KxiaGFnZWcuS5UnJVV9yBuwgrkYjESry1pc1thCYrXBD63j8Sn+B9YrcwH1MOIZm1bP4pb/ABMf0RWGM+on/wBn4hFkhQbI7h81b1J/JHggRmq9vE93pK6lI2UuseEcIOpiUB2zuyu0d54ceO+voGEVjTWkOv0laSBSIi9x1bHcXGz42z7lTgYzvPHA3VxqqSp4hp3ey/Rt8ecm8tFcEooBQHNum68xBbxZ8eRmPdGoG/8AiV19EQvOUuZeP9FLvq1YiC0giAxsxJn4RGWPnYk+eudiJ69WUudkJKvEGjpy6MVtPKOKQyOO9UJHrFetGOvUjHnaBQehC0AhuJubOqeZV2v6/VXT0vP54x6LlOmVxyHJtn2PrJ4O5ZWyQOfWxb8/LOfNXc/U0ft3eT9Clt6VPzZP3xfzUrR0b9THr8GQ59daFMmhLa6TPWQPLkjj1bTNv3e9bB8mWrqxrauMlTeUrdtil9bTIu9CzT+6NtKJB2SKhD+k7+4iuXyPI4xQ/wCStwIRvQn7Tl/aG/lx17aX/WXDzZTQ6StDXEF0mlLYZ2dkyYGdlkGAzDmhUAHu8teuArQqU3h6nV75wWbVLXy2vAEJ6qc/4bHif/G3uu7j5K08TgKlHbnHn9SFrrRByXpdlCX9o7cFRSe4Skmu7otN0Zpe9hS2HpL0Z+nb+FJ9laPw3Efb3ohZdG38c8STRHKOMqSCMjOOB3jhWnUpypycZZoHMunPjad0/wDxV2dD/v6vMp510ibR+kbfSMY8CTZ6wDmwAWQfKQ5HlBNMI1iKEqDzWXl2MEp0zyBrGBlOVadCCOYMchB9FeOiU1WknzeaBbNTvaFr+zw/QFaOK/XnxfiQ19f/AM3XXxf9QrLBfUQ4gi+iL83L8ZL84r30p9Q+CBdK5wFAROtntOf4s/VW3gfqIcQz3qz7Ut/iY/oipjPqJ8WETqTbh3CtqnL5FwQI3UbRYuIpZJWzC17dSmPG53EmEMh5ouxnZ5nBPDFfSMiKxpvSYmvrV4wSizyJ1pHgMzYDCPmwGD4XDJ51w40XClXUnte229K7s36At9cMooBQHMunC2JitpOSvIn76qR/LNdnQ8vmlHoXd/ZToOh7kSW8Mi8HijYedQa5VWLjOUXubIbleYI/WC2MtrcRji8MqjvKMB669aEtWrGT3NeIKL0IXIMFxFzWRX8zrs/0V09LxevGXR78SnSq45Dk1w3XayKBvEbAZH/jiy2flZFdyK1NHu+/zZS29Kn5sn74v5qVo6N+pj1+DIYujOBZNExxuNpW69WB5q0jgj0GstISccU2s1bwQKRouVrI6T0ZIfBaCZoiebLGSCPhR7/kV0aiVfkq8edX7fJlLN0J+05f2hv5cdael/1lw82Q6Ea5QKBrj0bQzhpbQCKbedgbkc9mPcHyjd5OddTC6SnD5am1d69QeuinWSW4jkt7gkyQ4wzeMUORh87yykYye0dlNJYaNOSnDJlIPpaQNf2akZBVAQeYMpBFbGjHahNr3sBfTqdo/wDU4f3a5n4yv97IS1papEixxqERRhVHADjurwlJyetJ7Qcv6c+Np3T/APFXa0P+/q8yl21u0GLyxaHHh7IeM9kijK92d69zGubha/I1lLdv4EOS6R0yZtERwP8AlLe5VTnj1Zjl2M9xBX5Iruwo6mLc1lKPfdX9SnYtTvaFr+zw/QFcDFfrz4vxIa+v/wCbrr4v+oVlgvqIcQRfRF+bl+Ml+cV76U+ofBAulc4CgIrWr2nP8W1beB+ohxDPuq/tO3+KT5qmN+onxYRLdYv+r91vsrKMvlQI7UTRUtzaJHKdi1Ek7OoPhTyGeTKvjxIlxgrxY8fB8b6xkRC9IE8cXUb1Vo7hXVBu8BCQ2AOCjdXAwVOc6tVW2NSV+m+wMtNcYooBQELrjoP2ZaSQbgxw0ZPKRd657Ad4PkY1s4WvyNVT3b+AKLqFrmtopsL8NEYmIR2BOMnJR8ZI3nIbhg8sDPSxuDdZ8tR2393KW6/1+0dEufZCueSxguT6Nw85FaEMBiJu2rbiQl9BaVS6gS4jDBXGcMMEEHBB7d44868K1J0puD3A5fNt6F0m0hVjaz7XD3jHawOW0jcuzvrsq2Nw2rf5l77ylw0v0i2MUJkilEzkeBGobJblt5HgDtzv760KWjq0p6slZb2QheibQcm1LpCcHbm2urzuJDHakkx2E4A7jyNbGk68bKjDJZ+SKTvSp+bJ++L+ala2jfqY9fgyHzoq/NkPfL/MerpL6mXV4Ar/AEzaFJSO9j3FPwchHvG8QnuJK/LFbWiq210nv2opt9CftOX9ob+XHXnpf9ZcPNgnNZNdILKeKGZX2XUsZACQu/C7vdc843jduOa1sPgp14OUXluIeNI9IGj4ojIs6yHHgxpksTjcCMeD3nFWno+vKWq426WCvdEGjpSbi9lXZExwnLayxZ2A97nAHn7K29KVI2jSju9opH9LsoS+tHbgqKT3CUk166LTdGaXvYC1HpM0b+mf+E/2Vo/DMRzd6ISOgtcbO7k6qCRmfZLYKMvgjAO8jyivKtg6tGOtNbOIKR058bTun/4q6Wh/39XmU6nB4q9w+auI8yHDOlPQptrxnTdFcfhABw2wfwg9J2vl19Lo2tylKzzjs9PfQU69qd7Qtf2eH6Arg4r9efF+JDX1/wDzddfF/wBQrLBfUQ4gi+iL83L8ZL84r30p9Q+CBdK5wFARetJ/E7j4pvmrawX1EOKDGqw/E7f4pfmpjfqJ8WEWqCzyqnHEA8+yujRw96cX0IEFqnpcwWpt4k6y5N1eJFFnA8Gdy0kh9zGu0CW8oA3kV3WREdpXVvEd0rt1k8ofblIxlvGUKPcIDjC187WxUoYtLKMZZLpzfF3FjJqxe9dawvz2ArfCXwW9Y9daeNpclXlHp8dpUSlaoFAKAjNMav2t17YgSQgYDEYYDsDLhh6a9qWIqUvySsDRsdR9HRHaS1Qnj4ZaT0CQmvWeOxE1Zy8vAFhArVBr31lFMhjmjWRDxVgCPId/Py1lCcoPWi7MEJa6i6OjfbW1TPHwi7jzK5I9VbEsdiJKzl5AsYrUBgvbOOVDHKiuhxlWGQcHIyO8VnCcoPWi7MCys44UEcSKiDOFUYAycnA7zSc5TetJ3YPV1bJIhjkUOjDDKwyCPKKkZOLvF2YMWj9GwwKVhiSNSckIAATgDO7ngD0VlOpOo7zdwfb+winTYmjSRfeuoIz2jPA+UVIVJQd4uzBCW+oejUbbFqhPYzO6/usxHqrZlj8RJWcvAFjVQAABgDcAOAHkrUBo6R0JbTsGngjkYDALqCQM5wM+U16U69SmrQk0DU+9Kw/U4P4a16fi6/3vtBs2GgbWBtuG3ijbBG0igHB4jI5bqwnXqTVpSbQMmktEW9xs9fDHLs52dtQ2M4zjPDOB6KlOtOn+RtA3AK8waukdGQTgLPEkgU5AdQ2DwyM1nTqzp7YOwM9vCqKqIoVVACqNwAG4ADsrGUnJ3YPl1bJIhjkUOjDDKwyCPKKRk4u8XtB4sbGKFNiGNY0yTsqMDJ4nAqznKbvJ3YNisAKAgtd5dmymPaFX951Fb2jY62Jh1+DIyQ0NFsW8K9kUY9CitfEy1qs5dL8Sl/tYQEUY4Ko9VfV0YatOMeZIpUtSoI477SibIEgnRy2N/VTIJFGewNtnz17PIiIvT5N7MRGStofGkG4zkeCyxn9FlcFvdb8bt54mOcKFXlErzeXMt1+l83MMyH1bYQXNxZ8F2uuiH+lgNpR2Y3bvIa1sYnWoQxG/8r4reRFnrmFFAKAUAoBQCgFAKAUAoBQCgFAKAUAoBQCgFAKAUAoBQCgFAKAq3SCxaGKEcZZkXzb/AKytdTRStUlUf7YtkZbrKDadEHDIHmHH1Vo0IcrVjHnf9lLpX2BTnus2jM6WhQyNHDewlJQu4yG3Jfq9oeKGUgE8SARzrJZGLzJHXW52RHb2qqZwu5QPAihPgiSTHiqCMKvM8OBrm4+hTlFVKmUc7Zu+7tsVlF09oiO2iSdJPxlZAwkfJaZ23MhA45HADhw5k1pYXEyrzdOS+RrJZRW5kZYNB6ZjuUyvguu6SM+MjcCCOzPOuficNOhKzy3Pcy3JKtYCgFAKAUAoBQCgFAKAUAoBQCgFAKAUAoBQCgFAKAUAoBQCgKrd/jGk40G9LZC7fGNwH0fQa6sP8OClLfN2XBe2TedE1ctckyHluXv5n/3tr00TQu3VfBeZkT9d0FX6Q9HSSWomgH4e2dZ4vKU8ZfLlc7ueBVRGYtBzW8dgLl3MzXIV5HAzJLK4wsaKOYPgKg8XZ7zWNSCnFxlkwivwaDkE3X3YHXY/Bxg5SJDw2eTP2t27hXzmLboL8PBWW975fx0Ai9OWMUtwBAXS6GC0sWAEXkZ+RzyXie6ssNVqU6LdSzp7k97/AOPrkuJD5Npe9tFzdRJLGN3XRsFPYMq3E9wFI4bDYh2oycXzNX7wbVvrjaMcO7RN72VCp9IyPXXnLRmIW2KUl0O4uSttpGGT8nNG3wXU+oGtSdCpD80WuoptV5AUAoBQCgFAKAUAoBQCgFAKAUAoBQCgFAKAUAoBQEPrJp5LWPO5pSPwcfMnkSOS/wDytzB4OWIl/wAd797w2ZdQtXpAhaT8rKesmY8RnOF7953dpNbdSLxlbUp7IR2e+O4JHSYIgihVGAOFdynTjTioxyRT3WYFAUC50T9zbr2WkLz2h2z1aZZrV5DmSSKPgUbnjeozyzWWZjkbWlNZ7a8WOCyljkmlzsuTjqUGNuRw2DkZACe6OOQJHjWw9OqrVFct+Y+fe4tlAzBwY1BeSRzhmPFncniT/wDK5GLwFepPWi01uWVlzLcMiH0foK4uHF1cwsFG+3gIzsDlJIP0h7D4vfWNXD1qMOSpRbv+aXP0Lo8Qe9YJGBEC2/XTuMrGyZCrwMkm7wUHrO4Vr4fB1U3KV4pZ2vfgvewMhZ9VLS3haS7XaPFnAZBtHgsSLgDecAVsfjMZOoo0k0tya722SxraH1VdgzmSe2UkGKNJTtKv/lyOPA4HCriNIRi1G0ZtZtrY30CxivI7xJhb217JNJxcOqkRryMjnPoxn1VlTlh503VrUlFbrN7eC2A2NI3OkraPrJbi3YcACp2mY8FUKoyTWFKGCrz1YQkuvLpe0bTbtrrSpUMYbbeM7JLKw7xnANeM6eATaUpdzQ2mvZazXkjOsdmkuwcMyS4XPYGO4nur0qYHDwScqjV+dbewXM11rPcxKXmsGRRxbrkI+asIYCjUlq06t3/1YuZTrPKPG0fc+Zdr5hWP4Cm8q0fAXMS67JkqbW52l8YbAJGeGRnIrJ6Lla+vG3EXPX37248aK4XvjH91T4VV3Si+v+Bc9LrzZ8zIO+M/VUeisR0douexrtY/pSO+OT6hU+FYr7e9eoujIuuVif8AHH7kn9tYvRmK+zvXqLo9ffdY/px+6/8AbU+G4n7O9eouj4dcLH9P/sk/tq/DcV9nevUXRjOu1j+lJ7o5PrWsvheK+3vXqLowvr3ZjgZD3J9pFZLRGJfN2i5hbX6DcEhmYnhuUZPk3ms/hFX90ort9Bc8S64z+40fMfK22PmQ/PWUdGUv3Vl3eouY9Ba5Sz3EcTRIquWGQWJBVS3HgeHZzrLE6Mp0aMpqTbVu92CZcZpVRS7HCqCSewAZJrjxi5NRWbKUqz1h0jOGkhgiMQZsM+FwBv3kuM4HE12qmDwdJqFST1uj+mS7Im71tvnVcOilzhViUFzy3A7RGTuHM8q26ejcMpWs3bny8iXLdqHqDMzeyr0MHJBRZDl/hMDwbszw7M8PWvSlUXJQ+WG+2/oXRzlSOp21ssY2VGB8/lNetGjClHVgrIyM1eoFAKAUBXNNajaPuSWltl2jxdCUJPa2wRtHvzVuyWRE/wD8wtgNmO5vIl96kw2cdhBXf/1S4sZ31Muh4ml7wfD2X9W6lxYj4dRdIRPJLDpdg8mNtmgVi2yMLksx3DJ3AVbolmeL3VTTDvHI2kIZTExaMPCqqGIxtFVXBYcic45UuhZmd7XWEZ/CWL+UhgR3eCB6alosu0j9E6O0zaoUWzs5SWZ3dmzI7scszszAE7+wDG4VjKEJZruJtNV7XSpufZM2iYpSqhYkEsSpH75wAx2mO7wjvGN2KxVCkouKSs89mY2n3T1xpGeEw/cd4gxXaaOdSxQEF0GB4O0N21vxk7jWEcHh4yUlFXXQNpltdLzRIEXV+dFXcoSWQj+Xx8tYVMDQqScpK7fS/UX6CKN673DTXWibx1XHURKshSPA8JmyvhuTz4DAwKyhg6UIOENl89rv25g39I61nqn6nRt8suDsGSNtgHtbAycccY34rX+FYfp7Rc1NCaZtrdSPYOkmkfBllMalnbmT2Djgcs1618BTrW1nsWSWSFzDpTSy3Myq9ppD2KoBMSxfhJZP9Z3BUHYCc+TlKGj6VFtxz5+bgLkrLrLGIyItG6RDBSEVoMICBhQdkEhe4V4/CaLd232/wLkXoa/SIdZLo3SE1w4HWyGHAzzWNdk7KDkPIM1sVMFTnFQu0luT7+JLmTSt916BBoq/jUt4ezF4TJg5UMU8DJxvHLI51KWBp05aybfFlPS3kapspoO63DC7UWd+N20eryaPBRbu5y/2Y6jW0BEkSlptD3k075Lv1OEznOI0K4RfNmvWph4zio6zSXM3385EfNMJLM6AaHukgXJkjVSjSN7nLrH4KjsHGpSwsKb1k3fpbZSTt9L3CAKugJwAMAB3GAOHCGvGWjqEneV31v1HUQc+nZLe49kXujpS7ZFujSNGsaDcwjBQ7b7xluO/lXosDRVN00tjz258WS5bb/QLSFWuzuYbQtFY9Wg9yJG3GZ+Oc4UchzrlYzUwlo0FZvN5tLovkZWIJFV9KqqABLaEggDADMDuGPJJ6jWDbhgW5PbOXh/RN5918vGKx2kW+SdhkD3gPqyfUpqaMpRUpV55R8ffkGedB6saRnVLVpI7aAKQwQbTFfdbWDvJJ98Bv4VvUZYWrXcopylnd5Lh5bBZnQ9V9SrSx8KJNqXGDNJ4T+XZ5IO4Dz11G7lSsWOoUUAoBQCgFAKAUAoBQCgFAKAUAoBQCgFAKAUAoBQCgFAKAUAoDmWs8iXGmoUmdVt7KLr5SxwobIbwid3Ew+g1ksjF5mDWPWGa4aWW2HVW6Ln2TIp2mCrn8DG3aeDNu31xcVToyxHzvWk7JRW7i/JC5q6h2jCFriTfJOxck8dkE7PpJJ+UK1NJ1E6ipRygre/AI1dXB7JvZ7w70Q9VF6MEjzb/AP8AQ16Yv/BhoUFm9r9+8gszqOrkGEL++OB3D/vPora0TS1abnzvuX83MiXrqgUAoBQCgFAKAUAoBQCgFAKAUAoBQCgFAKAUAoBQCgFAKAUAoBQHNdWtDw3WltIzTxiTqpY1RW3rtAEZK8GIEYxnhWTyMbbSI150vHcy+w4H2jJOEd18XZUgsFbgxG7OOGK5KoOlXqYmeSV12WDZJ6w3It7SVl8HZTZTyE4RMdxIrj4SDrYiKe93fiysw6m2XVWcQ5sNs977x6FwPNWekavKYiT5tnYEdMsItmNF7FGe/ifXX0eGp8nSjHmRTYr2AoBQCgFAKAUAoBQCgFAKAUAoBQCgFAKAUAoBQCgFAKAUAoBQCgOXaP0NJPpPSNsZ2igMsUsyKMPKjqSqhxvVN+Gxx4VluMd5401aRrpiOKNVWOC12lRQAFLZTGBw3FTXK0ilToTks5NX6v6G80OkNiYI4hxlmRfUfrxWjolJVZTf7YthlrtoRlUHDKqO7cBXOgteok97Xeyl4r7IooBQCgFAKAUAoBQCgFAKAUAoBQCgFAKAUAoBQCgFAKAUAoBQCgFAUPSsTppoKkhi9l2TRh1AJEkb7RYBtxYIN2QeNXcY7yBstEpb6Uuo49sqkUILuxd2eQK7M7HiSQT5q5WmL8jHj5Dea+tQ2ruwj5dYzn5JQj5jWjgflw9aXQl23DLlo5cyp8IerfWpg1evBdJS4V9aUUAoBQCgFAKAUAoBQCgFAKAUAoBQCgFAKAUAoBQCgFAKAUAoBQCgKV0kjqjZXw/y9yoc9kMuEk+YDz1URms8GdLXy83tbeRfLsEr9o89auOpcrh5JZ59g3lc0xv0nZjsSU/7X/trjYfZgar6V4om8ueifyyd/wBRrWwH1EOPkylur6sooBQCgFAKAUAoBQCgFAKAUAoBQCgFAKAUAoBQCgFAKAUAoBQCgFAR2seixdWs1u3+IjKD2NxU+ZgD5qIM5/qlpJnvLGWTdI1vcWM4PET2xWQbXlZQTWTMUYNZrbq9NWy43GKQr3FZvm4Vxq1DkcLVisrprhdB5lq0Ufwyd/1GuXgfqIcfIpbq+rKKAUAoBQCgPlAfaAUAoBQCgFAKAUAoBQCgFAKAUAoBQCgFAKAUAoBQCgOSdIttJYXkd7EPwMk0UrgDhPGGDY7C8bN3+F5KyW0xewkdcF63S+jmjIYPDMVPaBHI27vB3VrYuk6mHnCOf83DzJrR35VPhD56+ZwmyvDiUuFfWlFAKAUAoBQCgFAKAUAoBQCgFAKAUAoBQCgFAKAUAoBQCgFAKAUAoBQGhp3RMd1A9vKMq4xnmCN6svlBwfNQHKNFCeHSejrK4Hh2rTosg4SQSI3VFee7DLjluHEGs9xhvOmaRs8TxuqnBYbWBzBG89/1VxcVhrYmnUgs2r9uZmTVdcCgFAKAUAoBQCgFAKAUAoBQCgFAKAUAoBQCgFAKAUAoBQCgFAKAUAoBQFU1m0YjX1hcHIdHdRjGCCpO/dy+uqiMtdQooBQCgFAKAU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10" name="Google Shape;152;p27">
            <a:extLst>
              <a:ext uri="{FF2B5EF4-FFF2-40B4-BE49-F238E27FC236}">
                <a16:creationId xmlns:a16="http://schemas.microsoft.com/office/drawing/2014/main" id="{E446D5CC-CC6E-44A5-A028-9682B2FF34D1}"/>
              </a:ext>
            </a:extLst>
          </p:cNvPr>
          <p:cNvGrpSpPr/>
          <p:nvPr/>
        </p:nvGrpSpPr>
        <p:grpSpPr>
          <a:xfrm>
            <a:off x="612775" y="2282954"/>
            <a:ext cx="7638944" cy="2709375"/>
            <a:chOff x="-1807" y="2042744"/>
            <a:chExt cx="12050578" cy="4072999"/>
          </a:xfrm>
        </p:grpSpPr>
        <p:pic>
          <p:nvPicPr>
            <p:cNvPr id="11" name="Google Shape;153;p27">
              <a:extLst>
                <a:ext uri="{FF2B5EF4-FFF2-40B4-BE49-F238E27FC236}">
                  <a16:creationId xmlns:a16="http://schemas.microsoft.com/office/drawing/2014/main" id="{E58D9E19-720A-4A92-B568-6C524D11ACEE}"/>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7135" y="2057702"/>
              <a:ext cx="1599647" cy="1599646"/>
            </a:xfrm>
            <a:prstGeom prst="rect">
              <a:avLst/>
            </a:prstGeom>
            <a:noFill/>
            <a:ln>
              <a:noFill/>
            </a:ln>
          </p:spPr>
        </p:pic>
        <p:sp>
          <p:nvSpPr>
            <p:cNvPr id="12" name="Google Shape;154;p27">
              <a:extLst>
                <a:ext uri="{FF2B5EF4-FFF2-40B4-BE49-F238E27FC236}">
                  <a16:creationId xmlns:a16="http://schemas.microsoft.com/office/drawing/2014/main" id="{B8090B2C-FF49-4D48-808D-CBBF8957102C}"/>
                </a:ext>
              </a:extLst>
            </p:cNvPr>
            <p:cNvSpPr txBox="1"/>
            <p:nvPr/>
          </p:nvSpPr>
          <p:spPr>
            <a:xfrm>
              <a:off x="-1807" y="3795094"/>
              <a:ext cx="1817529" cy="2320649"/>
            </a:xfrm>
            <a:prstGeom prst="rect">
              <a:avLst/>
            </a:prstGeom>
            <a:solidFill>
              <a:srgbClr val="427C5F"/>
            </a:solidFill>
            <a:ln w="9525" cap="flat" cmpd="sng">
              <a:noFill/>
              <a:prstDash val="solid"/>
              <a:round/>
              <a:headEnd type="none" w="sm" len="sm"/>
              <a:tailEnd type="none" w="sm" len="sm"/>
            </a:ln>
          </p:spPr>
          <p:txBody>
            <a:bodyPr spcFirstLastPara="1" wrap="square" lIns="51431" tIns="25706" rIns="51431" bIns="25706" anchor="t" anchorCtr="0">
              <a:noAutofit/>
            </a:bodyPr>
            <a:lstStyle/>
            <a:p>
              <a:pPr algn="ctr"/>
              <a:r>
                <a:rPr lang="en" sz="1200" b="1" dirty="0">
                  <a:solidFill>
                    <a:schemeClr val="lt1"/>
                  </a:solidFill>
                  <a:latin typeface="Calibri"/>
                  <a:ea typeface="Calibri"/>
                  <a:cs typeface="Calibri"/>
                  <a:sym typeface="Calibri"/>
                </a:rPr>
                <a:t>Written protocol/</a:t>
              </a:r>
            </a:p>
            <a:p>
              <a:pPr algn="ctr"/>
              <a:r>
                <a:rPr lang="en" sz="1200" b="1" dirty="0">
                  <a:solidFill>
                    <a:schemeClr val="lt1"/>
                  </a:solidFill>
                  <a:latin typeface="Calibri"/>
                  <a:ea typeface="Calibri"/>
                  <a:cs typeface="Calibri"/>
                  <a:sym typeface="Calibri"/>
                </a:rPr>
                <a:t>SOP for the provision of </a:t>
              </a:r>
              <a:r>
                <a:rPr lang="en-US" sz="1200" b="1" dirty="0">
                  <a:solidFill>
                    <a:schemeClr val="lt1"/>
                  </a:solidFill>
                  <a:latin typeface="Calibri"/>
                  <a:ea typeface="Calibri"/>
                  <a:cs typeface="Calibri"/>
                  <a:sym typeface="Calibri"/>
                </a:rPr>
                <a:t>violence response</a:t>
              </a:r>
              <a:r>
                <a:rPr lang="en" sz="1200" b="1" dirty="0">
                  <a:solidFill>
                    <a:schemeClr val="lt1"/>
                  </a:solidFill>
                  <a:latin typeface="Calibri"/>
                  <a:ea typeface="Calibri"/>
                  <a:cs typeface="Calibri"/>
                  <a:sym typeface="Calibri"/>
                </a:rPr>
                <a:t> services </a:t>
              </a:r>
              <a:r>
                <a:rPr lang="en-US" sz="1200" b="1" dirty="0">
                  <a:solidFill>
                    <a:schemeClr val="lt1"/>
                  </a:solidFill>
                  <a:latin typeface="Calibri"/>
                  <a:ea typeface="Calibri"/>
                  <a:cs typeface="Calibri"/>
                  <a:sym typeface="Calibri"/>
                </a:rPr>
                <a:t>is in place</a:t>
              </a:r>
              <a:endParaRPr sz="1200" dirty="0"/>
            </a:p>
          </p:txBody>
        </p:sp>
        <p:pic>
          <p:nvPicPr>
            <p:cNvPr id="13" name="Google Shape;155;p27" descr="Image result for transparent training icon">
              <a:extLst>
                <a:ext uri="{FF2B5EF4-FFF2-40B4-BE49-F238E27FC236}">
                  <a16:creationId xmlns:a16="http://schemas.microsoft.com/office/drawing/2014/main" id="{694BEF07-85CA-49A4-B140-050DA7B25555}"/>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302795" y="2078102"/>
              <a:ext cx="1599648" cy="1537883"/>
            </a:xfrm>
            <a:prstGeom prst="rect">
              <a:avLst/>
            </a:prstGeom>
            <a:noFill/>
            <a:ln>
              <a:noFill/>
            </a:ln>
          </p:spPr>
        </p:pic>
        <p:sp>
          <p:nvSpPr>
            <p:cNvPr id="14" name="Google Shape;156;p27">
              <a:extLst>
                <a:ext uri="{FF2B5EF4-FFF2-40B4-BE49-F238E27FC236}">
                  <a16:creationId xmlns:a16="http://schemas.microsoft.com/office/drawing/2014/main" id="{2374A9C4-EA3C-4B5C-8440-3DD038FF0106}"/>
                </a:ext>
              </a:extLst>
            </p:cNvPr>
            <p:cNvSpPr txBox="1"/>
            <p:nvPr/>
          </p:nvSpPr>
          <p:spPr>
            <a:xfrm>
              <a:off x="6336086" y="3795095"/>
              <a:ext cx="1599647" cy="2320648"/>
            </a:xfrm>
            <a:prstGeom prst="rect">
              <a:avLst/>
            </a:prstGeom>
            <a:solidFill>
              <a:srgbClr val="427C5F"/>
            </a:solidFill>
            <a:ln w="9525" cap="flat" cmpd="sng">
              <a:noFill/>
              <a:prstDash val="solid"/>
              <a:round/>
              <a:headEnd type="none" w="sm" len="sm"/>
              <a:tailEnd type="none" w="sm" len="sm"/>
            </a:ln>
          </p:spPr>
          <p:txBody>
            <a:bodyPr spcFirstLastPara="1" wrap="square" lIns="51431" tIns="25706" rIns="51431" bIns="25706" anchor="t" anchorCtr="0">
              <a:noAutofit/>
            </a:bodyPr>
            <a:lstStyle/>
            <a:p>
              <a:pPr algn="ctr"/>
              <a:r>
                <a:rPr lang="en" sz="1200" b="1" dirty="0">
                  <a:solidFill>
                    <a:schemeClr val="lt1"/>
                  </a:solidFill>
                  <a:latin typeface="Calibri"/>
                  <a:ea typeface="Calibri"/>
                  <a:cs typeface="Calibri"/>
                  <a:sym typeface="Calibri"/>
                </a:rPr>
                <a:t>Providers offer first-line support (LIVES)</a:t>
              </a:r>
              <a:endParaRPr sz="1200" dirty="0"/>
            </a:p>
            <a:p>
              <a:pPr algn="ctr"/>
              <a:endParaRPr sz="1200" b="1" dirty="0">
                <a:solidFill>
                  <a:schemeClr val="lt1"/>
                </a:solidFill>
                <a:latin typeface="Calibri"/>
                <a:ea typeface="Calibri"/>
                <a:cs typeface="Calibri"/>
                <a:sym typeface="Calibri"/>
              </a:endParaRPr>
            </a:p>
            <a:p>
              <a:pPr algn="ctr"/>
              <a:endParaRPr sz="1200" b="1" dirty="0">
                <a:solidFill>
                  <a:schemeClr val="lt1"/>
                </a:solidFill>
                <a:latin typeface="Calibri"/>
                <a:ea typeface="Calibri"/>
                <a:cs typeface="Calibri"/>
                <a:sym typeface="Calibri"/>
              </a:endParaRPr>
            </a:p>
          </p:txBody>
        </p:sp>
        <p:pic>
          <p:nvPicPr>
            <p:cNvPr id="15" name="Google Shape;157;p27" descr="Image result for transparent list icon">
              <a:extLst>
                <a:ext uri="{FF2B5EF4-FFF2-40B4-BE49-F238E27FC236}">
                  <a16:creationId xmlns:a16="http://schemas.microsoft.com/office/drawing/2014/main" id="{FFBCB256-7F11-4016-93C5-4CB423318B80}"/>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339780" y="2097297"/>
              <a:ext cx="1317970" cy="1520456"/>
            </a:xfrm>
            <a:prstGeom prst="rect">
              <a:avLst/>
            </a:prstGeom>
            <a:noFill/>
            <a:ln>
              <a:noFill/>
            </a:ln>
          </p:spPr>
        </p:pic>
        <p:sp>
          <p:nvSpPr>
            <p:cNvPr id="16" name="Google Shape;158;p27">
              <a:extLst>
                <a:ext uri="{FF2B5EF4-FFF2-40B4-BE49-F238E27FC236}">
                  <a16:creationId xmlns:a16="http://schemas.microsoft.com/office/drawing/2014/main" id="{832A4DB3-95AC-47BE-9608-9D0E8DA10DE5}"/>
                </a:ext>
              </a:extLst>
            </p:cNvPr>
            <p:cNvSpPr txBox="1"/>
            <p:nvPr/>
          </p:nvSpPr>
          <p:spPr>
            <a:xfrm>
              <a:off x="2090603" y="3795095"/>
              <a:ext cx="1816325" cy="2320648"/>
            </a:xfrm>
            <a:prstGeom prst="rect">
              <a:avLst/>
            </a:prstGeom>
            <a:solidFill>
              <a:srgbClr val="427C5F"/>
            </a:solidFill>
            <a:ln w="9525" cap="flat" cmpd="sng">
              <a:noFill/>
              <a:prstDash val="solid"/>
              <a:round/>
              <a:headEnd type="none" w="sm" len="sm"/>
              <a:tailEnd type="none" w="sm" len="sm"/>
            </a:ln>
          </p:spPr>
          <p:txBody>
            <a:bodyPr spcFirstLastPara="1" wrap="square" lIns="51431" tIns="25706" rIns="51431" bIns="25706" anchor="t" anchorCtr="0">
              <a:noAutofit/>
            </a:bodyPr>
            <a:lstStyle/>
            <a:p>
              <a:pPr algn="ctr"/>
              <a:r>
                <a:rPr lang="en-US" sz="1200" b="1" dirty="0">
                  <a:solidFill>
                    <a:schemeClr val="lt1"/>
                  </a:solidFill>
                  <a:latin typeface="Calibri"/>
                  <a:ea typeface="Calibri"/>
                  <a:cs typeface="Calibri"/>
                  <a:sym typeface="Calibri"/>
                </a:rPr>
                <a:t>Standard set of questions are used to facilitate documentation, and safe storage mechanisms are in place</a:t>
              </a:r>
              <a:endParaRPr sz="1200" dirty="0"/>
            </a:p>
          </p:txBody>
        </p:sp>
        <p:pic>
          <p:nvPicPr>
            <p:cNvPr id="17" name="Google Shape;159;p27" descr="Image result for transparent interview icon">
              <a:extLst>
                <a:ext uri="{FF2B5EF4-FFF2-40B4-BE49-F238E27FC236}">
                  <a16:creationId xmlns:a16="http://schemas.microsoft.com/office/drawing/2014/main" id="{800C3D6D-C575-4C75-8E86-4F0704CEC23E}"/>
                </a:ext>
              </a:extLst>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517312" y="2057702"/>
              <a:ext cx="1516800" cy="1558281"/>
            </a:xfrm>
            <a:prstGeom prst="rect">
              <a:avLst/>
            </a:prstGeom>
            <a:noFill/>
            <a:ln>
              <a:noFill/>
            </a:ln>
          </p:spPr>
        </p:pic>
        <p:sp>
          <p:nvSpPr>
            <p:cNvPr id="18" name="Google Shape;160;p27">
              <a:extLst>
                <a:ext uri="{FF2B5EF4-FFF2-40B4-BE49-F238E27FC236}">
                  <a16:creationId xmlns:a16="http://schemas.microsoft.com/office/drawing/2014/main" id="{F55CFA74-5208-4F75-A141-B77C69CF5819}"/>
                </a:ext>
              </a:extLst>
            </p:cNvPr>
            <p:cNvSpPr txBox="1"/>
            <p:nvPr/>
          </p:nvSpPr>
          <p:spPr>
            <a:xfrm>
              <a:off x="8475134" y="3795094"/>
              <a:ext cx="1601156" cy="2320639"/>
            </a:xfrm>
            <a:prstGeom prst="rect">
              <a:avLst/>
            </a:prstGeom>
            <a:solidFill>
              <a:srgbClr val="427C5F"/>
            </a:solidFill>
            <a:ln w="9525" cap="flat" cmpd="sng">
              <a:noFill/>
              <a:prstDash val="solid"/>
              <a:round/>
              <a:headEnd type="none" w="sm" len="sm"/>
              <a:tailEnd type="none" w="sm" len="sm"/>
            </a:ln>
          </p:spPr>
          <p:txBody>
            <a:bodyPr spcFirstLastPara="1" wrap="square" lIns="51431" tIns="25706" rIns="51431" bIns="25706" anchor="t" anchorCtr="0">
              <a:noAutofit/>
            </a:bodyPr>
            <a:lstStyle/>
            <a:p>
              <a:pPr algn="ctr"/>
              <a:r>
                <a:rPr lang="en" sz="1150" b="1" dirty="0">
                  <a:solidFill>
                    <a:schemeClr val="lt1"/>
                  </a:solidFill>
                  <a:latin typeface="Calibri"/>
                  <a:ea typeface="Calibri"/>
                  <a:cs typeface="Calibri"/>
                  <a:sym typeface="Calibri"/>
                </a:rPr>
                <a:t>Providers only ask about </a:t>
              </a:r>
              <a:r>
                <a:rPr lang="en-US" sz="1150" b="1" dirty="0">
                  <a:solidFill>
                    <a:schemeClr val="lt1"/>
                  </a:solidFill>
                  <a:latin typeface="Calibri"/>
                  <a:ea typeface="Calibri"/>
                  <a:cs typeface="Calibri"/>
                  <a:sym typeface="Calibri"/>
                </a:rPr>
                <a:t>violence</a:t>
              </a:r>
              <a:r>
                <a:rPr lang="en" sz="1150" b="1" dirty="0">
                  <a:solidFill>
                    <a:schemeClr val="lt1"/>
                  </a:solidFill>
                  <a:latin typeface="Calibri"/>
                  <a:ea typeface="Calibri"/>
                  <a:cs typeface="Calibri"/>
                  <a:sym typeface="Calibri"/>
                </a:rPr>
                <a:t> in a private setting, confidentiality ensured</a:t>
              </a:r>
              <a:endParaRPr sz="1150" dirty="0"/>
            </a:p>
          </p:txBody>
        </p:sp>
        <p:sp>
          <p:nvSpPr>
            <p:cNvPr id="19" name="Google Shape;161;p27">
              <a:extLst>
                <a:ext uri="{FF2B5EF4-FFF2-40B4-BE49-F238E27FC236}">
                  <a16:creationId xmlns:a16="http://schemas.microsoft.com/office/drawing/2014/main" id="{62C934EB-493C-4B68-8C42-DF7BA70032C0}"/>
                </a:ext>
              </a:extLst>
            </p:cNvPr>
            <p:cNvSpPr txBox="1"/>
            <p:nvPr/>
          </p:nvSpPr>
          <p:spPr>
            <a:xfrm>
              <a:off x="4302797" y="3795095"/>
              <a:ext cx="1599647" cy="2320648"/>
            </a:xfrm>
            <a:prstGeom prst="rect">
              <a:avLst/>
            </a:prstGeom>
            <a:solidFill>
              <a:srgbClr val="427C5F"/>
            </a:solidFill>
            <a:ln w="9525" cap="flat" cmpd="sng">
              <a:noFill/>
              <a:prstDash val="solid"/>
              <a:round/>
              <a:headEnd type="none" w="sm" len="sm"/>
              <a:tailEnd type="none" w="sm" len="sm"/>
            </a:ln>
          </p:spPr>
          <p:txBody>
            <a:bodyPr spcFirstLastPara="1" wrap="square" lIns="51431" tIns="25706" rIns="51431" bIns="25706" anchor="t" anchorCtr="0">
              <a:noAutofit/>
            </a:bodyPr>
            <a:lstStyle/>
            <a:p>
              <a:pPr algn="ctr"/>
              <a:r>
                <a:rPr lang="en" sz="1200" b="1" dirty="0">
                  <a:solidFill>
                    <a:schemeClr val="lt1"/>
                  </a:solidFill>
                  <a:latin typeface="Calibri"/>
                  <a:ea typeface="Calibri"/>
                  <a:cs typeface="Calibri"/>
                  <a:sym typeface="Calibri"/>
                </a:rPr>
                <a:t>Providers are trained on how to ask about </a:t>
              </a:r>
              <a:r>
                <a:rPr lang="en-US" sz="1200" b="1" dirty="0">
                  <a:solidFill>
                    <a:schemeClr val="lt1"/>
                  </a:solidFill>
                  <a:latin typeface="Calibri"/>
                  <a:ea typeface="Calibri"/>
                  <a:cs typeface="Calibri"/>
                  <a:sym typeface="Calibri"/>
                </a:rPr>
                <a:t>and respond to</a:t>
              </a:r>
              <a:r>
                <a:rPr lang="en" sz="1200" b="1" dirty="0">
                  <a:solidFill>
                    <a:schemeClr val="lt1"/>
                  </a:solidFill>
                  <a:latin typeface="Calibri"/>
                  <a:ea typeface="Calibri"/>
                  <a:cs typeface="Calibri"/>
                  <a:sym typeface="Calibri"/>
                </a:rPr>
                <a:t> </a:t>
              </a:r>
              <a:r>
                <a:rPr lang="en-US" sz="1200" b="1" dirty="0">
                  <a:solidFill>
                    <a:schemeClr val="lt1"/>
                  </a:solidFill>
                  <a:latin typeface="Calibri"/>
                  <a:ea typeface="Calibri"/>
                  <a:cs typeface="Calibri"/>
                  <a:sym typeface="Calibri"/>
                </a:rPr>
                <a:t>violence</a:t>
              </a:r>
              <a:endParaRPr sz="1200" dirty="0"/>
            </a:p>
          </p:txBody>
        </p:sp>
        <p:grpSp>
          <p:nvGrpSpPr>
            <p:cNvPr id="20" name="Google Shape;162;p27">
              <a:extLst>
                <a:ext uri="{FF2B5EF4-FFF2-40B4-BE49-F238E27FC236}">
                  <a16:creationId xmlns:a16="http://schemas.microsoft.com/office/drawing/2014/main" id="{B9CB07C3-53F7-4A86-ABA9-3C1E85C8651F}"/>
                </a:ext>
              </a:extLst>
            </p:cNvPr>
            <p:cNvGrpSpPr/>
            <p:nvPr/>
          </p:nvGrpSpPr>
          <p:grpSpPr>
            <a:xfrm>
              <a:off x="10568266" y="2154396"/>
              <a:ext cx="1349238" cy="1474936"/>
              <a:chOff x="10526589" y="1949192"/>
              <a:chExt cx="1349238" cy="1474936"/>
            </a:xfrm>
          </p:grpSpPr>
          <p:pic>
            <p:nvPicPr>
              <p:cNvPr id="23" name="Google Shape;163;p27">
                <a:extLst>
                  <a:ext uri="{FF2B5EF4-FFF2-40B4-BE49-F238E27FC236}">
                    <a16:creationId xmlns:a16="http://schemas.microsoft.com/office/drawing/2014/main" id="{D7CF86D1-ACE3-4A80-927D-ECAE4A0C45F9}"/>
                  </a:ext>
                </a:extLst>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0987084" y="2368748"/>
                <a:ext cx="440372" cy="567147"/>
              </a:xfrm>
              <a:prstGeom prst="rect">
                <a:avLst/>
              </a:prstGeom>
              <a:noFill/>
              <a:ln>
                <a:noFill/>
              </a:ln>
            </p:spPr>
          </p:pic>
          <p:pic>
            <p:nvPicPr>
              <p:cNvPr id="24" name="Google Shape;164;p27">
                <a:extLst>
                  <a:ext uri="{FF2B5EF4-FFF2-40B4-BE49-F238E27FC236}">
                    <a16:creationId xmlns:a16="http://schemas.microsoft.com/office/drawing/2014/main" id="{9257950F-E9A5-4663-9E94-39790FAC96B6}"/>
                  </a:ext>
                </a:extLst>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0526589" y="1949192"/>
                <a:ext cx="440372" cy="567146"/>
              </a:xfrm>
              <a:prstGeom prst="rect">
                <a:avLst/>
              </a:prstGeom>
              <a:noFill/>
              <a:ln>
                <a:noFill/>
              </a:ln>
            </p:spPr>
          </p:pic>
          <p:pic>
            <p:nvPicPr>
              <p:cNvPr id="25" name="Google Shape;165;p27">
                <a:extLst>
                  <a:ext uri="{FF2B5EF4-FFF2-40B4-BE49-F238E27FC236}">
                    <a16:creationId xmlns:a16="http://schemas.microsoft.com/office/drawing/2014/main" id="{6F821672-233D-4684-B55E-3A70FBEB341C}"/>
                  </a:ext>
                </a:extLst>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1435455" y="1961914"/>
                <a:ext cx="440372" cy="567146"/>
              </a:xfrm>
              <a:prstGeom prst="rect">
                <a:avLst/>
              </a:prstGeom>
              <a:noFill/>
              <a:ln>
                <a:noFill/>
              </a:ln>
            </p:spPr>
          </p:pic>
          <p:pic>
            <p:nvPicPr>
              <p:cNvPr id="26" name="Google Shape;166;p27">
                <a:extLst>
                  <a:ext uri="{FF2B5EF4-FFF2-40B4-BE49-F238E27FC236}">
                    <a16:creationId xmlns:a16="http://schemas.microsoft.com/office/drawing/2014/main" id="{40D7E904-7750-4881-AB09-D55F9AA7E39D}"/>
                  </a:ext>
                </a:extLst>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1427457" y="2856982"/>
                <a:ext cx="440372" cy="567146"/>
              </a:xfrm>
              <a:prstGeom prst="rect">
                <a:avLst/>
              </a:prstGeom>
              <a:noFill/>
              <a:ln>
                <a:noFill/>
              </a:ln>
            </p:spPr>
          </p:pic>
          <p:pic>
            <p:nvPicPr>
              <p:cNvPr id="27" name="Google Shape;167;p27">
                <a:extLst>
                  <a:ext uri="{FF2B5EF4-FFF2-40B4-BE49-F238E27FC236}">
                    <a16:creationId xmlns:a16="http://schemas.microsoft.com/office/drawing/2014/main" id="{B64C83B5-B53D-483F-9A64-AB8DE274C63D}"/>
                  </a:ext>
                </a:extLst>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0538715" y="2856982"/>
                <a:ext cx="440372" cy="567146"/>
              </a:xfrm>
              <a:prstGeom prst="rect">
                <a:avLst/>
              </a:prstGeom>
              <a:noFill/>
              <a:ln>
                <a:noFill/>
              </a:ln>
            </p:spPr>
          </p:pic>
          <p:cxnSp>
            <p:nvCxnSpPr>
              <p:cNvPr id="28" name="Google Shape;168;p27">
                <a:extLst>
                  <a:ext uri="{FF2B5EF4-FFF2-40B4-BE49-F238E27FC236}">
                    <a16:creationId xmlns:a16="http://schemas.microsoft.com/office/drawing/2014/main" id="{DA567D86-DB15-4534-AEB5-3108565F95EE}"/>
                  </a:ext>
                </a:extLst>
              </p:cNvPr>
              <p:cNvCxnSpPr/>
              <p:nvPr/>
            </p:nvCxnSpPr>
            <p:spPr>
              <a:xfrm>
                <a:off x="10919048" y="2539202"/>
                <a:ext cx="83539" cy="132931"/>
              </a:xfrm>
              <a:prstGeom prst="straightConnector1">
                <a:avLst/>
              </a:prstGeom>
              <a:noFill/>
              <a:ln w="76200" cap="flat" cmpd="sng">
                <a:solidFill>
                  <a:schemeClr val="dk1"/>
                </a:solidFill>
                <a:prstDash val="solid"/>
                <a:miter lim="800000"/>
                <a:headEnd type="none" w="sm" len="sm"/>
                <a:tailEnd type="none" w="sm" len="sm"/>
              </a:ln>
            </p:spPr>
          </p:cxnSp>
          <p:cxnSp>
            <p:nvCxnSpPr>
              <p:cNvPr id="29" name="Google Shape;169;p27">
                <a:extLst>
                  <a:ext uri="{FF2B5EF4-FFF2-40B4-BE49-F238E27FC236}">
                    <a16:creationId xmlns:a16="http://schemas.microsoft.com/office/drawing/2014/main" id="{BCA18952-6E8E-4A69-AA01-17E20A4498CE}"/>
                  </a:ext>
                </a:extLst>
              </p:cNvPr>
              <p:cNvCxnSpPr/>
              <p:nvPr/>
            </p:nvCxnSpPr>
            <p:spPr>
              <a:xfrm>
                <a:off x="11340867" y="3035641"/>
                <a:ext cx="83539" cy="132931"/>
              </a:xfrm>
              <a:prstGeom prst="straightConnector1">
                <a:avLst/>
              </a:prstGeom>
              <a:noFill/>
              <a:ln w="76200" cap="flat" cmpd="sng">
                <a:solidFill>
                  <a:schemeClr val="dk1"/>
                </a:solidFill>
                <a:prstDash val="solid"/>
                <a:miter lim="800000"/>
                <a:headEnd type="none" w="sm" len="sm"/>
                <a:tailEnd type="none" w="sm" len="sm"/>
              </a:ln>
            </p:spPr>
          </p:cxnSp>
          <p:cxnSp>
            <p:nvCxnSpPr>
              <p:cNvPr id="30" name="Google Shape;170;p27">
                <a:extLst>
                  <a:ext uri="{FF2B5EF4-FFF2-40B4-BE49-F238E27FC236}">
                    <a16:creationId xmlns:a16="http://schemas.microsoft.com/office/drawing/2014/main" id="{22908ED8-DE9A-4FDE-9B31-85DF304E5A50}"/>
                  </a:ext>
                </a:extLst>
              </p:cNvPr>
              <p:cNvCxnSpPr/>
              <p:nvPr/>
            </p:nvCxnSpPr>
            <p:spPr>
              <a:xfrm rot="10800000" flipH="1">
                <a:off x="10953066" y="3045312"/>
                <a:ext cx="117320" cy="123260"/>
              </a:xfrm>
              <a:prstGeom prst="straightConnector1">
                <a:avLst/>
              </a:prstGeom>
              <a:noFill/>
              <a:ln w="76200" cap="flat" cmpd="sng">
                <a:solidFill>
                  <a:schemeClr val="dk1"/>
                </a:solidFill>
                <a:prstDash val="solid"/>
                <a:miter lim="800000"/>
                <a:headEnd type="none" w="sm" len="sm"/>
                <a:tailEnd type="none" w="sm" len="sm"/>
              </a:ln>
            </p:spPr>
          </p:cxnSp>
          <p:cxnSp>
            <p:nvCxnSpPr>
              <p:cNvPr id="31" name="Google Shape;171;p27">
                <a:extLst>
                  <a:ext uri="{FF2B5EF4-FFF2-40B4-BE49-F238E27FC236}">
                    <a16:creationId xmlns:a16="http://schemas.microsoft.com/office/drawing/2014/main" id="{53927083-80CB-4E27-A168-8963F05C6F46}"/>
                  </a:ext>
                </a:extLst>
              </p:cNvPr>
              <p:cNvCxnSpPr/>
              <p:nvPr/>
            </p:nvCxnSpPr>
            <p:spPr>
              <a:xfrm rot="10800000" flipH="1">
                <a:off x="11368797" y="2533578"/>
                <a:ext cx="117320" cy="123260"/>
              </a:xfrm>
              <a:prstGeom prst="straightConnector1">
                <a:avLst/>
              </a:prstGeom>
              <a:noFill/>
              <a:ln w="76200" cap="flat" cmpd="sng">
                <a:solidFill>
                  <a:schemeClr val="dk1"/>
                </a:solidFill>
                <a:prstDash val="solid"/>
                <a:miter lim="800000"/>
                <a:headEnd type="none" w="sm" len="sm"/>
                <a:tailEnd type="none" w="sm" len="sm"/>
              </a:ln>
            </p:spPr>
          </p:cxnSp>
        </p:grpSp>
        <p:sp>
          <p:nvSpPr>
            <p:cNvPr id="21" name="Google Shape;172;p27">
              <a:extLst>
                <a:ext uri="{FF2B5EF4-FFF2-40B4-BE49-F238E27FC236}">
                  <a16:creationId xmlns:a16="http://schemas.microsoft.com/office/drawing/2014/main" id="{7941C57D-04A9-4D9F-A3A7-675C65AA2FBA}"/>
                </a:ext>
              </a:extLst>
            </p:cNvPr>
            <p:cNvSpPr txBox="1"/>
            <p:nvPr/>
          </p:nvSpPr>
          <p:spPr>
            <a:xfrm>
              <a:off x="10449124" y="3795094"/>
              <a:ext cx="1599647" cy="2320637"/>
            </a:xfrm>
            <a:prstGeom prst="rect">
              <a:avLst/>
            </a:prstGeom>
            <a:solidFill>
              <a:srgbClr val="427C5F"/>
            </a:solidFill>
            <a:ln w="9525" cap="flat" cmpd="sng">
              <a:noFill/>
              <a:prstDash val="solid"/>
              <a:round/>
              <a:headEnd type="none" w="sm" len="sm"/>
              <a:tailEnd type="none" w="sm" len="sm"/>
            </a:ln>
          </p:spPr>
          <p:txBody>
            <a:bodyPr spcFirstLastPara="1" wrap="square" lIns="51431" tIns="25706" rIns="51431" bIns="25706" anchor="t" anchorCtr="0">
              <a:noAutofit/>
            </a:bodyPr>
            <a:lstStyle/>
            <a:p>
              <a:pPr algn="ctr"/>
              <a:r>
                <a:rPr lang="en" sz="1200" b="1" dirty="0">
                  <a:solidFill>
                    <a:schemeClr val="lt1"/>
                  </a:solidFill>
                  <a:latin typeface="Calibri"/>
                  <a:ea typeface="Calibri"/>
                  <a:cs typeface="Calibri"/>
                  <a:sym typeface="Calibri"/>
                </a:rPr>
                <a:t>System for referrals to </a:t>
              </a:r>
              <a:r>
                <a:rPr lang="en-US" sz="1200" b="1" dirty="0">
                  <a:solidFill>
                    <a:schemeClr val="lt1"/>
                  </a:solidFill>
                  <a:latin typeface="Calibri"/>
                  <a:ea typeface="Calibri"/>
                  <a:cs typeface="Calibri"/>
                  <a:sym typeface="Calibri"/>
                </a:rPr>
                <a:t>violence response </a:t>
              </a:r>
              <a:r>
                <a:rPr lang="en" sz="1200" b="1" dirty="0">
                  <a:solidFill>
                    <a:schemeClr val="lt1"/>
                  </a:solidFill>
                  <a:latin typeface="Calibri"/>
                  <a:ea typeface="Calibri"/>
                  <a:cs typeface="Calibri"/>
                  <a:sym typeface="Calibri"/>
                </a:rPr>
                <a:t>services is in place</a:t>
              </a:r>
              <a:endParaRPr sz="1200" b="1" dirty="0">
                <a:solidFill>
                  <a:schemeClr val="lt1"/>
                </a:solidFill>
                <a:latin typeface="Calibri"/>
                <a:ea typeface="Calibri"/>
                <a:cs typeface="Calibri"/>
                <a:sym typeface="Calibri"/>
              </a:endParaRPr>
            </a:p>
          </p:txBody>
        </p:sp>
        <p:pic>
          <p:nvPicPr>
            <p:cNvPr id="22" name="Google Shape;173;p27" descr="Image result for transparent help icon">
              <a:extLst>
                <a:ext uri="{FF2B5EF4-FFF2-40B4-BE49-F238E27FC236}">
                  <a16:creationId xmlns:a16="http://schemas.microsoft.com/office/drawing/2014/main" id="{57E46462-3F40-4CE5-BB96-FE9BA157D752}"/>
                </a:ext>
              </a:extLst>
            </p:cNvPr>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6336855" y="2042744"/>
              <a:ext cx="1598109" cy="1598108"/>
            </a:xfrm>
            <a:prstGeom prst="rect">
              <a:avLst/>
            </a:prstGeom>
            <a:noFill/>
            <a:ln>
              <a:noFill/>
            </a:ln>
          </p:spPr>
        </p:pic>
      </p:grpSp>
      <p:sp>
        <p:nvSpPr>
          <p:cNvPr id="32" name="Google Shape;175;p27">
            <a:extLst>
              <a:ext uri="{FF2B5EF4-FFF2-40B4-BE49-F238E27FC236}">
                <a16:creationId xmlns:a16="http://schemas.microsoft.com/office/drawing/2014/main" id="{3E0FAB81-A3F3-4DD2-9799-2380543CFBE8}"/>
              </a:ext>
            </a:extLst>
          </p:cNvPr>
          <p:cNvSpPr txBox="1"/>
          <p:nvPr/>
        </p:nvSpPr>
        <p:spPr>
          <a:xfrm>
            <a:off x="704713" y="6172368"/>
            <a:ext cx="5492950" cy="240436"/>
          </a:xfrm>
          <a:prstGeom prst="rect">
            <a:avLst/>
          </a:prstGeom>
          <a:noFill/>
          <a:ln>
            <a:noFill/>
          </a:ln>
        </p:spPr>
        <p:txBody>
          <a:bodyPr spcFirstLastPara="1" wrap="square" lIns="51431" tIns="25706" rIns="51431" bIns="25706" anchor="t" anchorCtr="0">
            <a:noAutofit/>
          </a:bodyPr>
          <a:lstStyle/>
          <a:p>
            <a:r>
              <a:rPr lang="en-US" sz="1200" dirty="0">
                <a:solidFill>
                  <a:srgbClr val="595959"/>
                </a:solidFill>
                <a:latin typeface="+mn-lt"/>
                <a:ea typeface="+mj-ea"/>
                <a:cs typeface="+mj-cs"/>
              </a:rPr>
              <a:t>Source: Adapted from USAID, Office of HIV/AIDS, Gender and Sexual Diversity Branch</a:t>
            </a:r>
            <a:endParaRPr sz="1200" dirty="0">
              <a:solidFill>
                <a:srgbClr val="595959"/>
              </a:solidFill>
              <a:latin typeface="+mn-lt"/>
              <a:ea typeface="+mj-ea"/>
              <a:cs typeface="+mj-cs"/>
            </a:endParaRPr>
          </a:p>
        </p:txBody>
      </p:sp>
    </p:spTree>
    <p:extLst>
      <p:ext uri="{BB962C8B-B14F-4D97-AF65-F5344CB8AC3E}">
        <p14:creationId xmlns:p14="http://schemas.microsoft.com/office/powerpoint/2010/main" val="110234022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Steps for asking about and responding to violence</a:t>
            </a:r>
          </a:p>
        </p:txBody>
      </p:sp>
      <p:sp>
        <p:nvSpPr>
          <p:cNvPr id="3" name="Text Placeholder 2"/>
          <p:cNvSpPr>
            <a:spLocks noGrp="1"/>
          </p:cNvSpPr>
          <p:nvPr>
            <p:ph type="body" sz="quarter" idx="10"/>
          </p:nvPr>
        </p:nvSpPr>
        <p:spPr>
          <a:xfrm>
            <a:off x="466725" y="1590675"/>
            <a:ext cx="8220075" cy="4840605"/>
          </a:xfrm>
        </p:spPr>
        <p:txBody>
          <a:bodyPr>
            <a:noAutofit/>
          </a:bodyPr>
          <a:lstStyle/>
          <a:p>
            <a:pPr>
              <a:lnSpc>
                <a:spcPct val="100000"/>
              </a:lnSpc>
            </a:pPr>
            <a:r>
              <a:rPr lang="en-US" sz="1800" dirty="0"/>
              <a:t>Explain types of violence and the relevance of violence to service users’ health. Ask service user if they would be willing to answer questions about violence.</a:t>
            </a:r>
          </a:p>
          <a:p>
            <a:pPr>
              <a:lnSpc>
                <a:spcPct val="100000"/>
              </a:lnSpc>
              <a:spcBef>
                <a:spcPts val="1800"/>
              </a:spcBef>
            </a:pPr>
            <a:r>
              <a:rPr lang="en-US" sz="1800" dirty="0"/>
              <a:t>If yes, ask service user about:</a:t>
            </a:r>
          </a:p>
          <a:p>
            <a:pPr lvl="1"/>
            <a:r>
              <a:rPr lang="en-US" sz="1800" dirty="0"/>
              <a:t>The types of violence they have experienced </a:t>
            </a:r>
          </a:p>
          <a:p>
            <a:pPr lvl="1"/>
            <a:r>
              <a:rPr lang="en-US" sz="1800" dirty="0"/>
              <a:t>The most recent time violence happened</a:t>
            </a:r>
          </a:p>
          <a:p>
            <a:pPr lvl="1"/>
            <a:r>
              <a:rPr lang="en-US" sz="1800" dirty="0"/>
              <a:t>Whether there are injuries related to the violence</a:t>
            </a:r>
          </a:p>
          <a:p>
            <a:pPr marL="457200" lvl="1" indent="0">
              <a:buNone/>
            </a:pPr>
            <a:r>
              <a:rPr lang="en-US" sz="1800" b="1" dirty="0">
                <a:solidFill>
                  <a:srgbClr val="427C5F"/>
                </a:solidFill>
              </a:rPr>
              <a:t>* For sexual violence, explain medical options and timelines</a:t>
            </a:r>
          </a:p>
          <a:p>
            <a:pPr>
              <a:lnSpc>
                <a:spcPct val="100000"/>
              </a:lnSpc>
              <a:spcBef>
                <a:spcPts val="1800"/>
              </a:spcBef>
            </a:pPr>
            <a:r>
              <a:rPr lang="en-US" sz="1800" dirty="0"/>
              <a:t>If violence is disclosed, provide first-line support (LIVES):</a:t>
            </a:r>
          </a:p>
          <a:p>
            <a:pPr lvl="1"/>
            <a:r>
              <a:rPr lang="en-US" sz="1800" dirty="0"/>
              <a:t>Listen close with empathy and no judgment</a:t>
            </a:r>
          </a:p>
          <a:p>
            <a:pPr lvl="1"/>
            <a:r>
              <a:rPr lang="en-US" sz="1800" dirty="0"/>
              <a:t>Inquire about their needs and concerns</a:t>
            </a:r>
          </a:p>
          <a:p>
            <a:pPr lvl="1"/>
            <a:r>
              <a:rPr lang="en-US" sz="1800" dirty="0"/>
              <a:t>Validate their experiences </a:t>
            </a:r>
          </a:p>
          <a:p>
            <a:pPr lvl="1"/>
            <a:r>
              <a:rPr lang="en-US" sz="1800" dirty="0"/>
              <a:t>Enhance their safety</a:t>
            </a:r>
          </a:p>
          <a:p>
            <a:pPr lvl="1"/>
            <a:r>
              <a:rPr lang="en-US" sz="1800" dirty="0"/>
              <a:t>Support them to connect with additional services</a:t>
            </a:r>
          </a:p>
        </p:txBody>
      </p:sp>
    </p:spTree>
    <p:extLst>
      <p:ext uri="{BB962C8B-B14F-4D97-AF65-F5344CB8AC3E}">
        <p14:creationId xmlns:p14="http://schemas.microsoft.com/office/powerpoint/2010/main" val="401602305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561AB-A460-4597-A765-C648D1393FC7}"/>
              </a:ext>
            </a:extLst>
          </p:cNvPr>
          <p:cNvSpPr>
            <a:spLocks noGrp="1"/>
          </p:cNvSpPr>
          <p:nvPr>
            <p:ph type="title"/>
          </p:nvPr>
        </p:nvSpPr>
        <p:spPr/>
        <p:txBody>
          <a:bodyPr/>
          <a:lstStyle/>
          <a:p>
            <a:r>
              <a:rPr lang="en-US"/>
              <a:t>What asking about violence can look like</a:t>
            </a:r>
            <a:endParaRPr lang="en-US" dirty="0"/>
          </a:p>
        </p:txBody>
      </p:sp>
      <p:sp>
        <p:nvSpPr>
          <p:cNvPr id="7" name="Text Box 15"/>
          <p:cNvSpPr txBox="1">
            <a:spLocks noGrp="1" noChangeArrowheads="1"/>
          </p:cNvSpPr>
          <p:nvPr>
            <p:ph type="body" sz="quarter" idx="10"/>
          </p:nvPr>
        </p:nvSpPr>
        <p:spPr>
          <a:xfrm>
            <a:off x="466725" y="1590675"/>
            <a:ext cx="8220075" cy="4647565"/>
          </a:xfrm>
        </p:spPr>
        <p:txBody>
          <a:bodyPr>
            <a:noAutofit/>
          </a:bodyPr>
          <a:lstStyle/>
          <a:p>
            <a:pPr marL="0" indent="0">
              <a:lnSpc>
                <a:spcPct val="100000"/>
              </a:lnSpc>
              <a:buNone/>
            </a:pPr>
            <a:r>
              <a:rPr lang="en-US" sz="2000" b="1" dirty="0"/>
              <a:t>Initial Contact (first time meeting a service user) </a:t>
            </a:r>
          </a:p>
          <a:p>
            <a:pPr>
              <a:lnSpc>
                <a:spcPct val="100000"/>
              </a:lnSpc>
              <a:spcBef>
                <a:spcPts val="1800"/>
              </a:spcBef>
            </a:pPr>
            <a:r>
              <a:rPr lang="en-US" sz="2000" dirty="0"/>
              <a:t>Many people tell me they have been emotionally, physically, or sexually harmed, including forced to have sex without a condom. Some have been threatened, robbed, denied money that is due to them, made to pay money to avoid arrest, or denied services.</a:t>
            </a:r>
          </a:p>
          <a:p>
            <a:pPr>
              <a:lnSpc>
                <a:spcPct val="100000"/>
              </a:lnSpc>
              <a:spcBef>
                <a:spcPts val="1800"/>
              </a:spcBef>
            </a:pPr>
            <a:r>
              <a:rPr lang="en-US" sz="2000" dirty="0"/>
              <a:t>Since violence and abuse can cause health problems, I’d like to ask you about your experiences. Is that okay?</a:t>
            </a:r>
          </a:p>
          <a:p>
            <a:pPr>
              <a:lnSpc>
                <a:spcPct val="100000"/>
              </a:lnSpc>
              <a:spcBef>
                <a:spcPts val="1800"/>
              </a:spcBef>
            </a:pPr>
            <a:r>
              <a:rPr lang="en-US" sz="2000" b="1" dirty="0">
                <a:solidFill>
                  <a:srgbClr val="427C5F"/>
                </a:solidFill>
              </a:rPr>
              <a:t>In the past [number] months have you experienced any of these types of violence or abuse? </a:t>
            </a:r>
          </a:p>
          <a:p>
            <a:pPr marL="0" indent="0">
              <a:lnSpc>
                <a:spcPct val="100000"/>
              </a:lnSpc>
              <a:spcBef>
                <a:spcPts val="1800"/>
              </a:spcBef>
              <a:buNone/>
            </a:pPr>
            <a:r>
              <a:rPr lang="en-US" sz="2000" b="1" dirty="0">
                <a:latin typeface="Calibri" panose="020F0502020204030204" pitchFamily="34" charset="0"/>
                <a:ea typeface="MS Mincho"/>
                <a:cs typeface="Mangal"/>
              </a:rPr>
              <a:t>Follow-up Contacts: </a:t>
            </a:r>
            <a:r>
              <a:rPr lang="en-US" sz="2000" dirty="0">
                <a:latin typeface="Calibri" panose="020F0502020204030204" pitchFamily="34" charset="0"/>
                <a:ea typeface="MS Mincho"/>
                <a:cs typeface="Mangal"/>
              </a:rPr>
              <a:t>Last time, I asked you about violence and abuse. </a:t>
            </a:r>
            <a:r>
              <a:rPr lang="en-US" sz="2000" b="1" dirty="0">
                <a:solidFill>
                  <a:srgbClr val="427C5F"/>
                </a:solidFill>
                <a:latin typeface="Calibri" panose="020F0502020204030204" pitchFamily="34" charset="0"/>
                <a:ea typeface="MS Mincho"/>
                <a:cs typeface="Mangal"/>
              </a:rPr>
              <a:t>Has anything new happened since we met? </a:t>
            </a:r>
            <a:endParaRPr lang="en-US" sz="2000" b="1" dirty="0">
              <a:solidFill>
                <a:srgbClr val="427C5F"/>
              </a:solidFill>
            </a:endParaRPr>
          </a:p>
        </p:txBody>
      </p:sp>
    </p:spTree>
    <p:extLst>
      <p:ext uri="{BB962C8B-B14F-4D97-AF65-F5344CB8AC3E}">
        <p14:creationId xmlns:p14="http://schemas.microsoft.com/office/powerpoint/2010/main" val="367327086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561AB-A460-4597-A765-C648D1393FC7}"/>
              </a:ext>
            </a:extLst>
          </p:cNvPr>
          <p:cNvSpPr>
            <a:spLocks noGrp="1"/>
          </p:cNvSpPr>
          <p:nvPr>
            <p:ph type="title"/>
          </p:nvPr>
        </p:nvSpPr>
        <p:spPr>
          <a:xfrm>
            <a:off x="467360" y="445196"/>
            <a:ext cx="8219440" cy="972441"/>
          </a:xfrm>
        </p:spPr>
        <p:txBody>
          <a:bodyPr>
            <a:normAutofit/>
          </a:bodyPr>
          <a:lstStyle/>
          <a:p>
            <a:r>
              <a:rPr lang="en-US" dirty="0"/>
              <a:t>Direct questions on IPV</a:t>
            </a:r>
          </a:p>
        </p:txBody>
      </p:sp>
      <p:sp>
        <p:nvSpPr>
          <p:cNvPr id="7" name="Text Box 15"/>
          <p:cNvSpPr txBox="1">
            <a:spLocks noGrp="1" noChangeArrowheads="1"/>
          </p:cNvSpPr>
          <p:nvPr>
            <p:ph type="body" sz="quarter" idx="10"/>
          </p:nvPr>
        </p:nvSpPr>
        <p:spPr>
          <a:xfrm>
            <a:off x="466726" y="1511962"/>
            <a:ext cx="4766286" cy="4586605"/>
          </a:xfrm>
        </p:spPr>
        <p:txBody>
          <a:bodyPr/>
          <a:lstStyle/>
          <a:p>
            <a:pPr>
              <a:lnSpc>
                <a:spcPct val="100000"/>
              </a:lnSpc>
            </a:pPr>
            <a:r>
              <a:rPr lang="en-US" sz="2000" dirty="0"/>
              <a:t>Are you afraid of your partner?</a:t>
            </a:r>
          </a:p>
          <a:p>
            <a:pPr>
              <a:lnSpc>
                <a:spcPct val="100000"/>
              </a:lnSpc>
            </a:pPr>
            <a:r>
              <a:rPr lang="en-US" sz="2000" dirty="0"/>
              <a:t>Has your partner or someone else at home ever threatened to hurt you or physically harm you in some way? If so, when has it happened? </a:t>
            </a:r>
          </a:p>
          <a:p>
            <a:pPr>
              <a:lnSpc>
                <a:spcPct val="100000"/>
              </a:lnSpc>
            </a:pPr>
            <a:r>
              <a:rPr lang="en-US" sz="2000" dirty="0"/>
              <a:t>Does your partner bully or insult you?</a:t>
            </a:r>
          </a:p>
          <a:p>
            <a:pPr>
              <a:lnSpc>
                <a:spcPct val="100000"/>
              </a:lnSpc>
            </a:pPr>
            <a:r>
              <a:rPr lang="en-US" sz="2000" dirty="0"/>
              <a:t>Does your partner try to control you, for example, not letting you have money or go out of the house?</a:t>
            </a:r>
          </a:p>
          <a:p>
            <a:pPr>
              <a:lnSpc>
                <a:spcPct val="100000"/>
              </a:lnSpc>
            </a:pPr>
            <a:r>
              <a:rPr lang="en-US" sz="2000" dirty="0"/>
              <a:t>Has your partner forced you into sex or forced you to have any sexual contact you did not want? </a:t>
            </a:r>
          </a:p>
          <a:p>
            <a:pPr>
              <a:lnSpc>
                <a:spcPct val="100000"/>
              </a:lnSpc>
            </a:pPr>
            <a:r>
              <a:rPr lang="en-US" sz="2000" dirty="0"/>
              <a:t>Has your partner threatened to kill you? </a:t>
            </a:r>
          </a:p>
        </p:txBody>
      </p:sp>
      <p:graphicFrame>
        <p:nvGraphicFramePr>
          <p:cNvPr id="5" name="Table 4">
            <a:extLst>
              <a:ext uri="{FF2B5EF4-FFF2-40B4-BE49-F238E27FC236}">
                <a16:creationId xmlns:a16="http://schemas.microsoft.com/office/drawing/2014/main" id="{F989887C-C6A2-4F16-A255-F31B58EF2C51}"/>
              </a:ext>
            </a:extLst>
          </p:cNvPr>
          <p:cNvGraphicFramePr>
            <a:graphicFrameLocks noGrp="1"/>
          </p:cNvGraphicFramePr>
          <p:nvPr>
            <p:extLst>
              <p:ext uri="{D42A27DB-BD31-4B8C-83A1-F6EECF244321}">
                <p14:modId xmlns:p14="http://schemas.microsoft.com/office/powerpoint/2010/main" val="4092049005"/>
              </p:ext>
            </p:extLst>
          </p:nvPr>
        </p:nvGraphicFramePr>
        <p:xfrm>
          <a:off x="5313463" y="711200"/>
          <a:ext cx="3527366" cy="5820415"/>
        </p:xfrm>
        <a:graphic>
          <a:graphicData uri="http://schemas.openxmlformats.org/drawingml/2006/table">
            <a:tbl>
              <a:tblPr firstRow="1" firstCol="1" bandRow="1"/>
              <a:tblGrid>
                <a:gridCol w="3527366">
                  <a:extLst>
                    <a:ext uri="{9D8B030D-6E8A-4147-A177-3AD203B41FA5}">
                      <a16:colId xmlns:a16="http://schemas.microsoft.com/office/drawing/2014/main" val="529000481"/>
                    </a:ext>
                  </a:extLst>
                </a:gridCol>
              </a:tblGrid>
              <a:tr h="5820415">
                <a:tc>
                  <a:txBody>
                    <a:bodyPr/>
                    <a:lstStyle/>
                    <a:p>
                      <a:pPr marL="0" marR="0" algn="l">
                        <a:spcBef>
                          <a:spcPts val="1200"/>
                        </a:spcBef>
                        <a:spcAft>
                          <a:spcPts val="2400"/>
                        </a:spcAft>
                      </a:pPr>
                      <a:endParaRPr lang="en-US" sz="1000" dirty="0">
                        <a:effectLst/>
                        <a:latin typeface="Calibri Light" panose="020F0302020204030204" pitchFamily="34" charset="0"/>
                        <a:ea typeface="MS Mincho" panose="02020609040205080304" pitchFamily="49" charset="-128"/>
                        <a:cs typeface="Mangal" panose="02040503050203030202" pitchFamily="18" charset="0"/>
                      </a:endParaRPr>
                    </a:p>
                    <a:p>
                      <a:pPr marL="0" marR="0" lvl="0" indent="0" algn="l" defTabSz="457200" rtl="0" eaLnBrk="1" fontAlgn="auto" latinLnBrk="0" hangingPunct="1">
                        <a:lnSpc>
                          <a:spcPct val="100000"/>
                        </a:lnSpc>
                        <a:spcBef>
                          <a:spcPts val="1200"/>
                        </a:spcBef>
                        <a:spcAft>
                          <a:spcPts val="1200"/>
                        </a:spcAft>
                        <a:buClrTx/>
                        <a:buSzTx/>
                        <a:buFontTx/>
                        <a:buNone/>
                        <a:tabLst/>
                        <a:defRPr/>
                      </a:pPr>
                      <a:r>
                        <a:rPr lang="en-US" sz="2000" b="1" kern="1200" dirty="0">
                          <a:solidFill>
                            <a:schemeClr val="tx1"/>
                          </a:solidFill>
                          <a:effectLst/>
                          <a:latin typeface="Calibri Light" panose="020F0302020204030204" pitchFamily="34" charset="0"/>
                          <a:ea typeface="+mn-ea"/>
                          <a:cs typeface="Calibri Light" panose="020F0302020204030204" pitchFamily="34" charset="0"/>
                        </a:rPr>
                        <a:t>Partner notification </a:t>
                      </a:r>
                      <a:r>
                        <a:rPr lang="en-US" sz="2000" kern="1200" dirty="0">
                          <a:solidFill>
                            <a:schemeClr val="tx1"/>
                          </a:solidFill>
                          <a:effectLst/>
                          <a:latin typeface="Calibri Light" panose="020F0302020204030204" pitchFamily="34" charset="0"/>
                          <a:ea typeface="+mn-ea"/>
                          <a:cs typeface="Calibri Light" panose="020F0302020204030204" pitchFamily="34" charset="0"/>
                        </a:rPr>
                        <a:t>(also called voluntary partner referral or index testing) </a:t>
                      </a:r>
                      <a:r>
                        <a:rPr lang="en-US" sz="2000" dirty="0">
                          <a:effectLst/>
                          <a:latin typeface="Calibri Light" panose="020F0302020204030204" pitchFamily="34" charset="0"/>
                          <a:ea typeface="MS Mincho" panose="02020609040205080304" pitchFamily="49" charset="-128"/>
                          <a:cs typeface="Mangal" panose="02040503050203030202" pitchFamily="18" charset="0"/>
                        </a:rPr>
                        <a:t>requires asking about IPV. When considering </a:t>
                      </a:r>
                      <a:r>
                        <a:rPr lang="en-US" sz="2000" b="1" dirty="0">
                          <a:effectLst/>
                          <a:latin typeface="Calibri Light" panose="020F0302020204030204" pitchFamily="34" charset="0"/>
                          <a:ea typeface="MS Mincho" panose="02020609040205080304" pitchFamily="49" charset="-128"/>
                          <a:cs typeface="Mangal" panose="02040503050203030202" pitchFamily="18" charset="0"/>
                        </a:rPr>
                        <a:t>partner-delivered self-testing </a:t>
                      </a:r>
                      <a:r>
                        <a:rPr lang="en-US" sz="2000" dirty="0">
                          <a:effectLst/>
                          <a:latin typeface="Calibri Light" panose="020F0302020204030204" pitchFamily="34" charset="0"/>
                          <a:ea typeface="MS Mincho" panose="02020609040205080304" pitchFamily="49" charset="-128"/>
                          <a:cs typeface="Mangal" panose="02040503050203030202" pitchFamily="18" charset="0"/>
                        </a:rPr>
                        <a:t>IPV must also be assessed. Disclosures of violence should be responded to with first-line support. Disclosures of violence should also help inform decision-making about the appropriateness of partner notification or partner-delivered self-testing; </a:t>
                      </a:r>
                      <a:r>
                        <a:rPr lang="en-US" sz="2000" u="sng" dirty="0">
                          <a:effectLst/>
                          <a:latin typeface="Calibri Light" panose="020F0302020204030204" pitchFamily="34" charset="0"/>
                          <a:ea typeface="MS Mincho" panose="02020609040205080304" pitchFamily="49" charset="-128"/>
                          <a:cs typeface="Mangal" panose="02040503050203030202" pitchFamily="18" charset="0"/>
                        </a:rPr>
                        <a:t>ultimate decisions rest with the service user.</a:t>
                      </a:r>
                    </a:p>
                  </a:txBody>
                  <a:tcPr marL="137160" marR="137160" marT="0" marB="0">
                    <a:lnL>
                      <a:noFill/>
                    </a:lnL>
                    <a:lnR>
                      <a:noFill/>
                    </a:lnR>
                    <a:lnT>
                      <a:noFill/>
                    </a:lnT>
                    <a:lnB>
                      <a:noFill/>
                    </a:lnB>
                    <a:solidFill>
                      <a:srgbClr val="EDEDED"/>
                    </a:solidFill>
                  </a:tcPr>
                </a:tc>
                <a:extLst>
                  <a:ext uri="{0D108BD9-81ED-4DB2-BD59-A6C34878D82A}">
                    <a16:rowId xmlns:a16="http://schemas.microsoft.com/office/drawing/2014/main" val="1504055104"/>
                  </a:ext>
                </a:extLst>
              </a:tr>
            </a:tbl>
          </a:graphicData>
        </a:graphic>
      </p:graphicFrame>
      <p:pic>
        <p:nvPicPr>
          <p:cNvPr id="9" name="Graphic 8" descr="Warning">
            <a:extLst>
              <a:ext uri="{FF2B5EF4-FFF2-40B4-BE49-F238E27FC236}">
                <a16:creationId xmlns:a16="http://schemas.microsoft.com/office/drawing/2014/main" id="{13740884-CB4E-4A1C-B840-BD462EF3D38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91639" y="718056"/>
            <a:ext cx="571014" cy="571014"/>
          </a:xfrm>
          <a:prstGeom prst="rect">
            <a:avLst/>
          </a:prstGeom>
        </p:spPr>
      </p:pic>
      <p:sp>
        <p:nvSpPr>
          <p:cNvPr id="6" name="Footer Placeholder 3">
            <a:extLst>
              <a:ext uri="{FF2B5EF4-FFF2-40B4-BE49-F238E27FC236}">
                <a16:creationId xmlns:a16="http://schemas.microsoft.com/office/drawing/2014/main" id="{493B10C7-A18A-470D-8FF9-F516F6EC840A}"/>
              </a:ext>
            </a:extLst>
          </p:cNvPr>
          <p:cNvSpPr txBox="1">
            <a:spLocks/>
          </p:cNvSpPr>
          <p:nvPr/>
        </p:nvSpPr>
        <p:spPr>
          <a:xfrm>
            <a:off x="813003" y="6412804"/>
            <a:ext cx="4332288" cy="273050"/>
          </a:xfr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200" dirty="0">
                <a:latin typeface="+mn-lt"/>
              </a:rPr>
              <a:t>Source: WHO, 2016.</a:t>
            </a:r>
          </a:p>
        </p:txBody>
      </p:sp>
      <p:sp>
        <p:nvSpPr>
          <p:cNvPr id="8" name="Footer Placeholder 3">
            <a:extLst>
              <a:ext uri="{FF2B5EF4-FFF2-40B4-BE49-F238E27FC236}">
                <a16:creationId xmlns:a16="http://schemas.microsoft.com/office/drawing/2014/main" id="{9CE492A5-9399-4F45-8602-4472058D2D31}"/>
              </a:ext>
            </a:extLst>
          </p:cNvPr>
          <p:cNvSpPr txBox="1">
            <a:spLocks/>
          </p:cNvSpPr>
          <p:nvPr/>
        </p:nvSpPr>
        <p:spPr>
          <a:xfrm>
            <a:off x="5422869" y="6202558"/>
            <a:ext cx="4332288" cy="273050"/>
          </a:xfr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200" dirty="0">
                <a:latin typeface="+mn-lt"/>
              </a:rPr>
              <a:t>Source: WHO, 2014.</a:t>
            </a:r>
          </a:p>
        </p:txBody>
      </p:sp>
    </p:spTree>
    <p:extLst>
      <p:ext uri="{BB962C8B-B14F-4D97-AF65-F5344CB8AC3E}">
        <p14:creationId xmlns:p14="http://schemas.microsoft.com/office/powerpoint/2010/main" val="76893125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a health care worker could respond to a service user who discloses violence: first-line support</a:t>
            </a:r>
          </a:p>
        </p:txBody>
      </p:sp>
      <p:sp>
        <p:nvSpPr>
          <p:cNvPr id="3" name="AutoShape 2" descr="data:image/jpeg;base64,/9j/4AAQSkZJRgABAQAAAQABAAD/2wCEAAkGBxITEhUSEhIVFRUXFhUYFhUWFhcYGhsVFxgXFxUZFRkYISggGBslGxUaITEhJSkrMC4wFx8zODMsNygtMCsBCgoKDg0OGxAQGy8lICUtLTAtLS0tLS0tKy0tLS0tKy0tLS0tLS0tLS0tLS4tKy0tLy0tLS8tLS0tLS0tLS0tLf/AABEIAMQBAgMBEQACEQEDEQH/xAAbAAEAAgMBAQAAAAAAAAAAAAAABQYDBAcCAf/EAE0QAAIBAwAGBAYLDgYDAQEAAAECAwAEEQUGEiExQQcTUXEiMmGBkaEUNEJScnOCsbLB0RUWIyQzNVNUdJKTs8LSQ0RiosPhY/Dxgxf/xAAaAQEBAAMBAQAAAAAAAAAAAAAAAQIEBQMG/8QAOhEAAgECAgUKBAYCAwEBAAAAAAECAxEEMQUSIUFxE1FhgZGhscHR8BUiNFIUMjNC4fEjkmJyolND/9oADAMBAAIRAxEAPwDuNAKAUAoBQCgMc06r4zAd5xWE6kIK8mlxBoy6biHDabuH24rSnpPDxyd+C9bAj7nWlF4hV+G4HqrXelZS/Tpt++hMhFz6+Qj/ADFuO5gT89T8XjZflp9zFzQm6RIB/m1+ShPzKal9JSyVv9fMXNOTpIt/1lz3RuP6RTkdJPf3xJc15Okm3/TTHuB+sip+D0g85f8AoXMLdI0B4G4b/wB+FU+H4zfP/wBMXPP3/wAR/wAK5PyR/dUejsRvqL/Zi4GvEZ/y91+4P7qwejav/wBI9r9Bc+nXaP8AVrr+GP7qi0bV/wDpHtYueTryn6tdfuD+6svhtV//AKR7WLnw69Rc7e5HyF/uqfC6v3x7X6C4+/8AtvdLMO9V/uq/CcRuku1+guZY+kC0/SSD5J+omp8NxiyfeLm1Fr3aHhcuO9ZR9VR4PHx5/wDb+S3N6LXKA8L1flPj6VY6uPj93iLkhb6y7XiXKN3NGaxeKxsM79cf4Fzfj03N2qfN9lVaVrrO3Z/JTMun35op7sj7a9o6Ynviu3+wZV1h7Y/93/Vei0wt8O/+AZU0/HzVh6D9desdL0Xmn3eoMyaahPEkd6n6q9o6Tw7326mDOmkYjwkXznHz17xxdCWU12gzpKp4MD3EGvZSjLJg91kBQCgFAKAUBDaw6z2tmuZ5QGPioN7nuUb8eXhUk2lsVyXKDd9JVxcErZWrsOG0dw85HD0itKtrrbVqKC5ln2vyRLmibfS8295ooAeIUBm9O/6Vc6VXAQd9VzfO/a8BtH3mu/5e9nk7QDgehi1T4nGP6dKK99QsZodRLMcVd/hOR9HFYS0tiXk0ur1uLG7FqrZLwt1PwizfSJrxlpDEv977kWxsx6DtV4W8P8NfsryeKrvOb7WLGyllEOEUY7kUfVXm6s3nJ9rBlWNRwAHcBWDbYPVQDNAM0AzQDNAM0AoDw0SnioPeBWSk1kwYJNGwN40MR741P1Vmq9VZSfawa0mr1oeNtF5kA+avVYzELKb7RY1JtTrFv8DHwXcfMcV6x0nio/u7l6EsjXOo9sN8bzRn/RJ9or0+K1n+ZJ8ULD703HiX90O9yfrFPiEX+alHsFj59w79fE0iT5HjB9ZJp+LwsvzUex/0LM+9TpZOEltL8JSp/wBoFNbAS/bJe+sbT790tJL41lG/ljlA9RJNTkMFLKq1xQ2mJtcurdUubWWDPMnaGO3gMjuzWa0ZrxcqM1LuFy0QSggOjAggFWU8uIIIrmWlCXM12opaNC6Q6wbLeOPWO2vo9H4zl46svzLv6fUpJ10QKAUBjnmVFLuwVVBLMxAAA4kk8BQHJNcuk95GMGj8gE7PXY8NjwxEvIeUjJ5AcayskrsxbNLV/U0flrzMkjb9hmJ39sh4u3k4d9cHGaUbepR2Ln9ObxCRcY4woCqAoHAAAAdwFcZtt3ZT1UAoBQCgFAKAUAoBQCgFAKAUAoBQCgFAKAUAoBQCgFAa2kLCOdDHKoZT6QeRU8j5a9aVWdKWvB2YKxqvI9rcPYSHKkF4GPMcSB3jJx2q3bXTxqjiKKxMFtyl797GiLmLxYT7Eit2Hf3Hca0MJV5KtGXbwZS419aUUBq6S0hFBE00zhEQZZj6gO0k7gBxzQHF9cNZ5b4CRw0drtYt7cePO4O5pMcVB7PIBv315Sq/PycM1m90V683azBu5J6p6tCAddMAZ2HDdiMH3K8s9p8w8vBx2O5X/HT/ACrvKkWauYUUAoBQCgFAKAUAoBQCgFAKAUAoBQCgFAKAUAoBQCgFAKAUBVdeB1bW10OMcwUn/Q28/RI+Ua6ujXrqpRe9d6Iy1GuUUuls+UU9qg+kV9nTlrQUudFPtxMqKzuwVVBZmJwAoGSSezFZg5fpG5+6JN5cnq9HwseojbweuYbjLKPeDgB5ubZ18VWlRh8ivJ7FxMcyN1agFzO14y4jT8HbJjAVV3bQHAfUSewVx8ZN0KSoJ/M9s3zt7gi21ySigFAKAUAoBQCgFAKAUAoBQCgFAKAUAoBQCgFAKAUAoBQCgFAVzpBTNjIexoz/ALwPrrpaKdsTHr8CPInbOTajRu1FPpANaFRWm10spbLOf8Gm8eKvPyCvpsNU/wAMOC8ClP6WdJL+LWTSGOOZy07Lkt1UeDsADeWZjgAcSoFb8TGRB6/dZ7FUyxiIbKJbWg/wgxwDJjc0uwvDgucDJyTpTqt4qNNZJXb8uHOGTmirMQwxxD3Cgd590fOcnz18zXqurUlN72U2q8gKAUBrX1/FCu1NKka9rsFGfJnjWcKcpu0VfgDUtNY7OVtmO6hZjwUSLk9wzvr0lhqsVeUX2AlK8AeJpVRSzsFUDJZiAAO0k7hVSbdkCOttZLORgiXUDMdwUSLknyb9/mr2lhq0VdxduAJSvAHiaZUG07KqjiWIA37hkmqk27IHi3uo5M9W6PjjssGx344VZRlHNWBkkcKCzEAAZJJwAOZJPCok3sQPFvco4yjq4BwSrBhnsyKsouOasD1LKqgszBVG8sxAAHlJ4VEm3ZAjIdZ7FmCLdwFjuAEi7z5N++vZ4asldwfYCWrwBgnvIkOHkRCd4DOqnHbvNZKEpZIGP7q2/wCni/iJ9tZclP7X2AyQXkTnCSI5G8hXVjjt3GsXCUc0D7cXcceOskRM8NplXOOOMnfxpGEpZK4PcUqsAysGU8CpBB7iKjTTswebi4RBl3VBnGWYKM9mTVjFyyVwGuUCdYXUJgHbLDZweB2uGDmmq72ttBg+61v+sQ/xE+2suSqfa+xgfda3/WIf4ifbTkqn2vsYNi3uEcZR1cZxlWDDPZkc99Yyi47GrAyViCD13XNjN3IfQ6mt7RrtiYdfgyPI3tBtm2gPbFH9AV4YlWrTXS/EqLHBMNld3IfNXWoy/wAceC8AQ4kibTN1PMVCWVtCm03BXlzJtDy4JHbvrtbhvKzrlLNcXtqZFMcbTgxwsPC2YwpLydjEHxeQO/fnHNq1IJ1nHNRs3x3LxIy0180UUAoCO1h0ulpbyXD7wg3D3zE4VfOSO6vahRdWooLeDmeqWrcmlXe+v3Zo9oqiAkbWOIX3sa8MDeTnfuOexicTHCRVGitu/wB85S13fRjo51IWN4zyZZHJHmckVox0niE9rv1ehCz6JsFghjgUlgihQWOSccz3mtOrUdSbm94OW6Xml0xpI2iSFbWEttY4EIcPJjmxJwueAPfntUlHB4flGvmfu3qUn9L9Ftm0JW3DRygeCxcsGYDcHB3YPaMY9VatLSlVTvPaiHjor1kklEllcEmWHxS3jFAdllbtKnAz2HyVdJYaMLVYZP33lJXpU/Nk/fF/NSvDRv1MevwZDnHRbpZrW8RH3R3S7IzwyGZY2/fVl+Ua6+kaSq0m1nH2+7aU63rj7Quv2eX6BrhYX9eHFEKr0J+05f2hv5cdbul/1lw82UiteJXvtKxaN6wpEuztAc2KdY7Y5nZ3DPDzmvfBqNDDOva7/mwLJN0YaOKbISRWx+UEjFs9uD4PqrTWk8QndtcLEJrVPQr2lusDztNsk4YjAVeSqN5AHlJ4nlWviayrVNdRsDnvS/CHvrRDnDIqnHHBlIOPTXV0W9WjNrn8ik6eiWx/SXH76f2VrfFq3Mu/1ITWq+pVvYyPJC0pLrsHbZSMZDbsKN+6tfEY2pXioyS2cwKb05Dfad0//FW/ofKfV5lNzod0swWaxl3PExZAeIGcSL5m3/KNYaVpK8a0cn7QNjps9pxftC/y5Kw0R+s+HmgTejdEpd6Jgt5CwR7e3yUIDeDsOMZBHFRyrXqVXSxUpxzTfmQqWs/RraW9pNOkk5aNNoBmjIzkDfhAefbW9h9JValWMGlZ8fUppai9H9teWgnlkmVi7rhGQDCnd4yk+uvTGaQqUaupFK3Tf1B0nVfV2KxiaGFnZWcuS5UnJVV9yBuwgrkYjESry1pc1thCYrXBD63j8Sn+B9YrcwH1MOIZm1bP4pb/ABMf0RWGM+on/wBn4hFkhQbI7h81b1J/JHggRmq9vE93pK6lI2UuseEcIOpiUB2zuyu0d54ceO+voGEVjTWkOv0laSBSIi9x1bHcXGz42z7lTgYzvPHA3VxqqSp4hp3ey/Rt8ecm8tFcEooBQHNum68xBbxZ8eRmPdGoG/8AiV19EQvOUuZeP9FLvq1YiC0giAxsxJn4RGWPnYk+eudiJ69WUudkJKvEGjpy6MVtPKOKQyOO9UJHrFetGOvUjHnaBQehC0AhuJubOqeZV2v6/VXT0vP54x6LlOmVxyHJtn2PrJ4O5ZWyQOfWxb8/LOfNXc/U0ft3eT9Clt6VPzZP3xfzUrR0b9THr8GQ59daFMmhLa6TPWQPLkjj1bTNv3e9bB8mWrqxrauMlTeUrdtil9bTIu9CzT+6NtKJB2SKhD+k7+4iuXyPI4xQ/wCStwIRvQn7Tl/aG/lx17aX/WXDzZTQ6StDXEF0mlLYZ2dkyYGdlkGAzDmhUAHu8teuArQqU3h6nV75wWbVLXy2vAEJ6qc/4bHif/G3uu7j5K08TgKlHbnHn9SFrrRByXpdlCX9o7cFRSe4Skmu7otN0Zpe9hS2HpL0Z+nb+FJ9laPw3Efb3ohZdG38c8STRHKOMqSCMjOOB3jhWnUpypycZZoHMunPjad0/wDxV2dD/v6vMp510ibR+kbfSMY8CTZ6wDmwAWQfKQ5HlBNMI1iKEqDzWXl2MEp0zyBrGBlOVadCCOYMchB9FeOiU1WknzeaBbNTvaFr+zw/QFaOK/XnxfiQ19f/AM3XXxf9QrLBfUQ4gi+iL83L8ZL84r30p9Q+CBdK5wFAROtntOf4s/VW3gfqIcQz3qz7Ut/iY/oipjPqJ8WETqTbh3CtqnL5FwQI3UbRYuIpZJWzC17dSmPG53EmEMh5ouxnZ5nBPDFfSMiKxpvSYmvrV4wSizyJ1pHgMzYDCPmwGD4XDJ51w40XClXUnte229K7s36At9cMooBQHMunC2JitpOSvIn76qR/LNdnQ8vmlHoXd/ZToOh7kSW8Mi8HijYedQa5VWLjOUXubIbleYI/WC2MtrcRji8MqjvKMB669aEtWrGT3NeIKL0IXIMFxFzWRX8zrs/0V09LxevGXR78SnSq45Dk1w3XayKBvEbAZH/jiy2flZFdyK1NHu+/zZS29Kn5sn74v5qVo6N+pj1+DIYujOBZNExxuNpW69WB5q0jgj0GstISccU2s1bwQKRouVrI6T0ZIfBaCZoiebLGSCPhR7/kV0aiVfkq8edX7fJlLN0J+05f2hv5cdael/1lw82Q6Ea5QKBrj0bQzhpbQCKbedgbkc9mPcHyjd5OddTC6SnD5am1d69QeuinWSW4jkt7gkyQ4wzeMUORh87yykYye0dlNJYaNOSnDJlIPpaQNf2akZBVAQeYMpBFbGjHahNr3sBfTqdo/wDU4f3a5n4yv97IS1papEixxqERRhVHADjurwlJyetJ7Qcv6c+Np3T/APFXa0P+/q8yl21u0GLyxaHHh7IeM9kijK92d69zGubha/I1lLdv4EOS6R0yZtERwP8AlLe5VTnj1Zjl2M9xBX5Iruwo6mLc1lKPfdX9SnYtTvaFr+zw/QFcDFfrz4vxIa+v/wCbrr4v+oVlgvqIcQRfRF+bl+Ml+cV76U+ofBAulc4CgIrWr2nP8W1beB+ohxDPuq/tO3+KT5qmN+onxYRLdYv+r91vsrKMvlQI7UTRUtzaJHKdi1Ek7OoPhTyGeTKvjxIlxgrxY8fB8b6xkRC9IE8cXUb1Vo7hXVBu8BCQ2AOCjdXAwVOc6tVW2NSV+m+wMtNcYooBQELrjoP2ZaSQbgxw0ZPKRd657Ad4PkY1s4WvyNVT3b+AKLqFrmtopsL8NEYmIR2BOMnJR8ZI3nIbhg8sDPSxuDdZ8tR2393KW6/1+0dEufZCueSxguT6Nw85FaEMBiJu2rbiQl9BaVS6gS4jDBXGcMMEEHBB7d44868K1J0puD3A5fNt6F0m0hVjaz7XD3jHawOW0jcuzvrsq2Nw2rf5l77ylw0v0i2MUJkilEzkeBGobJblt5HgDtzv760KWjq0p6slZb2QheibQcm1LpCcHbm2urzuJDHakkx2E4A7jyNbGk68bKjDJZ+SKTvSp+bJ++L+ala2jfqY9fgyHzoq/NkPfL/MerpL6mXV4Ar/AEzaFJSO9j3FPwchHvG8QnuJK/LFbWiq210nv2opt9CftOX9ob+XHXnpf9ZcPNgnNZNdILKeKGZX2XUsZACQu/C7vdc843jduOa1sPgp14OUXluIeNI9IGj4ojIs6yHHgxpksTjcCMeD3nFWno+vKWq426WCvdEGjpSbi9lXZExwnLayxZ2A97nAHn7K29KVI2jSju9opH9LsoS+tHbgqKT3CUk166LTdGaXvYC1HpM0b+mf+E/2Vo/DMRzd6ISOgtcbO7k6qCRmfZLYKMvgjAO8jyivKtg6tGOtNbOIKR058bTun/4q6Wh/39XmU6nB4q9w+auI8yHDOlPQptrxnTdFcfhABw2wfwg9J2vl19Lo2tylKzzjs9PfQU69qd7Qtf2eH6Arg4r9efF+JDX1/wDzddfF/wBQrLBfUQ4gi+iL83L8ZL84r30p9Q+CBdK5wFARetJ/E7j4pvmrawX1EOKDGqw/E7f4pfmpjfqJ8WEWqCzyqnHEA8+yujRw96cX0IEFqnpcwWpt4k6y5N1eJFFnA8Gdy0kh9zGu0CW8oA3kV3WREdpXVvEd0rt1k8ofblIxlvGUKPcIDjC187WxUoYtLKMZZLpzfF3FjJqxe9dawvz2ArfCXwW9Y9daeNpclXlHp8dpUSlaoFAKAjNMav2t17YgSQgYDEYYDsDLhh6a9qWIqUvySsDRsdR9HRHaS1Qnj4ZaT0CQmvWeOxE1Zy8vAFhArVBr31lFMhjmjWRDxVgCPId/Py1lCcoPWi7MEJa6i6OjfbW1TPHwi7jzK5I9VbEsdiJKzl5AsYrUBgvbOOVDHKiuhxlWGQcHIyO8VnCcoPWi7MCys44UEcSKiDOFUYAycnA7zSc5TetJ3YPV1bJIhjkUOjDDKwyCPKKkZOLvF2YMWj9GwwKVhiSNSckIAATgDO7ngD0VlOpOo7zdwfb+winTYmjSRfeuoIz2jPA+UVIVJQd4uzBCW+oejUbbFqhPYzO6/usxHqrZlj8RJWcvAFjVQAABgDcAOAHkrUBo6R0JbTsGngjkYDALqCQM5wM+U16U69SmrQk0DU+9Kw/U4P4a16fi6/3vtBs2GgbWBtuG3ijbBG0igHB4jI5bqwnXqTVpSbQMmktEW9xs9fDHLs52dtQ2M4zjPDOB6KlOtOn+RtA3AK8waukdGQTgLPEkgU5AdQ2DwyM1nTqzp7YOwM9vCqKqIoVVACqNwAG4ADsrGUnJ3YPl1bJIhjkUOjDDKwyCPKKRk4u8XtB4sbGKFNiGNY0yTsqMDJ4nAqznKbvJ3YNisAKAgtd5dmymPaFX951Fb2jY62Jh1+DIyQ0NFsW8K9kUY9CitfEy1qs5dL8Sl/tYQEUY4Ko9VfV0YatOMeZIpUtSoI477SibIEgnRy2N/VTIJFGewNtnz17PIiIvT5N7MRGStofGkG4zkeCyxn9FlcFvdb8bt54mOcKFXlErzeXMt1+l83MMyH1bYQXNxZ8F2uuiH+lgNpR2Y3bvIa1sYnWoQxG/8r4reRFnrmFFAKAUAoBQCgFAKAUAoBQCgFAKAUAoBQCgFAKAUAoBQCgFAKAq3SCxaGKEcZZkXzb/AKytdTRStUlUf7YtkZbrKDadEHDIHmHH1Vo0IcrVjHnf9lLpX2BTnus2jM6WhQyNHDewlJQu4yG3Jfq9oeKGUgE8SARzrJZGLzJHXW52RHb2qqZwu5QPAihPgiSTHiqCMKvM8OBrm4+hTlFVKmUc7Zu+7tsVlF09oiO2iSdJPxlZAwkfJaZ23MhA45HADhw5k1pYXEyrzdOS+RrJZRW5kZYNB6ZjuUyvguu6SM+MjcCCOzPOuficNOhKzy3Pcy3JKtYCgFAKAUAoBQCgFAKAUAoBQCgFAKAUAoBQCgFAKAUAoBQCgKrd/jGk40G9LZC7fGNwH0fQa6sP8OClLfN2XBe2TedE1ctckyHluXv5n/3tr00TQu3VfBeZkT9d0FX6Q9HSSWomgH4e2dZ4vKU8ZfLlc7ueBVRGYtBzW8dgLl3MzXIV5HAzJLK4wsaKOYPgKg8XZ7zWNSCnFxlkwivwaDkE3X3YHXY/Bxg5SJDw2eTP2t27hXzmLboL8PBWW975fx0Ai9OWMUtwBAXS6GC0sWAEXkZ+RzyXie6ssNVqU6LdSzp7k97/AOPrkuJD5Npe9tFzdRJLGN3XRsFPYMq3E9wFI4bDYh2oycXzNX7wbVvrjaMcO7RN72VCp9IyPXXnLRmIW2KUl0O4uSttpGGT8nNG3wXU+oGtSdCpD80WuoptV5AUAoBQCgFAKAUAoBQCgFAKAUAoBQCgFAKAUAoBQEPrJp5LWPO5pSPwcfMnkSOS/wDytzB4OWIl/wAd797w2ZdQtXpAhaT8rKesmY8RnOF7953dpNbdSLxlbUp7IR2e+O4JHSYIgihVGAOFdynTjTioxyRT3WYFAUC50T9zbr2WkLz2h2z1aZZrV5DmSSKPgUbnjeozyzWWZjkbWlNZ7a8WOCyljkmlzsuTjqUGNuRw2DkZACe6OOQJHjWw9OqrVFct+Y+fe4tlAzBwY1BeSRzhmPFncniT/wDK5GLwFepPWi01uWVlzLcMiH0foK4uHF1cwsFG+3gIzsDlJIP0h7D4vfWNXD1qMOSpRbv+aXP0Lo8Qe9YJGBEC2/XTuMrGyZCrwMkm7wUHrO4Vr4fB1U3KV4pZ2vfgvewMhZ9VLS3haS7XaPFnAZBtHgsSLgDecAVsfjMZOoo0k0tya722SxraH1VdgzmSe2UkGKNJTtKv/lyOPA4HCriNIRi1G0ZtZtrY30CxivI7xJhb217JNJxcOqkRryMjnPoxn1VlTlh503VrUlFbrN7eC2A2NI3OkraPrJbi3YcACp2mY8FUKoyTWFKGCrz1YQkuvLpe0bTbtrrSpUMYbbeM7JLKw7xnANeM6eATaUpdzQ2mvZazXkjOsdmkuwcMyS4XPYGO4nur0qYHDwScqjV+dbewXM11rPcxKXmsGRRxbrkI+asIYCjUlq06t3/1YuZTrPKPG0fc+Zdr5hWP4Cm8q0fAXMS67JkqbW52l8YbAJGeGRnIrJ6Lla+vG3EXPX37248aK4XvjH91T4VV3Si+v+Bc9LrzZ8zIO+M/VUeisR0douexrtY/pSO+OT6hU+FYr7e9eoujIuuVif8AHH7kn9tYvRmK+zvXqLo9ffdY/px+6/8AbU+G4n7O9eouj4dcLH9P/sk/tq/DcV9nevUXRjOu1j+lJ7o5PrWsvheK+3vXqLowvr3ZjgZD3J9pFZLRGJfN2i5hbX6DcEhmYnhuUZPk3ms/hFX90ort9Bc8S64z+40fMfK22PmQ/PWUdGUv3Vl3eouY9Ba5Sz3EcTRIquWGQWJBVS3HgeHZzrLE6Mp0aMpqTbVu92CZcZpVRS7HCqCSewAZJrjxi5NRWbKUqz1h0jOGkhgiMQZsM+FwBv3kuM4HE12qmDwdJqFST1uj+mS7Im71tvnVcOilzhViUFzy3A7RGTuHM8q26ejcMpWs3bny8iXLdqHqDMzeyr0MHJBRZDl/hMDwbszw7M8PWvSlUXJQ+WG+2/oXRzlSOp21ssY2VGB8/lNetGjClHVgrIyM1eoFAKAUBXNNajaPuSWltl2jxdCUJPa2wRtHvzVuyWRE/wD8wtgNmO5vIl96kw2cdhBXf/1S4sZ31Muh4ml7wfD2X9W6lxYj4dRdIRPJLDpdg8mNtmgVi2yMLksx3DJ3AVbolmeL3VTTDvHI2kIZTExaMPCqqGIxtFVXBYcic45UuhZmd7XWEZ/CWL+UhgR3eCB6alosu0j9E6O0zaoUWzs5SWZ3dmzI7scszszAE7+wDG4VjKEJZruJtNV7XSpufZM2iYpSqhYkEsSpH75wAx2mO7wjvGN2KxVCkouKSs89mY2n3T1xpGeEw/cd4gxXaaOdSxQEF0GB4O0N21vxk7jWEcHh4yUlFXXQNpltdLzRIEXV+dFXcoSWQj+Xx8tYVMDQqScpK7fS/UX6CKN673DTXWibx1XHURKshSPA8JmyvhuTz4DAwKyhg6UIOENl89rv25g39I61nqn6nRt8suDsGSNtgHtbAycccY34rX+FYfp7Rc1NCaZtrdSPYOkmkfBllMalnbmT2Djgcs1618BTrW1nsWSWSFzDpTSy3Myq9ppD2KoBMSxfhJZP9Z3BUHYCc+TlKGj6VFtxz5+bgLkrLrLGIyItG6RDBSEVoMICBhQdkEhe4V4/CaLd232/wLkXoa/SIdZLo3SE1w4HWyGHAzzWNdk7KDkPIM1sVMFTnFQu0luT7+JLmTSt916BBoq/jUt4ezF4TJg5UMU8DJxvHLI51KWBp05aybfFlPS3kapspoO63DC7UWd+N20eryaPBRbu5y/2Y6jW0BEkSlptD3k075Lv1OEznOI0K4RfNmvWph4zio6zSXM3385EfNMJLM6AaHukgXJkjVSjSN7nLrH4KjsHGpSwsKb1k3fpbZSTt9L3CAKugJwAMAB3GAOHCGvGWjqEneV31v1HUQc+nZLe49kXujpS7ZFujSNGsaDcwjBQ7b7xluO/lXosDRVN00tjz258WS5bb/QLSFWuzuYbQtFY9Wg9yJG3GZ+Oc4UchzrlYzUwlo0FZvN5tLovkZWIJFV9KqqABLaEggDADMDuGPJJ6jWDbhgW5PbOXh/RN5918vGKx2kW+SdhkD3gPqyfUpqaMpRUpV55R8ffkGedB6saRnVLVpI7aAKQwQbTFfdbWDvJJ98Bv4VvUZYWrXcopylnd5Lh5bBZnQ9V9SrSx8KJNqXGDNJ4T+XZ5IO4Dz11G7lSsWOoUUAoBQCgFAKAUAoBQCgFAKAUAoBQCgFAKAUAoBQCgFAKAUAoDmWs8iXGmoUmdVt7KLr5SxwobIbwid3Ew+g1ksjF5mDWPWGa4aWW2HVW6Ln2TIp2mCrn8DG3aeDNu31xcVToyxHzvWk7JRW7i/JC5q6h2jCFriTfJOxck8dkE7PpJJ+UK1NJ1E6ipRygre/AI1dXB7JvZ7w70Q9VF6MEjzb/AP8AQ16Yv/BhoUFm9r9+8gszqOrkGEL++OB3D/vPora0TS1abnzvuX83MiXrqgUAoBQCgFAKAUAoBQCgFAKAUAoBQCgFAKAUAoBQCgFAKAUAoBQHNdWtDw3WltIzTxiTqpY1RW3rtAEZK8GIEYxnhWTyMbbSI150vHcy+w4H2jJOEd18XZUgsFbgxG7OOGK5KoOlXqYmeSV12WDZJ6w3It7SVl8HZTZTyE4RMdxIrj4SDrYiKe93fiysw6m2XVWcQ5sNs977x6FwPNWekavKYiT5tnYEdMsItmNF7FGe/ifXX0eGp8nSjHmRTYr2AoBQCgFAKAUAoBQCgFAKAUAoBQCgFAKAUAoBQCgFAKAUAoBQCgOXaP0NJPpPSNsZ2igMsUsyKMPKjqSqhxvVN+Gxx4VluMd5401aRrpiOKNVWOC12lRQAFLZTGBw3FTXK0ilToTks5NX6v6G80OkNiYI4hxlmRfUfrxWjolJVZTf7YthlrtoRlUHDKqO7cBXOgteok97Xeyl4r7IooBQCgFAKAUAoBQCgFAKAUAoBQCgFAKAUAoBQCgFAKAUAoBQCgFAUPSsTppoKkhi9l2TRh1AJEkb7RYBtxYIN2QeNXcY7yBstEpb6Uuo49sqkUILuxd2eQK7M7HiSQT5q5WmL8jHj5Dea+tQ2ruwj5dYzn5JQj5jWjgflw9aXQl23DLlo5cyp8IerfWpg1evBdJS4V9aUUAoBQCgFAKAUAoBQCgFAKAUAoBQCgFAKAUAoBQCgFAKAUAoBQCgKV0kjqjZXw/y9yoc9kMuEk+YDz1URms8GdLXy83tbeRfLsEr9o89auOpcrh5JZ59g3lc0xv0nZjsSU/7X/trjYfZgar6V4om8ueifyyd/wBRrWwH1EOPkylur6sooBQCgFAKAUAoBQCgFAKAUAoBQCgFAKAUAoBQCgFAKAUAoBQCgFAR2seixdWs1u3+IjKD2NxU+ZgD5qIM5/qlpJnvLGWTdI1vcWM4PET2xWQbXlZQTWTMUYNZrbq9NWy43GKQr3FZvm4Vxq1DkcLVisrprhdB5lq0Ufwyd/1GuXgfqIcfIpbq+rKKAUAoBQCgPlAfaAUAoBQCgFAKAUAoBQCgFAKAUAoBQCgFAKAUAoBQCgOSdIttJYXkd7EPwMk0UrgDhPGGDY7C8bN3+F5KyW0xewkdcF63S+jmjIYPDMVPaBHI27vB3VrYuk6mHnCOf83DzJrR35VPhD56+ZwmyvDiUuFfWlFAKAUAoBQCgFAKAUAoBQCgFAKAUAoBQCgFAKAUAoBQCgFAKAUAoBQGhp3RMd1A9vKMq4xnmCN6svlBwfNQHKNFCeHSejrK4Hh2rTosg4SQSI3VFee7DLjluHEGs9xhvOmaRs8TxuqnBYbWBzBG89/1VxcVhrYmnUgs2r9uZmTVdcCgFAKAUAoBQCgFAKAUAoBQCgFAKAUAoBQCgFAKAUAoBQCgFAKAUAoBQFU1m0YjX1hcHIdHdRjGCCpO/dy+uqiMtdQooBQCgFAKAU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data:image/jpeg;base64,/9j/4AAQSkZJRgABAQAAAQABAAD/2wCEAAkGBxITEhUSEhIVFRUXFhUYFhUWFhcYGhsVFxgXFxUZFRkYISggGBslGxUaITEhJSkrMC4wFx8zODMsNygtMCsBCgoKDg0OGxAQGy8lICUtLTAtLS0tLS0tKy0tLS0tKy0tLS0tLS0tLS0tLS4tKy0tLy0tLS8tLS0tLS0tLS0tLf/AABEIAMQBAgMBEQACEQEDEQH/xAAbAAEAAgMBAQAAAAAAAAAAAAAABQYDBAcCAf/EAE0QAAIBAwAGBAYLDgYDAQEAAAECAwAEEQUGEiExQQcTUXEiMmGBkaEUNEJScnOCsbLB0RUWIyQzNVNUdJKTs8LSQ0RiosPhY/Dxgxf/xAAaAQEBAAMBAQAAAAAAAAAAAAAAAQIEBQMG/8QAOhEAAgECAgUKBAYCAwEBAAAAAAECAxEEMQUSIUFxE1FhgZGhscHR8BUiNFIUMjNC4fEjkmJyolND/9oADAMBAAIRAxEAPwDuNAKAUAoBQCgMc06r4zAd5xWE6kIK8mlxBoy6biHDabuH24rSnpPDxyd+C9bAj7nWlF4hV+G4HqrXelZS/Tpt++hMhFz6+Qj/ADFuO5gT89T8XjZflp9zFzQm6RIB/m1+ShPzKal9JSyVv9fMXNOTpIt/1lz3RuP6RTkdJPf3xJc15Okm3/TTHuB+sip+D0g85f8AoXMLdI0B4G4b/wB+FU+H4zfP/wBMXPP3/wAR/wAK5PyR/dUejsRvqL/Zi4GvEZ/y91+4P7qwejav/wBI9r9Bc+nXaP8AVrr+GP7qi0bV/wDpHtYueTryn6tdfuD+6svhtV//AKR7WLnw69Rc7e5HyF/uqfC6v3x7X6C4+/8AtvdLMO9V/uq/CcRuku1+guZY+kC0/SSD5J+omp8NxiyfeLm1Fr3aHhcuO9ZR9VR4PHx5/wDb+S3N6LXKA8L1flPj6VY6uPj93iLkhb6y7XiXKN3NGaxeKxsM79cf4Fzfj03N2qfN9lVaVrrO3Z/JTMun35op7sj7a9o6Ynviu3+wZV1h7Y/93/Vei0wt8O/+AZU0/HzVh6D9desdL0Xmn3eoMyaahPEkd6n6q9o6Tw7326mDOmkYjwkXznHz17xxdCWU12gzpKp4MD3EGvZSjLJg91kBQCgFAKAUBDaw6z2tmuZ5QGPioN7nuUb8eXhUk2lsVyXKDd9JVxcErZWrsOG0dw85HD0itKtrrbVqKC5ln2vyRLmibfS8295ooAeIUBm9O/6Vc6VXAQd9VzfO/a8BtH3mu/5e9nk7QDgehi1T4nGP6dKK99QsZodRLMcVd/hOR9HFYS0tiXk0ur1uLG7FqrZLwt1PwizfSJrxlpDEv977kWxsx6DtV4W8P8NfsryeKrvOb7WLGyllEOEUY7kUfVXm6s3nJ9rBlWNRwAHcBWDbYPVQDNAM0AzQDNAM0AoDw0SnioPeBWSk1kwYJNGwN40MR741P1Vmq9VZSfawa0mr1oeNtF5kA+avVYzELKb7RY1JtTrFv8DHwXcfMcV6x0nio/u7l6EsjXOo9sN8bzRn/RJ9or0+K1n+ZJ8ULD703HiX90O9yfrFPiEX+alHsFj59w79fE0iT5HjB9ZJp+LwsvzUex/0LM+9TpZOEltL8JSp/wBoFNbAS/bJe+sbT790tJL41lG/ljlA9RJNTkMFLKq1xQ2mJtcurdUubWWDPMnaGO3gMjuzWa0ZrxcqM1LuFy0QSggOjAggFWU8uIIIrmWlCXM12opaNC6Q6wbLeOPWO2vo9H4zl46svzLv6fUpJ10QKAUBjnmVFLuwVVBLMxAAA4kk8BQHJNcuk95GMGj8gE7PXY8NjwxEvIeUjJ5AcayskrsxbNLV/U0flrzMkjb9hmJ39sh4u3k4d9cHGaUbepR2Ln9ObxCRcY4woCqAoHAAAAdwFcZtt3ZT1UAoBQCgFAKAUAoBQCgFAKAUAoBQCgFAKAUAoBQCgFAa2kLCOdDHKoZT6QeRU8j5a9aVWdKWvB2YKxqvI9rcPYSHKkF4GPMcSB3jJx2q3bXTxqjiKKxMFtyl797GiLmLxYT7Eit2Hf3Hca0MJV5KtGXbwZS419aUUBq6S0hFBE00zhEQZZj6gO0k7gBxzQHF9cNZ5b4CRw0drtYt7cePO4O5pMcVB7PIBv315Sq/PycM1m90V683azBu5J6p6tCAddMAZ2HDdiMH3K8s9p8w8vBx2O5X/HT/ACrvKkWauYUUAoBQCgFAKAUAoBQCgFAKAUAoBQCgFAKAUAoBQCgFAKAUBVdeB1bW10OMcwUn/Q28/RI+Ua6ujXrqpRe9d6Iy1GuUUuls+UU9qg+kV9nTlrQUudFPtxMqKzuwVVBZmJwAoGSSezFZg5fpG5+6JN5cnq9HwseojbweuYbjLKPeDgB5ubZ18VWlRh8ivJ7FxMcyN1agFzO14y4jT8HbJjAVV3bQHAfUSewVx8ZN0KSoJ/M9s3zt7gi21ySigFAKAUAoBQCgFAKAUAoBQCgFAKAUAoBQCgFAKAUAoBQCgFAVzpBTNjIexoz/ALwPrrpaKdsTHr8CPInbOTajRu1FPpANaFRWm10spbLOf8Gm8eKvPyCvpsNU/wAMOC8ClP6WdJL+LWTSGOOZy07Lkt1UeDsADeWZjgAcSoFb8TGRB6/dZ7FUyxiIbKJbWg/wgxwDJjc0uwvDgucDJyTpTqt4qNNZJXb8uHOGTmirMQwxxD3Cgd590fOcnz18zXqurUlN72U2q8gKAUBrX1/FCu1NKka9rsFGfJnjWcKcpu0VfgDUtNY7OVtmO6hZjwUSLk9wzvr0lhqsVeUX2AlK8AeJpVRSzsFUDJZiAAO0k7hVSbdkCOttZLORgiXUDMdwUSLknyb9/mr2lhq0VdxduAJSvAHiaZUG07KqjiWIA37hkmqk27IHi3uo5M9W6PjjssGx344VZRlHNWBkkcKCzEAAZJJwAOZJPCok3sQPFvco4yjq4BwSrBhnsyKsouOasD1LKqgszBVG8sxAAHlJ4VEm3ZAjIdZ7FmCLdwFjuAEi7z5N++vZ4asldwfYCWrwBgnvIkOHkRCd4DOqnHbvNZKEpZIGP7q2/wCni/iJ9tZclP7X2AyQXkTnCSI5G8hXVjjt3GsXCUc0D7cXcceOskRM8NplXOOOMnfxpGEpZK4PcUqsAysGU8CpBB7iKjTTswebi4RBl3VBnGWYKM9mTVjFyyVwGuUCdYXUJgHbLDZweB2uGDmmq72ttBg+61v+sQ/xE+2suSqfa+xgfda3/WIf4ifbTkqn2vsYNi3uEcZR1cZxlWDDPZkc99Yyi47GrAyViCD13XNjN3IfQ6mt7RrtiYdfgyPI3tBtm2gPbFH9AV4YlWrTXS/EqLHBMNld3IfNXWoy/wAceC8AQ4kibTN1PMVCWVtCm03BXlzJtDy4JHbvrtbhvKzrlLNcXtqZFMcbTgxwsPC2YwpLydjEHxeQO/fnHNq1IJ1nHNRs3x3LxIy0180UUAoCO1h0ulpbyXD7wg3D3zE4VfOSO6vahRdWooLeDmeqWrcmlXe+v3Zo9oqiAkbWOIX3sa8MDeTnfuOexicTHCRVGitu/wB85S13fRjo51IWN4zyZZHJHmckVox0niE9rv1ehCz6JsFghjgUlgihQWOSccz3mtOrUdSbm94OW6Xml0xpI2iSFbWEttY4EIcPJjmxJwueAPfntUlHB4flGvmfu3qUn9L9Ftm0JW3DRygeCxcsGYDcHB3YPaMY9VatLSlVTvPaiHjor1kklEllcEmWHxS3jFAdllbtKnAz2HyVdJYaMLVYZP33lJXpU/Nk/fF/NSvDRv1MevwZDnHRbpZrW8RH3R3S7IzwyGZY2/fVl+Ua6+kaSq0m1nH2+7aU63rj7Quv2eX6BrhYX9eHFEKr0J+05f2hv5cdbul/1lw82UiteJXvtKxaN6wpEuztAc2KdY7Y5nZ3DPDzmvfBqNDDOva7/mwLJN0YaOKbISRWx+UEjFs9uD4PqrTWk8QndtcLEJrVPQr2lusDztNsk4YjAVeSqN5AHlJ4nlWviayrVNdRsDnvS/CHvrRDnDIqnHHBlIOPTXV0W9WjNrn8ik6eiWx/SXH76f2VrfFq3Mu/1ITWq+pVvYyPJC0pLrsHbZSMZDbsKN+6tfEY2pXioyS2cwKb05Dfad0//FW/ofKfV5lNzod0swWaxl3PExZAeIGcSL5m3/KNYaVpK8a0cn7QNjps9pxftC/y5Kw0R+s+HmgTejdEpd6Jgt5CwR7e3yUIDeDsOMZBHFRyrXqVXSxUpxzTfmQqWs/RraW9pNOkk5aNNoBmjIzkDfhAefbW9h9JValWMGlZ8fUppai9H9teWgnlkmVi7rhGQDCnd4yk+uvTGaQqUaupFK3Tf1B0nVfV2KxiaGFnZWcuS5UnJVV9yBuwgrkYjESry1pc1thCYrXBD63j8Sn+B9YrcwH1MOIZm1bP4pb/ABMf0RWGM+on/wBn4hFkhQbI7h81b1J/JHggRmq9vE93pK6lI2UuseEcIOpiUB2zuyu0d54ceO+voGEVjTWkOv0laSBSIi9x1bHcXGz42z7lTgYzvPHA3VxqqSp4hp3ey/Rt8ecm8tFcEooBQHNum68xBbxZ8eRmPdGoG/8AiV19EQvOUuZeP9FLvq1YiC0giAxsxJn4RGWPnYk+eudiJ69WUudkJKvEGjpy6MVtPKOKQyOO9UJHrFetGOvUjHnaBQehC0AhuJubOqeZV2v6/VXT0vP54x6LlOmVxyHJtn2PrJ4O5ZWyQOfWxb8/LOfNXc/U0ft3eT9Clt6VPzZP3xfzUrR0b9THr8GQ59daFMmhLa6TPWQPLkjj1bTNv3e9bB8mWrqxrauMlTeUrdtil9bTIu9CzT+6NtKJB2SKhD+k7+4iuXyPI4xQ/wCStwIRvQn7Tl/aG/lx17aX/WXDzZTQ6StDXEF0mlLYZ2dkyYGdlkGAzDmhUAHu8teuArQqU3h6nV75wWbVLXy2vAEJ6qc/4bHif/G3uu7j5K08TgKlHbnHn9SFrrRByXpdlCX9o7cFRSe4Skmu7otN0Zpe9hS2HpL0Z+nb+FJ9laPw3Efb3ohZdG38c8STRHKOMqSCMjOOB3jhWnUpypycZZoHMunPjad0/wDxV2dD/v6vMp510ibR+kbfSMY8CTZ6wDmwAWQfKQ5HlBNMI1iKEqDzWXl2MEp0zyBrGBlOVadCCOYMchB9FeOiU1WknzeaBbNTvaFr+zw/QFaOK/XnxfiQ19f/AM3XXxf9QrLBfUQ4gi+iL83L8ZL84r30p9Q+CBdK5wFAROtntOf4s/VW3gfqIcQz3qz7Ut/iY/oipjPqJ8WETqTbh3CtqnL5FwQI3UbRYuIpZJWzC17dSmPG53EmEMh5ouxnZ5nBPDFfSMiKxpvSYmvrV4wSizyJ1pHgMzYDCPmwGD4XDJ51w40XClXUnte229K7s36At9cMooBQHMunC2JitpOSvIn76qR/LNdnQ8vmlHoXd/ZToOh7kSW8Mi8HijYedQa5VWLjOUXubIbleYI/WC2MtrcRji8MqjvKMB669aEtWrGT3NeIKL0IXIMFxFzWRX8zrs/0V09LxevGXR78SnSq45Dk1w3XayKBvEbAZH/jiy2flZFdyK1NHu+/zZS29Kn5sn74v5qVo6N+pj1+DIYujOBZNExxuNpW69WB5q0jgj0GstISccU2s1bwQKRouVrI6T0ZIfBaCZoiebLGSCPhR7/kV0aiVfkq8edX7fJlLN0J+05f2hv5cdael/1lw82Q6Ea5QKBrj0bQzhpbQCKbedgbkc9mPcHyjd5OddTC6SnD5am1d69QeuinWSW4jkt7gkyQ4wzeMUORh87yykYye0dlNJYaNOSnDJlIPpaQNf2akZBVAQeYMpBFbGjHahNr3sBfTqdo/wDU4f3a5n4yv97IS1papEixxqERRhVHADjurwlJyetJ7Qcv6c+Np3T/APFXa0P+/q8yl21u0GLyxaHHh7IeM9kijK92d69zGubha/I1lLdv4EOS6R0yZtERwP8AlLe5VTnj1Zjl2M9xBX5Iruwo6mLc1lKPfdX9SnYtTvaFr+zw/QFcDFfrz4vxIa+v/wCbrr4v+oVlgvqIcQRfRF+bl+Ml+cV76U+ofBAulc4CgIrWr2nP8W1beB+ohxDPuq/tO3+KT5qmN+onxYRLdYv+r91vsrKMvlQI7UTRUtzaJHKdi1Ek7OoPhTyGeTKvjxIlxgrxY8fB8b6xkRC9IE8cXUb1Vo7hXVBu8BCQ2AOCjdXAwVOc6tVW2NSV+m+wMtNcYooBQELrjoP2ZaSQbgxw0ZPKRd657Ad4PkY1s4WvyNVT3b+AKLqFrmtopsL8NEYmIR2BOMnJR8ZI3nIbhg8sDPSxuDdZ8tR2393KW6/1+0dEufZCueSxguT6Nw85FaEMBiJu2rbiQl9BaVS6gS4jDBXGcMMEEHBB7d44868K1J0puD3A5fNt6F0m0hVjaz7XD3jHawOW0jcuzvrsq2Nw2rf5l77ylw0v0i2MUJkilEzkeBGobJblt5HgDtzv760KWjq0p6slZb2QheibQcm1LpCcHbm2urzuJDHakkx2E4A7jyNbGk68bKjDJZ+SKTvSp+bJ++L+ala2jfqY9fgyHzoq/NkPfL/MerpL6mXV4Ar/AEzaFJSO9j3FPwchHvG8QnuJK/LFbWiq210nv2opt9CftOX9ob+XHXnpf9ZcPNgnNZNdILKeKGZX2XUsZACQu/C7vdc843jduOa1sPgp14OUXluIeNI9IGj4ojIs6yHHgxpksTjcCMeD3nFWno+vKWq426WCvdEGjpSbi9lXZExwnLayxZ2A97nAHn7K29KVI2jSju9opH9LsoS+tHbgqKT3CUk166LTdGaXvYC1HpM0b+mf+E/2Vo/DMRzd6ISOgtcbO7k6qCRmfZLYKMvgjAO8jyivKtg6tGOtNbOIKR058bTun/4q6Wh/39XmU6nB4q9w+auI8yHDOlPQptrxnTdFcfhABw2wfwg9J2vl19Lo2tylKzzjs9PfQU69qd7Qtf2eH6Arg4r9efF+JDX1/wDzddfF/wBQrLBfUQ4gi+iL83L8ZL84r30p9Q+CBdK5wFARetJ/E7j4pvmrawX1EOKDGqw/E7f4pfmpjfqJ8WEWqCzyqnHEA8+yujRw96cX0IEFqnpcwWpt4k6y5N1eJFFnA8Gdy0kh9zGu0CW8oA3kV3WREdpXVvEd0rt1k8ofblIxlvGUKPcIDjC187WxUoYtLKMZZLpzfF3FjJqxe9dawvz2ArfCXwW9Y9daeNpclXlHp8dpUSlaoFAKAjNMav2t17YgSQgYDEYYDsDLhh6a9qWIqUvySsDRsdR9HRHaS1Qnj4ZaT0CQmvWeOxE1Zy8vAFhArVBr31lFMhjmjWRDxVgCPId/Py1lCcoPWi7MEJa6i6OjfbW1TPHwi7jzK5I9VbEsdiJKzl5AsYrUBgvbOOVDHKiuhxlWGQcHIyO8VnCcoPWi7MCys44UEcSKiDOFUYAycnA7zSc5TetJ3YPV1bJIhjkUOjDDKwyCPKKkZOLvF2YMWj9GwwKVhiSNSckIAATgDO7ngD0VlOpOo7zdwfb+winTYmjSRfeuoIz2jPA+UVIVJQd4uzBCW+oejUbbFqhPYzO6/usxHqrZlj8RJWcvAFjVQAABgDcAOAHkrUBo6R0JbTsGngjkYDALqCQM5wM+U16U69SmrQk0DU+9Kw/U4P4a16fi6/3vtBs2GgbWBtuG3ijbBG0igHB4jI5bqwnXqTVpSbQMmktEW9xs9fDHLs52dtQ2M4zjPDOB6KlOtOn+RtA3AK8waukdGQTgLPEkgU5AdQ2DwyM1nTqzp7YOwM9vCqKqIoVVACqNwAG4ADsrGUnJ3YPl1bJIhjkUOjDDKwyCPKKRk4u8XtB4sbGKFNiGNY0yTsqMDJ4nAqznKbvJ3YNisAKAgtd5dmymPaFX951Fb2jY62Jh1+DIyQ0NFsW8K9kUY9CitfEy1qs5dL8Sl/tYQEUY4Ko9VfV0YatOMeZIpUtSoI477SibIEgnRy2N/VTIJFGewNtnz17PIiIvT5N7MRGStofGkG4zkeCyxn9FlcFvdb8bt54mOcKFXlErzeXMt1+l83MMyH1bYQXNxZ8F2uuiH+lgNpR2Y3bvIa1sYnWoQxG/8r4reRFnrmFFAKAUAoBQCgFAKAUAoBQCgFAKAUAoBQCgFAKAUAoBQCgFAKAq3SCxaGKEcZZkXzb/AKytdTRStUlUf7YtkZbrKDadEHDIHmHH1Vo0IcrVjHnf9lLpX2BTnus2jM6WhQyNHDewlJQu4yG3Jfq9oeKGUgE8SARzrJZGLzJHXW52RHb2qqZwu5QPAihPgiSTHiqCMKvM8OBrm4+hTlFVKmUc7Zu+7tsVlF09oiO2iSdJPxlZAwkfJaZ23MhA45HADhw5k1pYXEyrzdOS+RrJZRW5kZYNB6ZjuUyvguu6SM+MjcCCOzPOuficNOhKzy3Pcy3JKtYCgFAKAUAoBQCgFAKAUAoBQCgFAKAUAoBQCgFAKAUAoBQCgKrd/jGk40G9LZC7fGNwH0fQa6sP8OClLfN2XBe2TedE1ctckyHluXv5n/3tr00TQu3VfBeZkT9d0FX6Q9HSSWomgH4e2dZ4vKU8ZfLlc7ueBVRGYtBzW8dgLl3MzXIV5HAzJLK4wsaKOYPgKg8XZ7zWNSCnFxlkwivwaDkE3X3YHXY/Bxg5SJDw2eTP2t27hXzmLboL8PBWW975fx0Ai9OWMUtwBAXS6GC0sWAEXkZ+RzyXie6ssNVqU6LdSzp7k97/AOPrkuJD5Npe9tFzdRJLGN3XRsFPYMq3E9wFI4bDYh2oycXzNX7wbVvrjaMcO7RN72VCp9IyPXXnLRmIW2KUl0O4uSttpGGT8nNG3wXU+oGtSdCpD80WuoptV5AUAoBQCgFAKAUAoBQCgFAKAUAoBQCgFAKAUAoBQEPrJp5LWPO5pSPwcfMnkSOS/wDytzB4OWIl/wAd797w2ZdQtXpAhaT8rKesmY8RnOF7953dpNbdSLxlbUp7IR2e+O4JHSYIgihVGAOFdynTjTioxyRT3WYFAUC50T9zbr2WkLz2h2z1aZZrV5DmSSKPgUbnjeozyzWWZjkbWlNZ7a8WOCyljkmlzsuTjqUGNuRw2DkZACe6OOQJHjWw9OqrVFct+Y+fe4tlAzBwY1BeSRzhmPFncniT/wDK5GLwFepPWi01uWVlzLcMiH0foK4uHF1cwsFG+3gIzsDlJIP0h7D4vfWNXD1qMOSpRbv+aXP0Lo8Qe9YJGBEC2/XTuMrGyZCrwMkm7wUHrO4Vr4fB1U3KV4pZ2vfgvewMhZ9VLS3haS7XaPFnAZBtHgsSLgDecAVsfjMZOoo0k0tya722SxraH1VdgzmSe2UkGKNJTtKv/lyOPA4HCriNIRi1G0ZtZtrY30CxivI7xJhb217JNJxcOqkRryMjnPoxn1VlTlh503VrUlFbrN7eC2A2NI3OkraPrJbi3YcACp2mY8FUKoyTWFKGCrz1YQkuvLpe0bTbtrrSpUMYbbeM7JLKw7xnANeM6eATaUpdzQ2mvZazXkjOsdmkuwcMyS4XPYGO4nur0qYHDwScqjV+dbewXM11rPcxKXmsGRRxbrkI+asIYCjUlq06t3/1YuZTrPKPG0fc+Zdr5hWP4Cm8q0fAXMS67JkqbW52l8YbAJGeGRnIrJ6Lla+vG3EXPX37248aK4XvjH91T4VV3Si+v+Bc9LrzZ8zIO+M/VUeisR0douexrtY/pSO+OT6hU+FYr7e9eoujIuuVif8AHH7kn9tYvRmK+zvXqLo9ffdY/px+6/8AbU+G4n7O9eouj4dcLH9P/sk/tq/DcV9nevUXRjOu1j+lJ7o5PrWsvheK+3vXqLowvr3ZjgZD3J9pFZLRGJfN2i5hbX6DcEhmYnhuUZPk3ms/hFX90ort9Bc8S64z+40fMfK22PmQ/PWUdGUv3Vl3eouY9Ba5Sz3EcTRIquWGQWJBVS3HgeHZzrLE6Mp0aMpqTbVu92CZcZpVRS7HCqCSewAZJrjxi5NRWbKUqz1h0jOGkhgiMQZsM+FwBv3kuM4HE12qmDwdJqFST1uj+mS7Im71tvnVcOilzhViUFzy3A7RGTuHM8q26ejcMpWs3bny8iXLdqHqDMzeyr0MHJBRZDl/hMDwbszw7M8PWvSlUXJQ+WG+2/oXRzlSOp21ssY2VGB8/lNetGjClHVgrIyM1eoFAKAUBXNNajaPuSWltl2jxdCUJPa2wRtHvzVuyWRE/wD8wtgNmO5vIl96kw2cdhBXf/1S4sZ31Muh4ml7wfD2X9W6lxYj4dRdIRPJLDpdg8mNtmgVi2yMLksx3DJ3AVbolmeL3VTTDvHI2kIZTExaMPCqqGIxtFVXBYcic45UuhZmd7XWEZ/CWL+UhgR3eCB6alosu0j9E6O0zaoUWzs5SWZ3dmzI7scszszAE7+wDG4VjKEJZruJtNV7XSpufZM2iYpSqhYkEsSpH75wAx2mO7wjvGN2KxVCkouKSs89mY2n3T1xpGeEw/cd4gxXaaOdSxQEF0GB4O0N21vxk7jWEcHh4yUlFXXQNpltdLzRIEXV+dFXcoSWQj+Xx8tYVMDQqScpK7fS/UX6CKN673DTXWibx1XHURKshSPA8JmyvhuTz4DAwKyhg6UIOENl89rv25g39I61nqn6nRt8suDsGSNtgHtbAycccY34rX+FYfp7Rc1NCaZtrdSPYOkmkfBllMalnbmT2Djgcs1618BTrW1nsWSWSFzDpTSy3Myq9ppD2KoBMSxfhJZP9Z3BUHYCc+TlKGj6VFtxz5+bgLkrLrLGIyItG6RDBSEVoMICBhQdkEhe4V4/CaLd232/wLkXoa/SIdZLo3SE1w4HWyGHAzzWNdk7KDkPIM1sVMFTnFQu0luT7+JLmTSt916BBoq/jUt4ezF4TJg5UMU8DJxvHLI51KWBp05aybfFlPS3kapspoO63DC7UWd+N20eryaPBRbu5y/2Y6jW0BEkSlptD3k075Lv1OEznOI0K4RfNmvWph4zio6zSXM3385EfNMJLM6AaHukgXJkjVSjSN7nLrH4KjsHGpSwsKb1k3fpbZSTt9L3CAKugJwAMAB3GAOHCGvGWjqEneV31v1HUQc+nZLe49kXujpS7ZFujSNGsaDcwjBQ7b7xluO/lXosDRVN00tjz258WS5bb/QLSFWuzuYbQtFY9Wg9yJG3GZ+Oc4UchzrlYzUwlo0FZvN5tLovkZWIJFV9KqqABLaEggDADMDuGPJJ6jWDbhgW5PbOXh/RN5918vGKx2kW+SdhkD3gPqyfUpqaMpRUpV55R8ffkGedB6saRnVLVpI7aAKQwQbTFfdbWDvJJ98Bv4VvUZYWrXcopylnd5Lh5bBZnQ9V9SrSx8KJNqXGDNJ4T+XZ5IO4Dz11G7lSsWOoUUAoBQCgFAKAUAoBQCgFAKAUAoBQCgFAKAUAoBQCgFAKAUAoDmWs8iXGmoUmdVt7KLr5SxwobIbwid3Ew+g1ksjF5mDWPWGa4aWW2HVW6Ln2TIp2mCrn8DG3aeDNu31xcVToyxHzvWk7JRW7i/JC5q6h2jCFriTfJOxck8dkE7PpJJ+UK1NJ1E6ipRygre/AI1dXB7JvZ7w70Q9VF6MEjzb/AP8AQ16Yv/BhoUFm9r9+8gszqOrkGEL++OB3D/vPora0TS1abnzvuX83MiXrqgUAoBQCgFAKAUAoBQCgFAKAUAoBQCgFAKAUAoBQCgFAKAUAoBQHNdWtDw3WltIzTxiTqpY1RW3rtAEZK8GIEYxnhWTyMbbSI150vHcy+w4H2jJOEd18XZUgsFbgxG7OOGK5KoOlXqYmeSV12WDZJ6w3It7SVl8HZTZTyE4RMdxIrj4SDrYiKe93fiysw6m2XVWcQ5sNs977x6FwPNWekavKYiT5tnYEdMsItmNF7FGe/ifXX0eGp8nSjHmRTYr2AoBQCgFAKAUAoBQCgFAKAUAoBQCgFAKAUAoBQCgFAKAUAoBQCgOXaP0NJPpPSNsZ2igMsUsyKMPKjqSqhxvVN+Gxx4VluMd5401aRrpiOKNVWOC12lRQAFLZTGBw3FTXK0ilToTks5NX6v6G80OkNiYI4hxlmRfUfrxWjolJVZTf7YthlrtoRlUHDKqO7cBXOgteok97Xeyl4r7IooBQCgFAKAUAoBQCgFAKAUAoBQCgFAKAUAoBQCgFAKAUAoBQCgFAUPSsTppoKkhi9l2TRh1AJEkb7RYBtxYIN2QeNXcY7yBstEpb6Uuo49sqkUILuxd2eQK7M7HiSQT5q5WmL8jHj5Dea+tQ2ruwj5dYzn5JQj5jWjgflw9aXQl23DLlo5cyp8IerfWpg1evBdJS4V9aUUAoBQCgFAKAUAoBQCgFAKAUAoBQCgFAKAUAoBQCgFAKAUAoBQCgKV0kjqjZXw/y9yoc9kMuEk+YDz1URms8GdLXy83tbeRfLsEr9o89auOpcrh5JZ59g3lc0xv0nZjsSU/7X/trjYfZgar6V4om8ueifyyd/wBRrWwH1EOPkylur6sooBQCgFAKAUAoBQCgFAKAUAoBQCgFAKAUAoBQCgFAKAUAoBQCgFAR2seixdWs1u3+IjKD2NxU+ZgD5qIM5/qlpJnvLGWTdI1vcWM4PET2xWQbXlZQTWTMUYNZrbq9NWy43GKQr3FZvm4Vxq1DkcLVisrprhdB5lq0Ufwyd/1GuXgfqIcfIpbq+rKKAUAoBQCgPlAfaAUAoBQCgFAKAUAoBQCgFAKAUAoBQCgFAKAUAoBQCgOSdIttJYXkd7EPwMk0UrgDhPGGDY7C8bN3+F5KyW0xewkdcF63S+jmjIYPDMVPaBHI27vB3VrYuk6mHnCOf83DzJrR35VPhD56+ZwmyvDiUuFfWlFAKAUAoBQCgFAKAUAoBQCgFAKAUAoBQCgFAKAUAoBQCgFAKAUAoBQGhp3RMd1A9vKMq4xnmCN6svlBwfNQHKNFCeHSejrK4Hh2rTosg4SQSI3VFee7DLjluHEGs9xhvOmaRs8TxuqnBYbWBzBG89/1VxcVhrYmnUgs2r9uZmTVdcCgFAKAUAoBQCgFAKAUAoBQCgFAKAUAoBQCgFAKAUAoBQCgFAKAUAoBQFU1m0YjX1hcHIdHdRjGCCpO/dy+uqiMtdQooBQCgFAKAU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Footer Placeholder 3">
            <a:extLst>
              <a:ext uri="{FF2B5EF4-FFF2-40B4-BE49-F238E27FC236}">
                <a16:creationId xmlns:a16="http://schemas.microsoft.com/office/drawing/2014/main" id="{F051A67A-08EC-4079-BBC8-8DC5E56FB43C}"/>
              </a:ext>
            </a:extLst>
          </p:cNvPr>
          <p:cNvSpPr txBox="1">
            <a:spLocks/>
          </p:cNvSpPr>
          <p:nvPr/>
        </p:nvSpPr>
        <p:spPr>
          <a:xfrm>
            <a:off x="581891" y="6276279"/>
            <a:ext cx="4332288" cy="273050"/>
          </a:xfr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200" dirty="0">
                <a:latin typeface="+mn-lt"/>
              </a:rPr>
              <a:t>Source: WHO, 2014.</a:t>
            </a:r>
          </a:p>
        </p:txBody>
      </p:sp>
      <p:graphicFrame>
        <p:nvGraphicFramePr>
          <p:cNvPr id="5" name="Table 4">
            <a:extLst>
              <a:ext uri="{FF2B5EF4-FFF2-40B4-BE49-F238E27FC236}">
                <a16:creationId xmlns:a16="http://schemas.microsoft.com/office/drawing/2014/main" id="{1F4DFCAF-A5CA-4A45-98B5-60046E50E31B}"/>
              </a:ext>
            </a:extLst>
          </p:cNvPr>
          <p:cNvGraphicFramePr>
            <a:graphicFrameLocks noGrp="1"/>
          </p:cNvGraphicFramePr>
          <p:nvPr>
            <p:extLst>
              <p:ext uri="{D42A27DB-BD31-4B8C-83A1-F6EECF244321}">
                <p14:modId xmlns:p14="http://schemas.microsoft.com/office/powerpoint/2010/main" val="3770041020"/>
              </p:ext>
            </p:extLst>
          </p:nvPr>
        </p:nvGraphicFramePr>
        <p:xfrm>
          <a:off x="460375" y="1745629"/>
          <a:ext cx="8368666" cy="3571240"/>
        </p:xfrm>
        <a:graphic>
          <a:graphicData uri="http://schemas.openxmlformats.org/drawingml/2006/table">
            <a:tbl>
              <a:tblPr firstRow="1" bandRow="1">
                <a:tableStyleId>{5C22544A-7EE6-4342-B048-85BDC9FD1C3A}</a:tableStyleId>
              </a:tblPr>
              <a:tblGrid>
                <a:gridCol w="3091209">
                  <a:extLst>
                    <a:ext uri="{9D8B030D-6E8A-4147-A177-3AD203B41FA5}">
                      <a16:colId xmlns:a16="http://schemas.microsoft.com/office/drawing/2014/main" val="1756839787"/>
                    </a:ext>
                  </a:extLst>
                </a:gridCol>
                <a:gridCol w="5277457">
                  <a:extLst>
                    <a:ext uri="{9D8B030D-6E8A-4147-A177-3AD203B41FA5}">
                      <a16:colId xmlns:a16="http://schemas.microsoft.com/office/drawing/2014/main" val="2373836967"/>
                    </a:ext>
                  </a:extLst>
                </a:gridCol>
              </a:tblGrid>
              <a:tr h="370840">
                <a:tc>
                  <a:txBody>
                    <a:bodyPr/>
                    <a:lstStyle/>
                    <a:p>
                      <a:r>
                        <a:rPr lang="en-US" dirty="0"/>
                        <a:t>Task</a:t>
                      </a:r>
                    </a:p>
                  </a:txBody>
                  <a:tcPr>
                    <a:solidFill>
                      <a:srgbClr val="427C5F"/>
                    </a:solidFill>
                  </a:tcPr>
                </a:tc>
                <a:tc>
                  <a:txBody>
                    <a:bodyPr/>
                    <a:lstStyle/>
                    <a:p>
                      <a:r>
                        <a:rPr lang="en-US" dirty="0"/>
                        <a:t>Explanation</a:t>
                      </a:r>
                    </a:p>
                  </a:txBody>
                  <a:tcPr>
                    <a:solidFill>
                      <a:srgbClr val="427C5F"/>
                    </a:solidFill>
                  </a:tcPr>
                </a:tc>
                <a:extLst>
                  <a:ext uri="{0D108BD9-81ED-4DB2-BD59-A6C34878D82A}">
                    <a16:rowId xmlns:a16="http://schemas.microsoft.com/office/drawing/2014/main" val="2491337047"/>
                  </a:ext>
                </a:extLst>
              </a:tr>
              <a:tr h="370840">
                <a:tc>
                  <a:txBody>
                    <a:bodyPr/>
                    <a:lstStyle/>
                    <a:p>
                      <a:r>
                        <a:rPr lang="en-US" sz="2000" dirty="0">
                          <a:solidFill>
                            <a:schemeClr val="tx1"/>
                          </a:solidFill>
                        </a:rPr>
                        <a:t>Listen</a:t>
                      </a:r>
                      <a:endParaRPr lang="en-US" sz="2000" dirty="0">
                        <a:solidFill>
                          <a:schemeClr val="tx1"/>
                        </a:solidFill>
                        <a:latin typeface="Arial" panose="020B0604020202020204" pitchFamily="34" charset="0"/>
                      </a:endParaRPr>
                    </a:p>
                  </a:txBody>
                  <a:tcPr>
                    <a:solidFill>
                      <a:srgbClr val="EDEDED"/>
                    </a:solidFill>
                  </a:tcPr>
                </a:tc>
                <a:tc>
                  <a:txBody>
                    <a:bodyPr/>
                    <a:lstStyle/>
                    <a:p>
                      <a:r>
                        <a:rPr lang="en-US" sz="2000" dirty="0"/>
                        <a:t>Listen closely with empathy and no judgment</a:t>
                      </a:r>
                      <a:endParaRPr lang="en-US" sz="2000" b="0" dirty="0">
                        <a:solidFill>
                          <a:schemeClr val="tx1"/>
                        </a:solidFill>
                        <a:latin typeface="Arial" panose="020B0604020202020204" pitchFamily="34" charset="0"/>
                      </a:endParaRPr>
                    </a:p>
                  </a:txBody>
                  <a:tcPr>
                    <a:solidFill>
                      <a:srgbClr val="EDEDED"/>
                    </a:solidFill>
                  </a:tcPr>
                </a:tc>
                <a:extLst>
                  <a:ext uri="{0D108BD9-81ED-4DB2-BD59-A6C34878D82A}">
                    <a16:rowId xmlns:a16="http://schemas.microsoft.com/office/drawing/2014/main" val="331020810"/>
                  </a:ext>
                </a:extLst>
              </a:tr>
              <a:tr h="370840">
                <a:tc>
                  <a:txBody>
                    <a:bodyPr/>
                    <a:lstStyle/>
                    <a:p>
                      <a:r>
                        <a:rPr lang="en-US" sz="2000" dirty="0">
                          <a:solidFill>
                            <a:schemeClr val="tx1"/>
                          </a:solidFill>
                        </a:rPr>
                        <a:t>Inquire about needs and concerns</a:t>
                      </a:r>
                    </a:p>
                  </a:txBody>
                  <a:tcPr>
                    <a:solidFill>
                      <a:srgbClr val="D1EBDE"/>
                    </a:solidFill>
                  </a:tcPr>
                </a:tc>
                <a:tc>
                  <a:txBody>
                    <a:bodyPr/>
                    <a:lstStyle/>
                    <a:p>
                      <a:r>
                        <a:rPr lang="en-US" sz="2000" dirty="0"/>
                        <a:t>Assess and respond to various needs and concerns—emotional, physical, social, safety</a:t>
                      </a:r>
                      <a:endParaRPr lang="en-US" sz="2000" b="0" dirty="0">
                        <a:solidFill>
                          <a:schemeClr val="tx1"/>
                        </a:solidFill>
                        <a:latin typeface="Arial" panose="020B0604020202020204" pitchFamily="34" charset="0"/>
                        <a:ea typeface="Times New Roman" panose="02020603050405020304" pitchFamily="18" charset="0"/>
                        <a:cs typeface="Times New Roman" panose="02020603050405020304" pitchFamily="18" charset="0"/>
                      </a:endParaRPr>
                    </a:p>
                  </a:txBody>
                  <a:tcPr>
                    <a:solidFill>
                      <a:srgbClr val="D1EBDE"/>
                    </a:solidFill>
                  </a:tcPr>
                </a:tc>
                <a:extLst>
                  <a:ext uri="{0D108BD9-81ED-4DB2-BD59-A6C34878D82A}">
                    <a16:rowId xmlns:a16="http://schemas.microsoft.com/office/drawing/2014/main" val="1958439156"/>
                  </a:ext>
                </a:extLst>
              </a:tr>
              <a:tr h="370840">
                <a:tc>
                  <a:txBody>
                    <a:bodyPr/>
                    <a:lstStyle/>
                    <a:p>
                      <a:r>
                        <a:rPr lang="en-US" sz="2000" dirty="0">
                          <a:solidFill>
                            <a:schemeClr val="tx1"/>
                          </a:solidFill>
                        </a:rPr>
                        <a:t>Validate their experiences</a:t>
                      </a:r>
                    </a:p>
                  </a:txBody>
                  <a:tcPr>
                    <a:solidFill>
                      <a:srgbClr val="EDEDED"/>
                    </a:solidFill>
                  </a:tcPr>
                </a:tc>
                <a:tc>
                  <a:txBody>
                    <a:bodyPr/>
                    <a:lstStyle/>
                    <a:p>
                      <a:r>
                        <a:rPr lang="en-US" sz="2000" dirty="0"/>
                        <a:t>Show you believe and understand, assure victim that they are not to blame</a:t>
                      </a:r>
                      <a:endParaRPr lang="en-US" sz="2000" b="0" dirty="0">
                        <a:solidFill>
                          <a:schemeClr val="tx1"/>
                        </a:solidFill>
                        <a:latin typeface="Arial" panose="020B0604020202020204" pitchFamily="34" charset="0"/>
                      </a:endParaRPr>
                    </a:p>
                  </a:txBody>
                  <a:tcPr>
                    <a:solidFill>
                      <a:srgbClr val="EDEDED"/>
                    </a:solidFill>
                  </a:tcPr>
                </a:tc>
                <a:extLst>
                  <a:ext uri="{0D108BD9-81ED-4DB2-BD59-A6C34878D82A}">
                    <a16:rowId xmlns:a16="http://schemas.microsoft.com/office/drawing/2014/main" val="2488916490"/>
                  </a:ext>
                </a:extLst>
              </a:tr>
              <a:tr h="370840">
                <a:tc>
                  <a:txBody>
                    <a:bodyPr/>
                    <a:lstStyle/>
                    <a:p>
                      <a:r>
                        <a:rPr lang="en-US" sz="2000" dirty="0">
                          <a:solidFill>
                            <a:schemeClr val="tx1"/>
                          </a:solidFill>
                        </a:rPr>
                        <a:t>Enhance safety</a:t>
                      </a:r>
                    </a:p>
                  </a:txBody>
                  <a:tcPr>
                    <a:solidFill>
                      <a:srgbClr val="D1EBDE"/>
                    </a:solidFill>
                  </a:tcPr>
                </a:tc>
                <a:tc>
                  <a:txBody>
                    <a:bodyPr/>
                    <a:lstStyle/>
                    <a:p>
                      <a:r>
                        <a:rPr lang="en-US" sz="2000" dirty="0"/>
                        <a:t>Discuss a plan to protect the victim from further harm if violence occurs again</a:t>
                      </a:r>
                      <a:endParaRPr lang="en-US" sz="2000" b="0" dirty="0">
                        <a:solidFill>
                          <a:schemeClr val="tx1"/>
                        </a:solidFill>
                        <a:latin typeface="Arial" panose="020B0604020202020204" pitchFamily="34" charset="0"/>
                      </a:endParaRPr>
                    </a:p>
                  </a:txBody>
                  <a:tcPr>
                    <a:solidFill>
                      <a:srgbClr val="D1EBDE"/>
                    </a:solidFill>
                  </a:tcPr>
                </a:tc>
                <a:extLst>
                  <a:ext uri="{0D108BD9-81ED-4DB2-BD59-A6C34878D82A}">
                    <a16:rowId xmlns:a16="http://schemas.microsoft.com/office/drawing/2014/main" val="182388091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latin typeface="+mn-lt"/>
                          <a:ea typeface="+mn-ea"/>
                          <a:cs typeface="+mn-cs"/>
                        </a:rPr>
                        <a:t>Support</a:t>
                      </a:r>
                    </a:p>
                  </a:txBody>
                  <a:tcPr>
                    <a:solidFill>
                      <a:srgbClr val="EDEDED"/>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solidFill>
                            <a:sysClr val="windowText" lastClr="000000"/>
                          </a:solidFill>
                        </a:rPr>
                        <a:t>Support the victim to connect with additional services</a:t>
                      </a:r>
                      <a:endParaRPr lang="en-US" sz="2000" b="0" dirty="0">
                        <a:solidFill>
                          <a:sysClr val="windowText" lastClr="000000"/>
                        </a:solidFill>
                        <a:latin typeface="Arial" panose="020B0604020202020204" pitchFamily="34" charset="0"/>
                      </a:endParaRPr>
                    </a:p>
                  </a:txBody>
                  <a:tcPr>
                    <a:solidFill>
                      <a:srgbClr val="EDEDED"/>
                    </a:solidFill>
                  </a:tcPr>
                </a:tc>
                <a:extLst>
                  <a:ext uri="{0D108BD9-81ED-4DB2-BD59-A6C34878D82A}">
                    <a16:rowId xmlns:a16="http://schemas.microsoft.com/office/drawing/2014/main" val="2964941564"/>
                  </a:ext>
                </a:extLst>
              </a:tr>
            </a:tbl>
          </a:graphicData>
        </a:graphic>
      </p:graphicFrame>
    </p:spTree>
    <p:extLst>
      <p:ext uri="{BB962C8B-B14F-4D97-AF65-F5344CB8AC3E}">
        <p14:creationId xmlns:p14="http://schemas.microsoft.com/office/powerpoint/2010/main" val="143683560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Listen closely with empathy and no judgment</a:t>
            </a:r>
            <a:endParaRPr lang="en-US" noProof="0" dirty="0"/>
          </a:p>
        </p:txBody>
      </p:sp>
      <p:sp>
        <p:nvSpPr>
          <p:cNvPr id="10" name="Text Placeholder 9"/>
          <p:cNvSpPr>
            <a:spLocks noGrp="1"/>
          </p:cNvSpPr>
          <p:nvPr>
            <p:ph type="body" sz="quarter" idx="10"/>
          </p:nvPr>
        </p:nvSpPr>
        <p:spPr/>
        <p:txBody>
          <a:bodyPr/>
          <a:lstStyle/>
          <a:p>
            <a:pPr marL="0" indent="0">
              <a:buNone/>
            </a:pPr>
            <a:r>
              <a:rPr lang="en-US" dirty="0"/>
              <a:t>Purpose</a:t>
            </a:r>
          </a:p>
          <a:p>
            <a:pPr marL="0" indent="0">
              <a:buNone/>
            </a:pPr>
            <a:r>
              <a:rPr lang="en-US" dirty="0"/>
              <a:t>Give the victim a chance to share their experiences in a safe and private place to a caring person who wants to help.</a:t>
            </a:r>
          </a:p>
        </p:txBody>
      </p:sp>
      <p:sp>
        <p:nvSpPr>
          <p:cNvPr id="3" name="AutoShape 2" descr="data:image/jpeg;base64,/9j/4AAQSkZJRgABAQAAAQABAAD/2wCEAAkGBxITEhUSEhIVFRUXFhUYFhUWFhcYGhsVFxgXFxUZFRkYISggGBslGxUaITEhJSkrMC4wFx8zODMsNygtMCsBCgoKDg0OGxAQGy8lICUtLTAtLS0tLS0tKy0tLS0tKy0tLS0tLS0tLS0tLS4tKy0tLy0tLS8tLS0tLS0tLS0tLf/AABEIAMQBAgMBEQACEQEDEQH/xAAbAAEAAgMBAQAAAAAAAAAAAAAABQYDBAcCAf/EAE0QAAIBAwAGBAYLDgYDAQEAAAECAwAEEQUGEiExQQcTUXEiMmGBkaEUNEJScnOCsbLB0RUWIyQzNVNUdJKTs8LSQ0RiosPhY/Dxgxf/xAAaAQEBAAMBAQAAAAAAAAAAAAAAAQIEBQMG/8QAOhEAAgECAgUKBAYCAwEBAAAAAAECAxEEMQUSIUFxE1FhgZGhscHR8BUiNFIUMjNC4fEjkmJyolND/9oADAMBAAIRAxEAPwDuNAKAUAoBQCgMc06r4zAd5xWE6kIK8mlxBoy6biHDabuH24rSnpPDxyd+C9bAj7nWlF4hV+G4HqrXelZS/Tpt++hMhFz6+Qj/ADFuO5gT89T8XjZflp9zFzQm6RIB/m1+ShPzKal9JSyVv9fMXNOTpIt/1lz3RuP6RTkdJPf3xJc15Okm3/TTHuB+sip+D0g85f8AoXMLdI0B4G4b/wB+FU+H4zfP/wBMXPP3/wAR/wAK5PyR/dUejsRvqL/Zi4GvEZ/y91+4P7qwejav/wBI9r9Bc+nXaP8AVrr+GP7qi0bV/wDpHtYueTryn6tdfuD+6svhtV//AKR7WLnw69Rc7e5HyF/uqfC6v3x7X6C4+/8AtvdLMO9V/uq/CcRuku1+guZY+kC0/SSD5J+omp8NxiyfeLm1Fr3aHhcuO9ZR9VR4PHx5/wDb+S3N6LXKA8L1flPj6VY6uPj93iLkhb6y7XiXKN3NGaxeKxsM79cf4Fzfj03N2qfN9lVaVrrO3Z/JTMun35op7sj7a9o6Ynviu3+wZV1h7Y/93/Vei0wt8O/+AZU0/HzVh6D9desdL0Xmn3eoMyaahPEkd6n6q9o6Tw7326mDOmkYjwkXznHz17xxdCWU12gzpKp4MD3EGvZSjLJg91kBQCgFAKAUBDaw6z2tmuZ5QGPioN7nuUb8eXhUk2lsVyXKDd9JVxcErZWrsOG0dw85HD0itKtrrbVqKC5ln2vyRLmibfS8295ooAeIUBm9O/6Vc6VXAQd9VzfO/a8BtH3mu/5e9nk7QDgehi1T4nGP6dKK99QsZodRLMcVd/hOR9HFYS0tiXk0ur1uLG7FqrZLwt1PwizfSJrxlpDEv977kWxsx6DtV4W8P8NfsryeKrvOb7WLGyllEOEUY7kUfVXm6s3nJ9rBlWNRwAHcBWDbYPVQDNAM0AzQDNAM0AoDw0SnioPeBWSk1kwYJNGwN40MR741P1Vmq9VZSfawa0mr1oeNtF5kA+avVYzELKb7RY1JtTrFv8DHwXcfMcV6x0nio/u7l6EsjXOo9sN8bzRn/RJ9or0+K1n+ZJ8ULD703HiX90O9yfrFPiEX+alHsFj59w79fE0iT5HjB9ZJp+LwsvzUex/0LM+9TpZOEltL8JSp/wBoFNbAS/bJe+sbT790tJL41lG/ljlA9RJNTkMFLKq1xQ2mJtcurdUubWWDPMnaGO3gMjuzWa0ZrxcqM1LuFy0QSggOjAggFWU8uIIIrmWlCXM12opaNC6Q6wbLeOPWO2vo9H4zl46svzLv6fUpJ10QKAUBjnmVFLuwVVBLMxAAA4kk8BQHJNcuk95GMGj8gE7PXY8NjwxEvIeUjJ5AcayskrsxbNLV/U0flrzMkjb9hmJ39sh4u3k4d9cHGaUbepR2Ln9ObxCRcY4woCqAoHAAAAdwFcZtt3ZT1UAoBQCgFAKAUAoBQCgFAKAUAoBQCgFAKAUAoBQCgFAa2kLCOdDHKoZT6QeRU8j5a9aVWdKWvB2YKxqvI9rcPYSHKkF4GPMcSB3jJx2q3bXTxqjiKKxMFtyl797GiLmLxYT7Eit2Hf3Hca0MJV5KtGXbwZS419aUUBq6S0hFBE00zhEQZZj6gO0k7gBxzQHF9cNZ5b4CRw0drtYt7cePO4O5pMcVB7PIBv315Sq/PycM1m90V683azBu5J6p6tCAddMAZ2HDdiMH3K8s9p8w8vBx2O5X/HT/ACrvKkWauYUUAoBQCgFAKAUAoBQCgFAKAUAoBQCgFAKAUAoBQCgFAKAUBVdeB1bW10OMcwUn/Q28/RI+Ua6ujXrqpRe9d6Iy1GuUUuls+UU9qg+kV9nTlrQUudFPtxMqKzuwVVBZmJwAoGSSezFZg5fpG5+6JN5cnq9HwseojbweuYbjLKPeDgB5ubZ18VWlRh8ivJ7FxMcyN1agFzO14y4jT8HbJjAVV3bQHAfUSewVx8ZN0KSoJ/M9s3zt7gi21ySigFAKAUAoBQCgFAKAUAoBQCgFAKAUAoBQCgFAKAUAoBQCgFAVzpBTNjIexoz/ALwPrrpaKdsTHr8CPInbOTajRu1FPpANaFRWm10spbLOf8Gm8eKvPyCvpsNU/wAMOC8ClP6WdJL+LWTSGOOZy07Lkt1UeDsADeWZjgAcSoFb8TGRB6/dZ7FUyxiIbKJbWg/wgxwDJjc0uwvDgucDJyTpTqt4qNNZJXb8uHOGTmirMQwxxD3Cgd590fOcnz18zXqurUlN72U2q8gKAUBrX1/FCu1NKka9rsFGfJnjWcKcpu0VfgDUtNY7OVtmO6hZjwUSLk9wzvr0lhqsVeUX2AlK8AeJpVRSzsFUDJZiAAO0k7hVSbdkCOttZLORgiXUDMdwUSLknyb9/mr2lhq0VdxduAJSvAHiaZUG07KqjiWIA37hkmqk27IHi3uo5M9W6PjjssGx344VZRlHNWBkkcKCzEAAZJJwAOZJPCok3sQPFvco4yjq4BwSrBhnsyKsouOasD1LKqgszBVG8sxAAHlJ4VEm3ZAjIdZ7FmCLdwFjuAEi7z5N++vZ4asldwfYCWrwBgnvIkOHkRCd4DOqnHbvNZKEpZIGP7q2/wCni/iJ9tZclP7X2AyQXkTnCSI5G8hXVjjt3GsXCUc0D7cXcceOskRM8NplXOOOMnfxpGEpZK4PcUqsAysGU8CpBB7iKjTTswebi4RBl3VBnGWYKM9mTVjFyyVwGuUCdYXUJgHbLDZweB2uGDmmq72ttBg+61v+sQ/xE+2suSqfa+xgfda3/WIf4ifbTkqn2vsYNi3uEcZR1cZxlWDDPZkc99Yyi47GrAyViCD13XNjN3IfQ6mt7RrtiYdfgyPI3tBtm2gPbFH9AV4YlWrTXS/EqLHBMNld3IfNXWoy/wAceC8AQ4kibTN1PMVCWVtCm03BXlzJtDy4JHbvrtbhvKzrlLNcXtqZFMcbTgxwsPC2YwpLydjEHxeQO/fnHNq1IJ1nHNRs3x3LxIy0180UUAoCO1h0ulpbyXD7wg3D3zE4VfOSO6vahRdWooLeDmeqWrcmlXe+v3Zo9oqiAkbWOIX3sa8MDeTnfuOexicTHCRVGitu/wB85S13fRjo51IWN4zyZZHJHmckVox0niE9rv1ehCz6JsFghjgUlgihQWOSccz3mtOrUdSbm94OW6Xml0xpI2iSFbWEttY4EIcPJjmxJwueAPfntUlHB4flGvmfu3qUn9L9Ftm0JW3DRygeCxcsGYDcHB3YPaMY9VatLSlVTvPaiHjor1kklEllcEmWHxS3jFAdllbtKnAz2HyVdJYaMLVYZP33lJXpU/Nk/fF/NSvDRv1MevwZDnHRbpZrW8RH3R3S7IzwyGZY2/fVl+Ua6+kaSq0m1nH2+7aU63rj7Quv2eX6BrhYX9eHFEKr0J+05f2hv5cdbul/1lw82UiteJXvtKxaN6wpEuztAc2KdY7Y5nZ3DPDzmvfBqNDDOva7/mwLJN0YaOKbISRWx+UEjFs9uD4PqrTWk8QndtcLEJrVPQr2lusDztNsk4YjAVeSqN5AHlJ4nlWviayrVNdRsDnvS/CHvrRDnDIqnHHBlIOPTXV0W9WjNrn8ik6eiWx/SXH76f2VrfFq3Mu/1ITWq+pVvYyPJC0pLrsHbZSMZDbsKN+6tfEY2pXioyS2cwKb05Dfad0//FW/ofKfV5lNzod0swWaxl3PExZAeIGcSL5m3/KNYaVpK8a0cn7QNjps9pxftC/y5Kw0R+s+HmgTejdEpd6Jgt5CwR7e3yUIDeDsOMZBHFRyrXqVXSxUpxzTfmQqWs/RraW9pNOkk5aNNoBmjIzkDfhAefbW9h9JValWMGlZ8fUppai9H9teWgnlkmVi7rhGQDCnd4yk+uvTGaQqUaupFK3Tf1B0nVfV2KxiaGFnZWcuS5UnJVV9yBuwgrkYjESry1pc1thCYrXBD63j8Sn+B9YrcwH1MOIZm1bP4pb/ABMf0RWGM+on/wBn4hFkhQbI7h81b1J/JHggRmq9vE93pK6lI2UuseEcIOpiUB2zuyu0d54ceO+voGEVjTWkOv0laSBSIi9x1bHcXGz42z7lTgYzvPHA3VxqqSp4hp3ey/Rt8ecm8tFcEooBQHNum68xBbxZ8eRmPdGoG/8AiV19EQvOUuZeP9FLvq1YiC0giAxsxJn4RGWPnYk+eudiJ69WUudkJKvEGjpy6MVtPKOKQyOO9UJHrFetGOvUjHnaBQehC0AhuJubOqeZV2v6/VXT0vP54x6LlOmVxyHJtn2PrJ4O5ZWyQOfWxb8/LOfNXc/U0ft3eT9Clt6VPzZP3xfzUrR0b9THr8GQ59daFMmhLa6TPWQPLkjj1bTNv3e9bB8mWrqxrauMlTeUrdtil9bTIu9CzT+6NtKJB2SKhD+k7+4iuXyPI4xQ/wCStwIRvQn7Tl/aG/lx17aX/WXDzZTQ6StDXEF0mlLYZ2dkyYGdlkGAzDmhUAHu8teuArQqU3h6nV75wWbVLXy2vAEJ6qc/4bHif/G3uu7j5K08TgKlHbnHn9SFrrRByXpdlCX9o7cFRSe4Skmu7otN0Zpe9hS2HpL0Z+nb+FJ9laPw3Efb3ohZdG38c8STRHKOMqSCMjOOB3jhWnUpypycZZoHMunPjad0/wDxV2dD/v6vMp510ibR+kbfSMY8CTZ6wDmwAWQfKQ5HlBNMI1iKEqDzWXl2MEp0zyBrGBlOVadCCOYMchB9FeOiU1WknzeaBbNTvaFr+zw/QFaOK/XnxfiQ19f/AM3XXxf9QrLBfUQ4gi+iL83L8ZL84r30p9Q+CBdK5wFAROtntOf4s/VW3gfqIcQz3qz7Ut/iY/oipjPqJ8WETqTbh3CtqnL5FwQI3UbRYuIpZJWzC17dSmPG53EmEMh5ouxnZ5nBPDFfSMiKxpvSYmvrV4wSizyJ1pHgMzYDCPmwGD4XDJ51w40XClXUnte229K7s36At9cMooBQHMunC2JitpOSvIn76qR/LNdnQ8vmlHoXd/ZToOh7kSW8Mi8HijYedQa5VWLjOUXubIbleYI/WC2MtrcRji8MqjvKMB669aEtWrGT3NeIKL0IXIMFxFzWRX8zrs/0V09LxevGXR78SnSq45Dk1w3XayKBvEbAZH/jiy2flZFdyK1NHu+/zZS29Kn5sn74v5qVo6N+pj1+DIYujOBZNExxuNpW69WB5q0jgj0GstISccU2s1bwQKRouVrI6T0ZIfBaCZoiebLGSCPhR7/kV0aiVfkq8edX7fJlLN0J+05f2hv5cdael/1lw82Q6Ea5QKBrj0bQzhpbQCKbedgbkc9mPcHyjd5OddTC6SnD5am1d69QeuinWSW4jkt7gkyQ4wzeMUORh87yykYye0dlNJYaNOSnDJlIPpaQNf2akZBVAQeYMpBFbGjHahNr3sBfTqdo/wDU4f3a5n4yv97IS1papEixxqERRhVHADjurwlJyetJ7Qcv6c+Np3T/APFXa0P+/q8yl21u0GLyxaHHh7IeM9kijK92d69zGubha/I1lLdv4EOS6R0yZtERwP8AlLe5VTnj1Zjl2M9xBX5Iruwo6mLc1lKPfdX9SnYtTvaFr+zw/QFcDFfrz4vxIa+v/wCbrr4v+oVlgvqIcQRfRF+bl+Ml+cV76U+ofBAulc4CgIrWr2nP8W1beB+ohxDPuq/tO3+KT5qmN+onxYRLdYv+r91vsrKMvlQI7UTRUtzaJHKdi1Ek7OoPhTyGeTKvjxIlxgrxY8fB8b6xkRC9IE8cXUb1Vo7hXVBu8BCQ2AOCjdXAwVOc6tVW2NSV+m+wMtNcYooBQELrjoP2ZaSQbgxw0ZPKRd657Ad4PkY1s4WvyNVT3b+AKLqFrmtopsL8NEYmIR2BOMnJR8ZI3nIbhg8sDPSxuDdZ8tR2393KW6/1+0dEufZCueSxguT6Nw85FaEMBiJu2rbiQl9BaVS6gS4jDBXGcMMEEHBB7d44868K1J0puD3A5fNt6F0m0hVjaz7XD3jHawOW0jcuzvrsq2Nw2rf5l77ylw0v0i2MUJkilEzkeBGobJblt5HgDtzv760KWjq0p6slZb2QheibQcm1LpCcHbm2urzuJDHakkx2E4A7jyNbGk68bKjDJZ+SKTvSp+bJ++L+ala2jfqY9fgyHzoq/NkPfL/MerpL6mXV4Ar/AEzaFJSO9j3FPwchHvG8QnuJK/LFbWiq210nv2opt9CftOX9ob+XHXnpf9ZcPNgnNZNdILKeKGZX2XUsZACQu/C7vdc843jduOa1sPgp14OUXluIeNI9IGj4ojIs6yHHgxpksTjcCMeD3nFWno+vKWq426WCvdEGjpSbi9lXZExwnLayxZ2A97nAHn7K29KVI2jSju9opH9LsoS+tHbgqKT3CUk166LTdGaXvYC1HpM0b+mf+E/2Vo/DMRzd6ISOgtcbO7k6qCRmfZLYKMvgjAO8jyivKtg6tGOtNbOIKR058bTun/4q6Wh/39XmU6nB4q9w+auI8yHDOlPQptrxnTdFcfhABw2wfwg9J2vl19Lo2tylKzzjs9PfQU69qd7Qtf2eH6Arg4r9efF+JDX1/wDzddfF/wBQrLBfUQ4gi+iL83L8ZL84r30p9Q+CBdK5wFARetJ/E7j4pvmrawX1EOKDGqw/E7f4pfmpjfqJ8WEWqCzyqnHEA8+yujRw96cX0IEFqnpcwWpt4k6y5N1eJFFnA8Gdy0kh9zGu0CW8oA3kV3WREdpXVvEd0rt1k8ofblIxlvGUKPcIDjC187WxUoYtLKMZZLpzfF3FjJqxe9dawvz2ArfCXwW9Y9daeNpclXlHp8dpUSlaoFAKAjNMav2t17YgSQgYDEYYDsDLhh6a9qWIqUvySsDRsdR9HRHaS1Qnj4ZaT0CQmvWeOxE1Zy8vAFhArVBr31lFMhjmjWRDxVgCPId/Py1lCcoPWi7MEJa6i6OjfbW1TPHwi7jzK5I9VbEsdiJKzl5AsYrUBgvbOOVDHKiuhxlWGQcHIyO8VnCcoPWi7MCys44UEcSKiDOFUYAycnA7zSc5TetJ3YPV1bJIhjkUOjDDKwyCPKKkZOLvF2YMWj9GwwKVhiSNSckIAATgDO7ngD0VlOpOo7zdwfb+winTYmjSRfeuoIz2jPA+UVIVJQd4uzBCW+oejUbbFqhPYzO6/usxHqrZlj8RJWcvAFjVQAABgDcAOAHkrUBo6R0JbTsGngjkYDALqCQM5wM+U16U69SmrQk0DU+9Kw/U4P4a16fi6/3vtBs2GgbWBtuG3ijbBG0igHB4jI5bqwnXqTVpSbQMmktEW9xs9fDHLs52dtQ2M4zjPDOB6KlOtOn+RtA3AK8waukdGQTgLPEkgU5AdQ2DwyM1nTqzp7YOwM9vCqKqIoVVACqNwAG4ADsrGUnJ3YPl1bJIhjkUOjDDKwyCPKKRk4u8XtB4sbGKFNiGNY0yTsqMDJ4nAqznKbvJ3YNisAKAgtd5dmymPaFX951Fb2jY62Jh1+DIyQ0NFsW8K9kUY9CitfEy1qs5dL8Sl/tYQEUY4Ko9VfV0YatOMeZIpUtSoI477SibIEgnRy2N/VTIJFGewNtnz17PIiIvT5N7MRGStofGkG4zkeCyxn9FlcFvdb8bt54mOcKFXlErzeXMt1+l83MMyH1bYQXNxZ8F2uuiH+lgNpR2Y3bvIa1sYnWoQxG/8r4reRFnrmFFAKAUAoBQCgFAKAUAoBQCgFAKAUAoBQCgFAKAUAoBQCgFAKAq3SCxaGKEcZZkXzb/AKytdTRStUlUf7YtkZbrKDadEHDIHmHH1Vo0IcrVjHnf9lLpX2BTnus2jM6WhQyNHDewlJQu4yG3Jfq9oeKGUgE8SARzrJZGLzJHXW52RHb2qqZwu5QPAihPgiSTHiqCMKvM8OBrm4+hTlFVKmUc7Zu+7tsVlF09oiO2iSdJPxlZAwkfJaZ23MhA45HADhw5k1pYXEyrzdOS+RrJZRW5kZYNB6ZjuUyvguu6SM+MjcCCOzPOuficNOhKzy3Pcy3JKtYCgFAKAUAoBQCgFAKAUAoBQCgFAKAUAoBQCgFAKAUAoBQCgKrd/jGk40G9LZC7fGNwH0fQa6sP8OClLfN2XBe2TedE1ctckyHluXv5n/3tr00TQu3VfBeZkT9d0FX6Q9HSSWomgH4e2dZ4vKU8ZfLlc7ueBVRGYtBzW8dgLl3MzXIV5HAzJLK4wsaKOYPgKg8XZ7zWNSCnFxlkwivwaDkE3X3YHXY/Bxg5SJDw2eTP2t27hXzmLboL8PBWW975fx0Ai9OWMUtwBAXS6GC0sWAEXkZ+RzyXie6ssNVqU6LdSzp7k97/AOPrkuJD5Npe9tFzdRJLGN3XRsFPYMq3E9wFI4bDYh2oycXzNX7wbVvrjaMcO7RN72VCp9IyPXXnLRmIW2KUl0O4uSttpGGT8nNG3wXU+oGtSdCpD80WuoptV5AUAoBQCgFAKAUAoBQCgFAKAUAoBQCgFAKAUAoBQEPrJp5LWPO5pSPwcfMnkSOS/wDytzB4OWIl/wAd797w2ZdQtXpAhaT8rKesmY8RnOF7953dpNbdSLxlbUp7IR2e+O4JHSYIgihVGAOFdynTjTioxyRT3WYFAUC50T9zbr2WkLz2h2z1aZZrV5DmSSKPgUbnjeozyzWWZjkbWlNZ7a8WOCyljkmlzsuTjqUGNuRw2DkZACe6OOQJHjWw9OqrVFct+Y+fe4tlAzBwY1BeSRzhmPFncniT/wDK5GLwFepPWi01uWVlzLcMiH0foK4uHF1cwsFG+3gIzsDlJIP0h7D4vfWNXD1qMOSpRbv+aXP0Lo8Qe9YJGBEC2/XTuMrGyZCrwMkm7wUHrO4Vr4fB1U3KV4pZ2vfgvewMhZ9VLS3haS7XaPFnAZBtHgsSLgDecAVsfjMZOoo0k0tya722SxraH1VdgzmSe2UkGKNJTtKv/lyOPA4HCriNIRi1G0ZtZtrY30CxivI7xJhb217JNJxcOqkRryMjnPoxn1VlTlh503VrUlFbrN7eC2A2NI3OkraPrJbi3YcACp2mY8FUKoyTWFKGCrz1YQkuvLpe0bTbtrrSpUMYbbeM7JLKw7xnANeM6eATaUpdzQ2mvZazXkjOsdmkuwcMyS4XPYGO4nur0qYHDwScqjV+dbewXM11rPcxKXmsGRRxbrkI+asIYCjUlq06t3/1YuZTrPKPG0fc+Zdr5hWP4Cm8q0fAXMS67JkqbW52l8YbAJGeGRnIrJ6Lla+vG3EXPX37248aK4XvjH91T4VV3Si+v+Bc9LrzZ8zIO+M/VUeisR0douexrtY/pSO+OT6hU+FYr7e9eoujIuuVif8AHH7kn9tYvRmK+zvXqLo9ffdY/px+6/8AbU+G4n7O9eouj4dcLH9P/sk/tq/DcV9nevUXRjOu1j+lJ7o5PrWsvheK+3vXqLowvr3ZjgZD3J9pFZLRGJfN2i5hbX6DcEhmYnhuUZPk3ms/hFX90ort9Bc8S64z+40fMfK22PmQ/PWUdGUv3Vl3eouY9Ba5Sz3EcTRIquWGQWJBVS3HgeHZzrLE6Mp0aMpqTbVu92CZcZpVRS7HCqCSewAZJrjxi5NRWbKUqz1h0jOGkhgiMQZsM+FwBv3kuM4HE12qmDwdJqFST1uj+mS7Im71tvnVcOilzhViUFzy3A7RGTuHM8q26ejcMpWs3bny8iXLdqHqDMzeyr0MHJBRZDl/hMDwbszw7M8PWvSlUXJQ+WG+2/oXRzlSOp21ssY2VGB8/lNetGjClHVgrIyM1eoFAKAUBXNNajaPuSWltl2jxdCUJPa2wRtHvzVuyWRE/wD8wtgNmO5vIl96kw2cdhBXf/1S4sZ31Muh4ml7wfD2X9W6lxYj4dRdIRPJLDpdg8mNtmgVi2yMLksx3DJ3AVbolmeL3VTTDvHI2kIZTExaMPCqqGIxtFVXBYcic45UuhZmd7XWEZ/CWL+UhgR3eCB6alosu0j9E6O0zaoUWzs5SWZ3dmzI7scszszAE7+wDG4VjKEJZruJtNV7XSpufZM2iYpSqhYkEsSpH75wAx2mO7wjvGN2KxVCkouKSs89mY2n3T1xpGeEw/cd4gxXaaOdSxQEF0GB4O0N21vxk7jWEcHh4yUlFXXQNpltdLzRIEXV+dFXcoSWQj+Xx8tYVMDQqScpK7fS/UX6CKN673DTXWibx1XHURKshSPA8JmyvhuTz4DAwKyhg6UIOENl89rv25g39I61nqn6nRt8suDsGSNtgHtbAycccY34rX+FYfp7Rc1NCaZtrdSPYOkmkfBllMalnbmT2Djgcs1618BTrW1nsWSWSFzDpTSy3Myq9ppD2KoBMSxfhJZP9Z3BUHYCc+TlKGj6VFtxz5+bgLkrLrLGIyItG6RDBSEVoMICBhQdkEhe4V4/CaLd232/wLkXoa/SIdZLo3SE1w4HWyGHAzzWNdk7KDkPIM1sVMFTnFQu0luT7+JLmTSt916BBoq/jUt4ezF4TJg5UMU8DJxvHLI51KWBp05aybfFlPS3kapspoO63DC7UWd+N20eryaPBRbu5y/2Y6jW0BEkSlptD3k075Lv1OEznOI0K4RfNmvWph4zio6zSXM3385EfNMJLM6AaHukgXJkjVSjSN7nLrH4KjsHGpSwsKb1k3fpbZSTt9L3CAKugJwAMAB3GAOHCGvGWjqEneV31v1HUQc+nZLe49kXujpS7ZFujSNGsaDcwjBQ7b7xluO/lXosDRVN00tjz258WS5bb/QLSFWuzuYbQtFY9Wg9yJG3GZ+Oc4UchzrlYzUwlo0FZvN5tLovkZWIJFV9KqqABLaEggDADMDuGPJJ6jWDbhgW5PbOXh/RN5918vGKx2kW+SdhkD3gPqyfUpqaMpRUpV55R8ffkGedB6saRnVLVpI7aAKQwQbTFfdbWDvJJ98Bv4VvUZYWrXcopylnd5Lh5bBZnQ9V9SrSx8KJNqXGDNJ4T+XZ5IO4Dz11G7lSsWOoUUAoBQCgFAKAUAoBQCgFAKAUAoBQCgFAKAUAoBQCgFAKAUAoDmWs8iXGmoUmdVt7KLr5SxwobIbwid3Ew+g1ksjF5mDWPWGa4aWW2HVW6Ln2TIp2mCrn8DG3aeDNu31xcVToyxHzvWk7JRW7i/JC5q6h2jCFriTfJOxck8dkE7PpJJ+UK1NJ1E6ipRygre/AI1dXB7JvZ7w70Q9VF6MEjzb/AP8AQ16Yv/BhoUFm9r9+8gszqOrkGEL++OB3D/vPora0TS1abnzvuX83MiXrqgUAoBQCgFAKAUAoBQCgFAKAUAoBQCgFAKAUAoBQCgFAKAUAoBQHNdWtDw3WltIzTxiTqpY1RW3rtAEZK8GIEYxnhWTyMbbSI150vHcy+w4H2jJOEd18XZUgsFbgxG7OOGK5KoOlXqYmeSV12WDZJ6w3It7SVl8HZTZTyE4RMdxIrj4SDrYiKe93fiysw6m2XVWcQ5sNs977x6FwPNWekavKYiT5tnYEdMsItmNF7FGe/ifXX0eGp8nSjHmRTYr2AoBQCgFAKAUAoBQCgFAKAUAoBQCgFAKAUAoBQCgFAKAUAoBQCgOXaP0NJPpPSNsZ2igMsUsyKMPKjqSqhxvVN+Gxx4VluMd5401aRrpiOKNVWOC12lRQAFLZTGBw3FTXK0ilToTks5NX6v6G80OkNiYI4hxlmRfUfrxWjolJVZTf7YthlrtoRlUHDKqO7cBXOgteok97Xeyl4r7IooBQCgFAKAUAoBQCgFAKAUAoBQCgFAKAUAoBQCgFAKAUAoBQCgFAUPSsTppoKkhi9l2TRh1AJEkb7RYBtxYIN2QeNXcY7yBstEpb6Uuo49sqkUILuxd2eQK7M7HiSQT5q5WmL8jHj5Dea+tQ2ruwj5dYzn5JQj5jWjgflw9aXQl23DLlo5cyp8IerfWpg1evBdJS4V9aUUAoBQCgFAKAUAoBQCgFAKAUAoBQCgFAKAUAoBQCgFAKAUAoBQCgKV0kjqjZXw/y9yoc9kMuEk+YDz1URms8GdLXy83tbeRfLsEr9o89auOpcrh5JZ59g3lc0xv0nZjsSU/7X/trjYfZgar6V4om8ueifyyd/wBRrWwH1EOPkylur6sooBQCgFAKAUAoBQCgFAKAUAoBQCgFAKAUAoBQCgFAKAUAoBQCgFAR2seixdWs1u3+IjKD2NxU+ZgD5qIM5/qlpJnvLGWTdI1vcWM4PET2xWQbXlZQTWTMUYNZrbq9NWy43GKQr3FZvm4Vxq1DkcLVisrprhdB5lq0Ufwyd/1GuXgfqIcfIpbq+rKKAUAoBQCgPlAfaAUAoBQCgFAKAUAoBQCgFAKAUAoBQCgFAKAUAoBQCgOSdIttJYXkd7EPwMk0UrgDhPGGDY7C8bN3+F5KyW0xewkdcF63S+jmjIYPDMVPaBHI27vB3VrYuk6mHnCOf83DzJrR35VPhD56+ZwmyvDiUuFfWlFAKAUAoBQCgFAKAUAoBQCgFAKAUAoBQCgFAKAUAoBQCgFAKAUAoBQGhp3RMd1A9vKMq4xnmCN6svlBwfNQHKNFCeHSejrK4Hh2rTosg4SQSI3VFee7DLjluHEGs9xhvOmaRs8TxuqnBYbWBzBG89/1VxcVhrYmnUgs2r9uZmTVdcCgFAKAUAoBQCgFAKAUAoBQCgFAKAUAoBQCgFAKAUAoBQCgFAKAUAoBQFU1m0YjX1hcHIdHdRjGCCpO/dy+uqiMtdQooBQCgFAKAUB//9k="/>
          <p:cNvSpPr>
            <a:spLocks noChangeAspect="1" noChangeArrowheads="1"/>
          </p:cNvSpPr>
          <p:nvPr/>
        </p:nvSpPr>
        <p:spPr bwMode="auto">
          <a:xfrm>
            <a:off x="1259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dirty="0"/>
          </a:p>
        </p:txBody>
      </p:sp>
      <p:sp>
        <p:nvSpPr>
          <p:cNvPr id="4" name="AutoShape 4" descr="data:image/jpeg;base64,/9j/4AAQSkZJRgABAQAAAQABAAD/2wCEAAkGBxITEhUSEhIVFRUXFhUYFhUWFhcYGhsVFxgXFxUZFRkYISggGBslGxUaITEhJSkrMC4wFx8zODMsNygtMCsBCgoKDg0OGxAQGy8lICUtLTAtLS0tLS0tKy0tLS0tKy0tLS0tLS0tLS0tLS4tKy0tLy0tLS8tLS0tLS0tLS0tLf/AABEIAMQBAgMBEQACEQEDEQH/xAAbAAEAAgMBAQAAAAAAAAAAAAAABQYDBAcCAf/EAE0QAAIBAwAGBAYLDgYDAQEAAAECAwAEEQUGEiExQQcTUXEiMmGBkaEUNEJScnOCsbLB0RUWIyQzNVNUdJKTs8LSQ0RiosPhY/Dxgxf/xAAaAQEBAAMBAQAAAAAAAAAAAAAAAQIEBQMG/8QAOhEAAgECAgUKBAYCAwEBAAAAAAECAxEEMQUSIUFxE1FhgZGhscHR8BUiNFIUMjNC4fEjkmJyolND/9oADAMBAAIRAxEAPwDuNAKAUAoBQCgMc06r4zAd5xWE6kIK8mlxBoy6biHDabuH24rSnpPDxyd+C9bAj7nWlF4hV+G4HqrXelZS/Tpt++hMhFz6+Qj/ADFuO5gT89T8XjZflp9zFzQm6RIB/m1+ShPzKal9JSyVv9fMXNOTpIt/1lz3RuP6RTkdJPf3xJc15Okm3/TTHuB+sip+D0g85f8AoXMLdI0B4G4b/wB+FU+H4zfP/wBMXPP3/wAR/wAK5PyR/dUejsRvqL/Zi4GvEZ/y91+4P7qwejav/wBI9r9Bc+nXaP8AVrr+GP7qi0bV/wDpHtYueTryn6tdfuD+6svhtV//AKR7WLnw69Rc7e5HyF/uqfC6v3x7X6C4+/8AtvdLMO9V/uq/CcRuku1+guZY+kC0/SSD5J+omp8NxiyfeLm1Fr3aHhcuO9ZR9VR4PHx5/wDb+S3N6LXKA8L1flPj6VY6uPj93iLkhb6y7XiXKN3NGaxeKxsM79cf4Fzfj03N2qfN9lVaVrrO3Z/JTMun35op7sj7a9o6Ynviu3+wZV1h7Y/93/Vei0wt8O/+AZU0/HzVh6D9desdL0Xmn3eoMyaahPEkd6n6q9o6Tw7326mDOmkYjwkXznHz17xxdCWU12gzpKp4MD3EGvZSjLJg91kBQCgFAKAUBDaw6z2tmuZ5QGPioN7nuUb8eXhUk2lsVyXKDd9JVxcErZWrsOG0dw85HD0itKtrrbVqKC5ln2vyRLmibfS8295ooAeIUBm9O/6Vc6VXAQd9VzfO/a8BtH3mu/5e9nk7QDgehi1T4nGP6dKK99QsZodRLMcVd/hOR9HFYS0tiXk0ur1uLG7FqrZLwt1PwizfSJrxlpDEv977kWxsx6DtV4W8P8NfsryeKrvOb7WLGyllEOEUY7kUfVXm6s3nJ9rBlWNRwAHcBWDbYPVQDNAM0AzQDNAM0AoDw0SnioPeBWSk1kwYJNGwN40MR741P1Vmq9VZSfawa0mr1oeNtF5kA+avVYzELKb7RY1JtTrFv8DHwXcfMcV6x0nio/u7l6EsjXOo9sN8bzRn/RJ9or0+K1n+ZJ8ULD703HiX90O9yfrFPiEX+alHsFj59w79fE0iT5HjB9ZJp+LwsvzUex/0LM+9TpZOEltL8JSp/wBoFNbAS/bJe+sbT790tJL41lG/ljlA9RJNTkMFLKq1xQ2mJtcurdUubWWDPMnaGO3gMjuzWa0ZrxcqM1LuFy0QSggOjAggFWU8uIIIrmWlCXM12opaNC6Q6wbLeOPWO2vo9H4zl46svzLv6fUpJ10QKAUBjnmVFLuwVVBLMxAAA4kk8BQHJNcuk95GMGj8gE7PXY8NjwxEvIeUjJ5AcayskrsxbNLV/U0flrzMkjb9hmJ39sh4u3k4d9cHGaUbepR2Ln9ObxCRcY4woCqAoHAAAAdwFcZtt3ZT1UAoBQCgFAKAUAoBQCgFAKAUAoBQCgFAKAUAoBQCgFAa2kLCOdDHKoZT6QeRU8j5a9aVWdKWvB2YKxqvI9rcPYSHKkF4GPMcSB3jJx2q3bXTxqjiKKxMFtyl797GiLmLxYT7Eit2Hf3Hca0MJV5KtGXbwZS419aUUBq6S0hFBE00zhEQZZj6gO0k7gBxzQHF9cNZ5b4CRw0drtYt7cePO4O5pMcVB7PIBv315Sq/PycM1m90V683azBu5J6p6tCAddMAZ2HDdiMH3K8s9p8w8vBx2O5X/HT/ACrvKkWauYUUAoBQCgFAKAUAoBQCgFAKAUAoBQCgFAKAUAoBQCgFAKAUBVdeB1bW10OMcwUn/Q28/RI+Ua6ujXrqpRe9d6Iy1GuUUuls+UU9qg+kV9nTlrQUudFPtxMqKzuwVVBZmJwAoGSSezFZg5fpG5+6JN5cnq9HwseojbweuYbjLKPeDgB5ubZ18VWlRh8ivJ7FxMcyN1agFzO14y4jT8HbJjAVV3bQHAfUSewVx8ZN0KSoJ/M9s3zt7gi21ySigFAKAUAoBQCgFAKAUAoBQCgFAKAUAoBQCgFAKAUAoBQCgFAVzpBTNjIexoz/ALwPrrpaKdsTHr8CPInbOTajRu1FPpANaFRWm10spbLOf8Gm8eKvPyCvpsNU/wAMOC8ClP6WdJL+LWTSGOOZy07Lkt1UeDsADeWZjgAcSoFb8TGRB6/dZ7FUyxiIbKJbWg/wgxwDJjc0uwvDgucDJyTpTqt4qNNZJXb8uHOGTmirMQwxxD3Cgd590fOcnz18zXqurUlN72U2q8gKAUBrX1/FCu1NKka9rsFGfJnjWcKcpu0VfgDUtNY7OVtmO6hZjwUSLk9wzvr0lhqsVeUX2AlK8AeJpVRSzsFUDJZiAAO0k7hVSbdkCOttZLORgiXUDMdwUSLknyb9/mr2lhq0VdxduAJSvAHiaZUG07KqjiWIA37hkmqk27IHi3uo5M9W6PjjssGx344VZRlHNWBkkcKCzEAAZJJwAOZJPCok3sQPFvco4yjq4BwSrBhnsyKsouOasD1LKqgszBVG8sxAAHlJ4VEm3ZAjIdZ7FmCLdwFjuAEi7z5N++vZ4asldwfYCWrwBgnvIkOHkRCd4DOqnHbvNZKEpZIGP7q2/wCni/iJ9tZclP7X2AyQXkTnCSI5G8hXVjjt3GsXCUc0D7cXcceOskRM8NplXOOOMnfxpGEpZK4PcUqsAysGU8CpBB7iKjTTswebi4RBl3VBnGWYKM9mTVjFyyVwGuUCdYXUJgHbLDZweB2uGDmmq72ttBg+61v+sQ/xE+2suSqfa+xgfda3/WIf4ifbTkqn2vsYNi3uEcZR1cZxlWDDPZkc99Yyi47GrAyViCD13XNjN3IfQ6mt7RrtiYdfgyPI3tBtm2gPbFH9AV4YlWrTXS/EqLHBMNld3IfNXWoy/wAceC8AQ4kibTN1PMVCWVtCm03BXlzJtDy4JHbvrtbhvKzrlLNcXtqZFMcbTgxwsPC2YwpLydjEHxeQO/fnHNq1IJ1nHNRs3x3LxIy0180UUAoCO1h0ulpbyXD7wg3D3zE4VfOSO6vahRdWooLeDmeqWrcmlXe+v3Zo9oqiAkbWOIX3sa8MDeTnfuOexicTHCRVGitu/wB85S13fRjo51IWN4zyZZHJHmckVox0niE9rv1ehCz6JsFghjgUlgihQWOSccz3mtOrUdSbm94OW6Xml0xpI2iSFbWEttY4EIcPJjmxJwueAPfntUlHB4flGvmfu3qUn9L9Ftm0JW3DRygeCxcsGYDcHB3YPaMY9VatLSlVTvPaiHjor1kklEllcEmWHxS3jFAdllbtKnAz2HyVdJYaMLVYZP33lJXpU/Nk/fF/NSvDRv1MevwZDnHRbpZrW8RH3R3S7IzwyGZY2/fVl+Ua6+kaSq0m1nH2+7aU63rj7Quv2eX6BrhYX9eHFEKr0J+05f2hv5cdbul/1lw82UiteJXvtKxaN6wpEuztAc2KdY7Y5nZ3DPDzmvfBqNDDOva7/mwLJN0YaOKbISRWx+UEjFs9uD4PqrTWk8QndtcLEJrVPQr2lusDztNsk4YjAVeSqN5AHlJ4nlWviayrVNdRsDnvS/CHvrRDnDIqnHHBlIOPTXV0W9WjNrn8ik6eiWx/SXH76f2VrfFq3Mu/1ITWq+pVvYyPJC0pLrsHbZSMZDbsKN+6tfEY2pXioyS2cwKb05Dfad0//FW/ofKfV5lNzod0swWaxl3PExZAeIGcSL5m3/KNYaVpK8a0cn7QNjps9pxftC/y5Kw0R+s+HmgTejdEpd6Jgt5CwR7e3yUIDeDsOMZBHFRyrXqVXSxUpxzTfmQqWs/RraW9pNOkk5aNNoBmjIzkDfhAefbW9h9JValWMGlZ8fUppai9H9teWgnlkmVi7rhGQDCnd4yk+uvTGaQqUaupFK3Tf1B0nVfV2KxiaGFnZWcuS5UnJVV9yBuwgrkYjESry1pc1thCYrXBD63j8Sn+B9YrcwH1MOIZm1bP4pb/ABMf0RWGM+on/wBn4hFkhQbI7h81b1J/JHggRmq9vE93pK6lI2UuseEcIOpiUB2zuyu0d54ceO+voGEVjTWkOv0laSBSIi9x1bHcXGz42z7lTgYzvPHA3VxqqSp4hp3ey/Rt8ecm8tFcEooBQHNum68xBbxZ8eRmPdGoG/8AiV19EQvOUuZeP9FLvq1YiC0giAxsxJn4RGWPnYk+eudiJ69WUudkJKvEGjpy6MVtPKOKQyOO9UJHrFetGOvUjHnaBQehC0AhuJubOqeZV2v6/VXT0vP54x6LlOmVxyHJtn2PrJ4O5ZWyQOfWxb8/LOfNXc/U0ft3eT9Clt6VPzZP3xfzUrR0b9THr8GQ59daFMmhLa6TPWQPLkjj1bTNv3e9bB8mWrqxrauMlTeUrdtil9bTIu9CzT+6NtKJB2SKhD+k7+4iuXyPI4xQ/wCStwIRvQn7Tl/aG/lx17aX/WXDzZTQ6StDXEF0mlLYZ2dkyYGdlkGAzDmhUAHu8teuArQqU3h6nV75wWbVLXy2vAEJ6qc/4bHif/G3uu7j5K08TgKlHbnHn9SFrrRByXpdlCX9o7cFRSe4Skmu7otN0Zpe9hS2HpL0Z+nb+FJ9laPw3Efb3ohZdG38c8STRHKOMqSCMjOOB3jhWnUpypycZZoHMunPjad0/wDxV2dD/v6vMp510ibR+kbfSMY8CTZ6wDmwAWQfKQ5HlBNMI1iKEqDzWXl2MEp0zyBrGBlOVadCCOYMchB9FeOiU1WknzeaBbNTvaFr+zw/QFaOK/XnxfiQ19f/AM3XXxf9QrLBfUQ4gi+iL83L8ZL84r30p9Q+CBdK5wFAROtntOf4s/VW3gfqIcQz3qz7Ut/iY/oipjPqJ8WETqTbh3CtqnL5FwQI3UbRYuIpZJWzC17dSmPG53EmEMh5ouxnZ5nBPDFfSMiKxpvSYmvrV4wSizyJ1pHgMzYDCPmwGD4XDJ51w40XClXUnte229K7s36At9cMooBQHMunC2JitpOSvIn76qR/LNdnQ8vmlHoXd/ZToOh7kSW8Mi8HijYedQa5VWLjOUXubIbleYI/WC2MtrcRji8MqjvKMB669aEtWrGT3NeIKL0IXIMFxFzWRX8zrs/0V09LxevGXR78SnSq45Dk1w3XayKBvEbAZH/jiy2flZFdyK1NHu+/zZS29Kn5sn74v5qVo6N+pj1+DIYujOBZNExxuNpW69WB5q0jgj0GstISccU2s1bwQKRouVrI6T0ZIfBaCZoiebLGSCPhR7/kV0aiVfkq8edX7fJlLN0J+05f2hv5cdael/1lw82Q6Ea5QKBrj0bQzhpbQCKbedgbkc9mPcHyjd5OddTC6SnD5am1d69QeuinWSW4jkt7gkyQ4wzeMUORh87yykYye0dlNJYaNOSnDJlIPpaQNf2akZBVAQeYMpBFbGjHahNr3sBfTqdo/wDU4f3a5n4yv97IS1papEixxqERRhVHADjurwlJyetJ7Qcv6c+Np3T/APFXa0P+/q8yl21u0GLyxaHHh7IeM9kijK92d69zGubha/I1lLdv4EOS6R0yZtERwP8AlLe5VTnj1Zjl2M9xBX5Iruwo6mLc1lKPfdX9SnYtTvaFr+zw/QFcDFfrz4vxIa+v/wCbrr4v+oVlgvqIcQRfRF+bl+Ml+cV76U+ofBAulc4CgIrWr2nP8W1beB+ohxDPuq/tO3+KT5qmN+onxYRLdYv+r91vsrKMvlQI7UTRUtzaJHKdi1Ek7OoPhTyGeTKvjxIlxgrxY8fB8b6xkRC9IE8cXUb1Vo7hXVBu8BCQ2AOCjdXAwVOc6tVW2NSV+m+wMtNcYooBQELrjoP2ZaSQbgxw0ZPKRd657Ad4PkY1s4WvyNVT3b+AKLqFrmtopsL8NEYmIR2BOMnJR8ZI3nIbhg8sDPSxuDdZ8tR2393KW6/1+0dEufZCueSxguT6Nw85FaEMBiJu2rbiQl9BaVS6gS4jDBXGcMMEEHBB7d44868K1J0puD3A5fNt6F0m0hVjaz7XD3jHawOW0jcuzvrsq2Nw2rf5l77ylw0v0i2MUJkilEzkeBGobJblt5HgDtzv760KWjq0p6slZb2QheibQcm1LpCcHbm2urzuJDHakkx2E4A7jyNbGk68bKjDJZ+SKTvSp+bJ++L+ala2jfqY9fgyHzoq/NkPfL/MerpL6mXV4Ar/AEzaFJSO9j3FPwchHvG8QnuJK/LFbWiq210nv2opt9CftOX9ob+XHXnpf9ZcPNgnNZNdILKeKGZX2XUsZACQu/C7vdc843jduOa1sPgp14OUXluIeNI9IGj4ojIs6yHHgxpksTjcCMeD3nFWno+vKWq426WCvdEGjpSbi9lXZExwnLayxZ2A97nAHn7K29KVI2jSju9opH9LsoS+tHbgqKT3CUk166LTdGaXvYC1HpM0b+mf+E/2Vo/DMRzd6ISOgtcbO7k6qCRmfZLYKMvgjAO8jyivKtg6tGOtNbOIKR058bTun/4q6Wh/39XmU6nB4q9w+auI8yHDOlPQptrxnTdFcfhABw2wfwg9J2vl19Lo2tylKzzjs9PfQU69qd7Qtf2eH6Arg4r9efF+JDX1/wDzddfF/wBQrLBfUQ4gi+iL83L8ZL84r30p9Q+CBdK5wFARetJ/E7j4pvmrawX1EOKDGqw/E7f4pfmpjfqJ8WEWqCzyqnHEA8+yujRw96cX0IEFqnpcwWpt4k6y5N1eJFFnA8Gdy0kh9zGu0CW8oA3kV3WREdpXVvEd0rt1k8ofblIxlvGUKPcIDjC187WxUoYtLKMZZLpzfF3FjJqxe9dawvz2ArfCXwW9Y9daeNpclXlHp8dpUSlaoFAKAjNMav2t17YgSQgYDEYYDsDLhh6a9qWIqUvySsDRsdR9HRHaS1Qnj4ZaT0CQmvWeOxE1Zy8vAFhArVBr31lFMhjmjWRDxVgCPId/Py1lCcoPWi7MEJa6i6OjfbW1TPHwi7jzK5I9VbEsdiJKzl5AsYrUBgvbOOVDHKiuhxlWGQcHIyO8VnCcoPWi7MCys44UEcSKiDOFUYAycnA7zSc5TetJ3YPV1bJIhjkUOjDDKwyCPKKkZOLvF2YMWj9GwwKVhiSNSckIAATgDO7ngD0VlOpOo7zdwfb+winTYmjSRfeuoIz2jPA+UVIVJQd4uzBCW+oejUbbFqhPYzO6/usxHqrZlj8RJWcvAFjVQAABgDcAOAHkrUBo6R0JbTsGngjkYDALqCQM5wM+U16U69SmrQk0DU+9Kw/U4P4a16fi6/3vtBs2GgbWBtuG3ijbBG0igHB4jI5bqwnXqTVpSbQMmktEW9xs9fDHLs52dtQ2M4zjPDOB6KlOtOn+RtA3AK8waukdGQTgLPEkgU5AdQ2DwyM1nTqzp7YOwM9vCqKqIoVVACqNwAG4ADsrGUnJ3YPl1bJIhjkUOjDDKwyCPKKRk4u8XtB4sbGKFNiGNY0yTsqMDJ4nAqznKbvJ3YNisAKAgtd5dmymPaFX951Fb2jY62Jh1+DIyQ0NFsW8K9kUY9CitfEy1qs5dL8Sl/tYQEUY4Ko9VfV0YatOMeZIpUtSoI477SibIEgnRy2N/VTIJFGewNtnz17PIiIvT5N7MRGStofGkG4zkeCyxn9FlcFvdb8bt54mOcKFXlErzeXMt1+l83MMyH1bYQXNxZ8F2uuiH+lgNpR2Y3bvIa1sYnWoQxG/8r4reRFnrmFFAKAUAoBQCgFAKAUAoBQCgFAKAUAoBQCgFAKAUAoBQCgFAKAq3SCxaGKEcZZkXzb/AKytdTRStUlUf7YtkZbrKDadEHDIHmHH1Vo0IcrVjHnf9lLpX2BTnus2jM6WhQyNHDewlJQu4yG3Jfq9oeKGUgE8SARzrJZGLzJHXW52RHb2qqZwu5QPAihPgiSTHiqCMKvM8OBrm4+hTlFVKmUc7Zu+7tsVlF09oiO2iSdJPxlZAwkfJaZ23MhA45HADhw5k1pYXEyrzdOS+RrJZRW5kZYNB6ZjuUyvguu6SM+MjcCCOzPOuficNOhKzy3Pcy3JKtYCgFAKAUAoBQCgFAKAUAoBQCgFAKAUAoBQCgFAKAUAoBQCgKrd/jGk40G9LZC7fGNwH0fQa6sP8OClLfN2XBe2TedE1ctckyHluXv5n/3tr00TQu3VfBeZkT9d0FX6Q9HSSWomgH4e2dZ4vKU8ZfLlc7ueBVRGYtBzW8dgLl3MzXIV5HAzJLK4wsaKOYPgKg8XZ7zWNSCnFxlkwivwaDkE3X3YHXY/Bxg5SJDw2eTP2t27hXzmLboL8PBWW975fx0Ai9OWMUtwBAXS6GC0sWAEXkZ+RzyXie6ssNVqU6LdSzp7k97/AOPrkuJD5Npe9tFzdRJLGN3XRsFPYMq3E9wFI4bDYh2oycXzNX7wbVvrjaMcO7RN72VCp9IyPXXnLRmIW2KUl0O4uSttpGGT8nNG3wXU+oGtSdCpD80WuoptV5AUAoBQCgFAKAUAoBQCgFAKAUAoBQCgFAKAUAoBQEPrJp5LWPO5pSPwcfMnkSOS/wDytzB4OWIl/wAd797w2ZdQtXpAhaT8rKesmY8RnOF7953dpNbdSLxlbUp7IR2e+O4JHSYIgihVGAOFdynTjTioxyRT3WYFAUC50T9zbr2WkLz2h2z1aZZrV5DmSSKPgUbnjeozyzWWZjkbWlNZ7a8WOCyljkmlzsuTjqUGNuRw2DkZACe6OOQJHjWw9OqrVFct+Y+fe4tlAzBwY1BeSRzhmPFncniT/wDK5GLwFepPWi01uWVlzLcMiH0foK4uHF1cwsFG+3gIzsDlJIP0h7D4vfWNXD1qMOSpRbv+aXP0Lo8Qe9YJGBEC2/XTuMrGyZCrwMkm7wUHrO4Vr4fB1U3KV4pZ2vfgvewMhZ9VLS3haS7XaPFnAZBtHgsSLgDecAVsfjMZOoo0k0tya722SxraH1VdgzmSe2UkGKNJTtKv/lyOPA4HCriNIRi1G0ZtZtrY30CxivI7xJhb217JNJxcOqkRryMjnPoxn1VlTlh503VrUlFbrN7eC2A2NI3OkraPrJbi3YcACp2mY8FUKoyTWFKGCrz1YQkuvLpe0bTbtrrSpUMYbbeM7JLKw7xnANeM6eATaUpdzQ2mvZazXkjOsdmkuwcMyS4XPYGO4nur0qYHDwScqjV+dbewXM11rPcxKXmsGRRxbrkI+asIYCjUlq06t3/1YuZTrPKPG0fc+Zdr5hWP4Cm8q0fAXMS67JkqbW52l8YbAJGeGRnIrJ6Lla+vG3EXPX37248aK4XvjH91T4VV3Si+v+Bc9LrzZ8zIO+M/VUeisR0douexrtY/pSO+OT6hU+FYr7e9eoujIuuVif8AHH7kn9tYvRmK+zvXqLo9ffdY/px+6/8AbU+G4n7O9eouj4dcLH9P/sk/tq/DcV9nevUXRjOu1j+lJ7o5PrWsvheK+3vXqLowvr3ZjgZD3J9pFZLRGJfN2i5hbX6DcEhmYnhuUZPk3ms/hFX90ort9Bc8S64z+40fMfK22PmQ/PWUdGUv3Vl3eouY9Ba5Sz3EcTRIquWGQWJBVS3HgeHZzrLE6Mp0aMpqTbVu92CZcZpVRS7HCqCSewAZJrjxi5NRWbKUqz1h0jOGkhgiMQZsM+FwBv3kuM4HE12qmDwdJqFST1uj+mS7Im71tvnVcOilzhViUFzy3A7RGTuHM8q26ejcMpWs3bny8iXLdqHqDMzeyr0MHJBRZDl/hMDwbszw7M8PWvSlUXJQ+WG+2/oXRzlSOp21ssY2VGB8/lNetGjClHVgrIyM1eoFAKAUBXNNajaPuSWltl2jxdCUJPa2wRtHvzVuyWRE/wD8wtgNmO5vIl96kw2cdhBXf/1S4sZ31Muh4ml7wfD2X9W6lxYj4dRdIRPJLDpdg8mNtmgVi2yMLksx3DJ3AVbolmeL3VTTDvHI2kIZTExaMPCqqGIxtFVXBYcic45UuhZmd7XWEZ/CWL+UhgR3eCB6alosu0j9E6O0zaoUWzs5SWZ3dmzI7scszszAE7+wDG4VjKEJZruJtNV7XSpufZM2iYpSqhYkEsSpH75wAx2mO7wjvGN2KxVCkouKSs89mY2n3T1xpGeEw/cd4gxXaaOdSxQEF0GB4O0N21vxk7jWEcHh4yUlFXXQNpltdLzRIEXV+dFXcoSWQj+Xx8tYVMDQqScpK7fS/UX6CKN673DTXWibx1XHURKshSPA8JmyvhuTz4DAwKyhg6UIOENl89rv25g39I61nqn6nRt8suDsGSNtgHtbAycccY34rX+FYfp7Rc1NCaZtrdSPYOkmkfBllMalnbmT2Djgcs1618BTrW1nsWSWSFzDpTSy3Myq9ppD2KoBMSxfhJZP9Z3BUHYCc+TlKGj6VFtxz5+bgLkrLrLGIyItG6RDBSEVoMICBhQdkEhe4V4/CaLd232/wLkXoa/SIdZLo3SE1w4HWyGHAzzWNdk7KDkPIM1sVMFTnFQu0luT7+JLmTSt916BBoq/jUt4ezF4TJg5UMU8DJxvHLI51KWBp05aybfFlPS3kapspoO63DC7UWd+N20eryaPBRbu5y/2Y6jW0BEkSlptD3k075Lv1OEznOI0K4RfNmvWph4zio6zSXM3385EfNMJLM6AaHukgXJkjVSjSN7nLrH4KjsHGpSwsKb1k3fpbZSTt9L3CAKugJwAMAB3GAOHCGvGWjqEneV31v1HUQc+nZLe49kXujpS7ZFujSNGsaDcwjBQ7b7xluO/lXosDRVN00tjz258WS5bb/QLSFWuzuYbQtFY9Wg9yJG3GZ+Oc4UchzrlYzUwlo0FZvN5tLovkZWIJFV9KqqABLaEggDADMDuGPJJ6jWDbhgW5PbOXh/RN5918vGKx2kW+SdhkD3gPqyfUpqaMpRUpV55R8ffkGedB6saRnVLVpI7aAKQwQbTFfdbWDvJJ98Bv4VvUZYWrXcopylnd5Lh5bBZnQ9V9SrSx8KJNqXGDNJ4T+XZ5IO4Dz11G7lSsWOoUUAoBQCgFAKAUAoBQCgFAKAUAoBQCgFAKAUAoBQCgFAKAUAoDmWs8iXGmoUmdVt7KLr5SxwobIbwid3Ew+g1ksjF5mDWPWGa4aWW2HVW6Ln2TIp2mCrn8DG3aeDNu31xcVToyxHzvWk7JRW7i/JC5q6h2jCFriTfJOxck8dkE7PpJJ+UK1NJ1E6ipRygre/AI1dXB7JvZ7w70Q9VF6MEjzb/AP8AQ16Yv/BhoUFm9r9+8gszqOrkGEL++OB3D/vPora0TS1abnzvuX83MiXrqgUAoBQCgFAKAUAoBQCgFAKAUAoBQCgFAKAUAoBQCgFAKAUAoBQHNdWtDw3WltIzTxiTqpY1RW3rtAEZK8GIEYxnhWTyMbbSI150vHcy+w4H2jJOEd18XZUgsFbgxG7OOGK5KoOlXqYmeSV12WDZJ6w3It7SVl8HZTZTyE4RMdxIrj4SDrYiKe93fiysw6m2XVWcQ5sNs977x6FwPNWekavKYiT5tnYEdMsItmNF7FGe/ifXX0eGp8nSjHmRTYr2AoBQCgFAKAUAoBQCgFAKAUAoBQCgFAKAUAoBQCgFAKAUAoBQCgOXaP0NJPpPSNsZ2igMsUsyKMPKjqSqhxvVN+Gxx4VluMd5401aRrpiOKNVWOC12lRQAFLZTGBw3FTXK0ilToTks5NX6v6G80OkNiYI4hxlmRfUfrxWjolJVZTf7YthlrtoRlUHDKqO7cBXOgteok97Xeyl4r7IooBQCgFAKAUAoBQCgFAKAUAoBQCgFAKAUAoBQCgFAKAUAoBQCgFAUPSsTppoKkhi9l2TRh1AJEkb7RYBtxYIN2QeNXcY7yBstEpb6Uuo49sqkUILuxd2eQK7M7HiSQT5q5WmL8jHj5Dea+tQ2ruwj5dYzn5JQj5jWjgflw9aXQl23DLlo5cyp8IerfWpg1evBdJS4V9aUUAoBQCgFAKAUAoBQCgFAKAUAoBQCgFAKAUAoBQCgFAKAUAoBQCgKV0kjqjZXw/y9yoc9kMuEk+YDz1URms8GdLXy83tbeRfLsEr9o89auOpcrh5JZ59g3lc0xv0nZjsSU/7X/trjYfZgar6V4om8ueifyyd/wBRrWwH1EOPkylur6sooBQCgFAKAUAoBQCgFAKAUAoBQCgFAKAUAoBQCgFAKAUAoBQCgFAR2seixdWs1u3+IjKD2NxU+ZgD5qIM5/qlpJnvLGWTdI1vcWM4PET2xWQbXlZQTWTMUYNZrbq9NWy43GKQr3FZvm4Vxq1DkcLVisrprhdB5lq0Ufwyd/1GuXgfqIcfIpbq+rKKAUAoBQCgPlAfaAUAoBQCgFAKAUAoBQCgFAKAUAoBQCgFAKAUAoBQCgOSdIttJYXkd7EPwMk0UrgDhPGGDY7C8bN3+F5KyW0xewkdcF63S+jmjIYPDMVPaBHI27vB3VrYuk6mHnCOf83DzJrR35VPhD56+ZwmyvDiUuFfWlFAKAUAoBQCgFAKAUAoBQCgFAKAUAoBQCgFAKAUAoBQCgFAKAUAoBQGhp3RMd1A9vKMq4xnmCN6svlBwfNQHKNFCeHSejrK4Hh2rTosg4SQSI3VFee7DLjluHEGs9xhvOmaRs8TxuqnBYbWBzBG89/1VxcVhrYmnUgs2r9uZmTVdcCgFAKAUAoBQCgFAKAUAoBQCgFAKAUAoBQCgFAKAUAoBQCgFAKAUAoBQFU1m0YjX1hcHIdHdRjGCCpO/dy+uqiMtdQooBQCgFAKAUB//9k="/>
          <p:cNvSpPr>
            <a:spLocks noChangeAspect="1" noChangeArrowheads="1"/>
          </p:cNvSpPr>
          <p:nvPr/>
        </p:nvSpPr>
        <p:spPr bwMode="auto">
          <a:xfrm>
            <a:off x="1320253" y="90158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dirty="0"/>
          </a:p>
        </p:txBody>
      </p:sp>
      <p:sp>
        <p:nvSpPr>
          <p:cNvPr id="8" name="Footer Placeholder 3">
            <a:extLst>
              <a:ext uri="{FF2B5EF4-FFF2-40B4-BE49-F238E27FC236}">
                <a16:creationId xmlns:a16="http://schemas.microsoft.com/office/drawing/2014/main" id="{52F30B10-9732-44E1-BF22-C7583D6A684E}"/>
              </a:ext>
            </a:extLst>
          </p:cNvPr>
          <p:cNvSpPr txBox="1">
            <a:spLocks/>
          </p:cNvSpPr>
          <p:nvPr/>
        </p:nvSpPr>
        <p:spPr>
          <a:xfrm>
            <a:off x="581891" y="6276279"/>
            <a:ext cx="4332288" cy="273050"/>
          </a:xfr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200" dirty="0">
                <a:latin typeface="+mn-lt"/>
              </a:rPr>
              <a:t>Source: WHO, 2014.</a:t>
            </a:r>
          </a:p>
        </p:txBody>
      </p:sp>
    </p:spTree>
    <p:extLst>
      <p:ext uri="{BB962C8B-B14F-4D97-AF65-F5344CB8AC3E}">
        <p14:creationId xmlns:p14="http://schemas.microsoft.com/office/powerpoint/2010/main" val="352455069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Skills of a good listener</a:t>
            </a:r>
          </a:p>
        </p:txBody>
      </p:sp>
      <p:sp>
        <p:nvSpPr>
          <p:cNvPr id="3" name="Text Placeholder 2"/>
          <p:cNvSpPr>
            <a:spLocks noGrp="1"/>
          </p:cNvSpPr>
          <p:nvPr>
            <p:ph type="body" sz="quarter" idx="10"/>
          </p:nvPr>
        </p:nvSpPr>
        <p:spPr>
          <a:xfrm>
            <a:off x="466725" y="1590675"/>
            <a:ext cx="8220075" cy="4176713"/>
          </a:xfrm>
        </p:spPr>
        <p:txBody>
          <a:bodyPr/>
          <a:lstStyle/>
          <a:p>
            <a:r>
              <a:rPr lang="en-US" dirty="0"/>
              <a:t>You’ve had a bad day. Your sister is ill, and her children are staying with you. You are working an extra job to help with her medical costs. You are exhausted, and your work has suffered. You also had to pay late fees on your phone bill today because your payment was overdue. </a:t>
            </a:r>
          </a:p>
          <a:p>
            <a:pPr>
              <a:spcBef>
                <a:spcPts val="1800"/>
              </a:spcBef>
            </a:pPr>
            <a:r>
              <a:rPr lang="en-US" dirty="0"/>
              <a:t>In pairs, discuss:</a:t>
            </a:r>
          </a:p>
          <a:p>
            <a:pPr lvl="1"/>
            <a:r>
              <a:rPr lang="en-US" dirty="0"/>
              <a:t>Who would you talk to about your day?</a:t>
            </a:r>
          </a:p>
          <a:p>
            <a:pPr lvl="1"/>
            <a:r>
              <a:rPr lang="en-US" dirty="0"/>
              <a:t>Why would you choose this person?</a:t>
            </a:r>
          </a:p>
        </p:txBody>
      </p:sp>
    </p:spTree>
    <p:extLst>
      <p:ext uri="{BB962C8B-B14F-4D97-AF65-F5344CB8AC3E}">
        <p14:creationId xmlns:p14="http://schemas.microsoft.com/office/powerpoint/2010/main" val="7893395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Activity: Brainstorm listener do’s and don’ts</a:t>
            </a:r>
          </a:p>
        </p:txBody>
      </p:sp>
      <p:graphicFrame>
        <p:nvGraphicFramePr>
          <p:cNvPr id="4" name="Table 3"/>
          <p:cNvGraphicFramePr>
            <a:graphicFrameLocks noGrp="1"/>
          </p:cNvGraphicFramePr>
          <p:nvPr>
            <p:extLst>
              <p:ext uri="{D42A27DB-BD31-4B8C-83A1-F6EECF244321}">
                <p14:modId xmlns:p14="http://schemas.microsoft.com/office/powerpoint/2010/main" val="2161802787"/>
              </p:ext>
            </p:extLst>
          </p:nvPr>
        </p:nvGraphicFramePr>
        <p:xfrm>
          <a:off x="663388" y="1591834"/>
          <a:ext cx="8023412" cy="4820970"/>
        </p:xfrm>
        <a:graphic>
          <a:graphicData uri="http://schemas.openxmlformats.org/drawingml/2006/table">
            <a:tbl>
              <a:tblPr firstRow="1" bandRow="1">
                <a:tableStyleId>{5C22544A-7EE6-4342-B048-85BDC9FD1C3A}</a:tableStyleId>
              </a:tblPr>
              <a:tblGrid>
                <a:gridCol w="4011706">
                  <a:extLst>
                    <a:ext uri="{9D8B030D-6E8A-4147-A177-3AD203B41FA5}">
                      <a16:colId xmlns:a16="http://schemas.microsoft.com/office/drawing/2014/main" val="20000"/>
                    </a:ext>
                  </a:extLst>
                </a:gridCol>
                <a:gridCol w="4011706">
                  <a:extLst>
                    <a:ext uri="{9D8B030D-6E8A-4147-A177-3AD203B41FA5}">
                      <a16:colId xmlns:a16="http://schemas.microsoft.com/office/drawing/2014/main" val="20001"/>
                    </a:ext>
                  </a:extLst>
                </a:gridCol>
              </a:tblGrid>
              <a:tr h="886208">
                <a:tc>
                  <a:txBody>
                    <a:bodyPr/>
                    <a:lstStyle/>
                    <a:p>
                      <a:pPr algn="ctr"/>
                      <a:r>
                        <a:rPr lang="en-US" sz="2200" dirty="0"/>
                        <a:t>Things you want the </a:t>
                      </a:r>
                      <a:br>
                        <a:rPr lang="en-US" sz="2200" dirty="0"/>
                      </a:br>
                      <a:r>
                        <a:rPr lang="en-US" sz="2200" dirty="0"/>
                        <a:t>listener to do</a:t>
                      </a:r>
                    </a:p>
                  </a:txBody>
                  <a:tcPr>
                    <a:solidFill>
                      <a:srgbClr val="427C5F"/>
                    </a:solidFill>
                  </a:tcPr>
                </a:tc>
                <a:tc>
                  <a:txBody>
                    <a:bodyPr/>
                    <a:lstStyle/>
                    <a:p>
                      <a:pPr algn="ctr"/>
                      <a:r>
                        <a:rPr lang="en-US" sz="2200" dirty="0"/>
                        <a:t>Things you don’t want the listener to do</a:t>
                      </a:r>
                    </a:p>
                  </a:txBody>
                  <a:tcPr>
                    <a:solidFill>
                      <a:srgbClr val="427C5F"/>
                    </a:solidFill>
                  </a:tcPr>
                </a:tc>
                <a:extLst>
                  <a:ext uri="{0D108BD9-81ED-4DB2-BD59-A6C34878D82A}">
                    <a16:rowId xmlns:a16="http://schemas.microsoft.com/office/drawing/2014/main" val="10000"/>
                  </a:ext>
                </a:extLst>
              </a:tr>
              <a:tr h="3934762">
                <a:tc>
                  <a:txBody>
                    <a:bodyPr/>
                    <a:lstStyle/>
                    <a:p>
                      <a:endParaRPr lang="en-US" sz="2200" dirty="0"/>
                    </a:p>
                  </a:txBody>
                  <a:tcPr>
                    <a:solidFill>
                      <a:srgbClr val="D1EBDE"/>
                    </a:solidFill>
                  </a:tcPr>
                </a:tc>
                <a:tc>
                  <a:txBody>
                    <a:bodyPr/>
                    <a:lstStyle/>
                    <a:p>
                      <a:endParaRPr lang="en-US" sz="2100" dirty="0"/>
                    </a:p>
                  </a:txBody>
                  <a:tcPr>
                    <a:solidFill>
                      <a:srgbClr val="D1EBDE"/>
                    </a:solidFill>
                  </a:tcPr>
                </a:tc>
                <a:extLst>
                  <a:ext uri="{0D108BD9-81ED-4DB2-BD59-A6C34878D82A}">
                    <a16:rowId xmlns:a16="http://schemas.microsoft.com/office/drawing/2014/main" val="10001"/>
                  </a:ext>
                </a:extLst>
              </a:tr>
            </a:tbl>
          </a:graphicData>
        </a:graphic>
      </p:graphicFrame>
      <p:sp>
        <p:nvSpPr>
          <p:cNvPr id="3" name="Rectangle 2">
            <a:extLst>
              <a:ext uri="{FF2B5EF4-FFF2-40B4-BE49-F238E27FC236}">
                <a16:creationId xmlns:a16="http://schemas.microsoft.com/office/drawing/2014/main" id="{27352B77-755E-4272-BC89-E412B8604937}"/>
              </a:ext>
            </a:extLst>
          </p:cNvPr>
          <p:cNvSpPr/>
          <p:nvPr/>
        </p:nvSpPr>
        <p:spPr>
          <a:xfrm>
            <a:off x="663389" y="2622579"/>
            <a:ext cx="4034118" cy="395647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342900" indent="-342900">
              <a:lnSpc>
                <a:spcPts val="2200"/>
              </a:lnSpc>
              <a:spcAft>
                <a:spcPts val="300"/>
              </a:spcAft>
              <a:buFont typeface="Arial" panose="020B0604020202020204" pitchFamily="34" charset="0"/>
              <a:buChar char="•"/>
            </a:pPr>
            <a:r>
              <a:rPr lang="en-US" sz="2100" dirty="0"/>
              <a:t>Be patient and calm</a:t>
            </a:r>
          </a:p>
          <a:p>
            <a:pPr marL="342900" indent="-342900">
              <a:lnSpc>
                <a:spcPts val="2200"/>
              </a:lnSpc>
              <a:spcAft>
                <a:spcPts val="300"/>
              </a:spcAft>
              <a:buFont typeface="Arial" panose="020B0604020202020204" pitchFamily="34" charset="0"/>
              <a:buChar char="•"/>
            </a:pPr>
            <a:r>
              <a:rPr lang="en-US" sz="2100" dirty="0"/>
              <a:t>Let you know that they’re listening (nod head, make eye contact, etc.)</a:t>
            </a:r>
          </a:p>
          <a:p>
            <a:pPr marL="342900" indent="-342900">
              <a:lnSpc>
                <a:spcPts val="2200"/>
              </a:lnSpc>
              <a:spcAft>
                <a:spcPts val="300"/>
              </a:spcAft>
              <a:buFont typeface="Arial" panose="020B0604020202020204" pitchFamily="34" charset="0"/>
              <a:buChar char="•"/>
            </a:pPr>
            <a:r>
              <a:rPr lang="en-US" sz="2100" dirty="0"/>
              <a:t>Acknowledge how you’re feeling</a:t>
            </a:r>
          </a:p>
          <a:p>
            <a:pPr marL="342900" indent="-342900">
              <a:lnSpc>
                <a:spcPts val="2200"/>
              </a:lnSpc>
              <a:spcAft>
                <a:spcPts val="300"/>
              </a:spcAft>
              <a:buFont typeface="Arial" panose="020B0604020202020204" pitchFamily="34" charset="0"/>
              <a:buChar char="•"/>
            </a:pPr>
            <a:r>
              <a:rPr lang="en-US" sz="2100" dirty="0"/>
              <a:t>Let you tell the story at your own pace</a:t>
            </a:r>
          </a:p>
          <a:p>
            <a:pPr marL="342900" indent="-342900">
              <a:lnSpc>
                <a:spcPts val="2200"/>
              </a:lnSpc>
              <a:spcAft>
                <a:spcPts val="300"/>
              </a:spcAft>
              <a:buFont typeface="Arial" panose="020B0604020202020204" pitchFamily="34" charset="0"/>
              <a:buChar char="•"/>
            </a:pPr>
            <a:r>
              <a:rPr lang="en-US" sz="2100" dirty="0"/>
              <a:t>Encourage you to share </a:t>
            </a:r>
          </a:p>
          <a:p>
            <a:pPr marL="342900" indent="-342900">
              <a:lnSpc>
                <a:spcPts val="2200"/>
              </a:lnSpc>
              <a:spcAft>
                <a:spcPts val="300"/>
              </a:spcAft>
              <a:buFont typeface="Arial" panose="020B0604020202020204" pitchFamily="34" charset="0"/>
              <a:buChar char="•"/>
            </a:pPr>
            <a:r>
              <a:rPr lang="en-US" sz="2100" dirty="0"/>
              <a:t>Give you time to think</a:t>
            </a:r>
          </a:p>
          <a:p>
            <a:pPr marL="342900" indent="-342900">
              <a:lnSpc>
                <a:spcPts val="2200"/>
              </a:lnSpc>
              <a:spcAft>
                <a:spcPts val="300"/>
              </a:spcAft>
              <a:buFont typeface="Arial" panose="020B0604020202020204" pitchFamily="34" charset="0"/>
              <a:buChar char="•"/>
            </a:pPr>
            <a:r>
              <a:rPr lang="en-US" sz="2100" dirty="0"/>
              <a:t>Stay focused on you</a:t>
            </a:r>
          </a:p>
          <a:p>
            <a:pPr marL="342900" indent="-342900">
              <a:lnSpc>
                <a:spcPts val="2200"/>
              </a:lnSpc>
              <a:spcAft>
                <a:spcPts val="300"/>
              </a:spcAft>
              <a:buFont typeface="Arial" panose="020B0604020202020204" pitchFamily="34" charset="0"/>
              <a:buChar char="•"/>
            </a:pPr>
            <a:r>
              <a:rPr lang="en-US" sz="2100" dirty="0"/>
              <a:t>Respect your wishes</a:t>
            </a:r>
          </a:p>
          <a:p>
            <a:pPr algn="ctr"/>
            <a:endParaRPr lang="en-US" sz="2100" dirty="0">
              <a:solidFill>
                <a:schemeClr val="bg1"/>
              </a:solidFill>
            </a:endParaRPr>
          </a:p>
        </p:txBody>
      </p:sp>
      <p:sp>
        <p:nvSpPr>
          <p:cNvPr id="5" name="Rectangle 4">
            <a:extLst>
              <a:ext uri="{FF2B5EF4-FFF2-40B4-BE49-F238E27FC236}">
                <a16:creationId xmlns:a16="http://schemas.microsoft.com/office/drawing/2014/main" id="{4A0B0D81-9CD0-4214-80DE-3E1A99DE0ADC}"/>
              </a:ext>
            </a:extLst>
          </p:cNvPr>
          <p:cNvSpPr/>
          <p:nvPr/>
        </p:nvSpPr>
        <p:spPr>
          <a:xfrm>
            <a:off x="4697507" y="2456328"/>
            <a:ext cx="3989293" cy="395647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342900" indent="-342900">
              <a:lnSpc>
                <a:spcPts val="2200"/>
              </a:lnSpc>
              <a:spcAft>
                <a:spcPts val="300"/>
              </a:spcAft>
              <a:buFont typeface="Arial" panose="020B0604020202020204" pitchFamily="34" charset="0"/>
              <a:buChar char="•"/>
            </a:pPr>
            <a:r>
              <a:rPr lang="en-US" sz="2100" dirty="0"/>
              <a:t>Pressure you </a:t>
            </a:r>
          </a:p>
          <a:p>
            <a:pPr marL="342900" indent="-342900">
              <a:lnSpc>
                <a:spcPts val="2200"/>
              </a:lnSpc>
              <a:spcAft>
                <a:spcPts val="300"/>
              </a:spcAft>
              <a:buFont typeface="Arial" panose="020B0604020202020204" pitchFamily="34" charset="0"/>
              <a:buChar char="•"/>
            </a:pPr>
            <a:r>
              <a:rPr lang="en-US" sz="2100" dirty="0"/>
              <a:t>Look at their watch or seem distracted</a:t>
            </a:r>
          </a:p>
          <a:p>
            <a:pPr marL="342900" indent="-342900">
              <a:lnSpc>
                <a:spcPts val="2200"/>
              </a:lnSpc>
              <a:spcAft>
                <a:spcPts val="300"/>
              </a:spcAft>
              <a:buFont typeface="Arial" panose="020B0604020202020204" pitchFamily="34" charset="0"/>
              <a:buChar char="•"/>
            </a:pPr>
            <a:r>
              <a:rPr lang="en-US" sz="2100" dirty="0"/>
              <a:t>Judge you</a:t>
            </a:r>
          </a:p>
          <a:p>
            <a:pPr marL="342900" indent="-342900">
              <a:lnSpc>
                <a:spcPts val="2200"/>
              </a:lnSpc>
              <a:spcAft>
                <a:spcPts val="300"/>
              </a:spcAft>
              <a:buFont typeface="Arial" panose="020B0604020202020204" pitchFamily="34" charset="0"/>
              <a:buChar char="•"/>
            </a:pPr>
            <a:r>
              <a:rPr lang="en-US" sz="2100" dirty="0"/>
              <a:t>Rush you</a:t>
            </a:r>
          </a:p>
          <a:p>
            <a:pPr marL="342900" indent="-342900">
              <a:lnSpc>
                <a:spcPts val="2200"/>
              </a:lnSpc>
              <a:spcAft>
                <a:spcPts val="300"/>
              </a:spcAft>
              <a:buFont typeface="Arial" panose="020B0604020202020204" pitchFamily="34" charset="0"/>
              <a:buChar char="•"/>
            </a:pPr>
            <a:r>
              <a:rPr lang="en-US" sz="2100" dirty="0"/>
              <a:t>Assume they know best</a:t>
            </a:r>
          </a:p>
          <a:p>
            <a:pPr marL="342900" indent="-342900">
              <a:lnSpc>
                <a:spcPts val="2200"/>
              </a:lnSpc>
              <a:spcAft>
                <a:spcPts val="300"/>
              </a:spcAft>
              <a:buFont typeface="Arial" panose="020B0604020202020204" pitchFamily="34" charset="0"/>
              <a:buChar char="•"/>
            </a:pPr>
            <a:r>
              <a:rPr lang="en-US" sz="2100" dirty="0"/>
              <a:t>Interrupt</a:t>
            </a:r>
          </a:p>
          <a:p>
            <a:pPr marL="342900" indent="-342900">
              <a:lnSpc>
                <a:spcPts val="2200"/>
              </a:lnSpc>
              <a:spcAft>
                <a:spcPts val="300"/>
              </a:spcAft>
              <a:buFont typeface="Arial" panose="020B0604020202020204" pitchFamily="34" charset="0"/>
              <a:buChar char="•"/>
            </a:pPr>
            <a:r>
              <a:rPr lang="en-US" sz="2100" dirty="0"/>
              <a:t>Finish your thoughts for you</a:t>
            </a:r>
          </a:p>
          <a:p>
            <a:pPr marL="342900" indent="-342900">
              <a:lnSpc>
                <a:spcPts val="2200"/>
              </a:lnSpc>
              <a:spcAft>
                <a:spcPts val="300"/>
              </a:spcAft>
              <a:buFont typeface="Arial" panose="020B0604020202020204" pitchFamily="34" charset="0"/>
              <a:buChar char="•"/>
            </a:pPr>
            <a:r>
              <a:rPr lang="en-US" sz="2100" dirty="0"/>
              <a:t>Tell you their own troubles or someone else’s</a:t>
            </a:r>
          </a:p>
          <a:p>
            <a:pPr marL="342900" indent="-342900">
              <a:lnSpc>
                <a:spcPts val="2200"/>
              </a:lnSpc>
              <a:spcAft>
                <a:spcPts val="300"/>
              </a:spcAft>
              <a:buFont typeface="Arial" panose="020B0604020202020204" pitchFamily="34" charset="0"/>
              <a:buChar char="•"/>
            </a:pPr>
            <a:r>
              <a:rPr lang="en-US" sz="2100" dirty="0"/>
              <a:t>Think and act as if they can solve your problems</a:t>
            </a:r>
          </a:p>
        </p:txBody>
      </p:sp>
    </p:spTree>
    <p:extLst>
      <p:ext uri="{BB962C8B-B14F-4D97-AF65-F5344CB8AC3E}">
        <p14:creationId xmlns:p14="http://schemas.microsoft.com/office/powerpoint/2010/main" val="18273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CE45C-2F27-449A-8E14-22061475066D}"/>
              </a:ext>
            </a:extLst>
          </p:cNvPr>
          <p:cNvSpPr>
            <a:spLocks noGrp="1"/>
          </p:cNvSpPr>
          <p:nvPr>
            <p:ph type="title"/>
          </p:nvPr>
        </p:nvSpPr>
        <p:spPr/>
        <p:txBody>
          <a:bodyPr/>
          <a:lstStyle/>
          <a:p>
            <a:r>
              <a:rPr lang="en-US" dirty="0"/>
              <a:t>Discussion: Expectations</a:t>
            </a:r>
          </a:p>
        </p:txBody>
      </p:sp>
      <p:sp>
        <p:nvSpPr>
          <p:cNvPr id="3" name="Text Placeholder 2">
            <a:extLst>
              <a:ext uri="{FF2B5EF4-FFF2-40B4-BE49-F238E27FC236}">
                <a16:creationId xmlns:a16="http://schemas.microsoft.com/office/drawing/2014/main" id="{7DB4A6CE-DD25-47E2-B460-14A651F8B010}"/>
              </a:ext>
            </a:extLst>
          </p:cNvPr>
          <p:cNvSpPr>
            <a:spLocks noGrp="1"/>
          </p:cNvSpPr>
          <p:nvPr>
            <p:ph type="body" sz="quarter" idx="10"/>
          </p:nvPr>
        </p:nvSpPr>
        <p:spPr>
          <a:xfrm>
            <a:off x="466725" y="1590675"/>
            <a:ext cx="8220075" cy="4176713"/>
          </a:xfrm>
        </p:spPr>
        <p:txBody>
          <a:bodyPr/>
          <a:lstStyle/>
          <a:p>
            <a:pPr marL="0" indent="0">
              <a:buNone/>
            </a:pPr>
            <a:r>
              <a:rPr lang="en-US" dirty="0"/>
              <a:t>What do you want to get out of the training?</a:t>
            </a:r>
          </a:p>
        </p:txBody>
      </p:sp>
    </p:spTree>
    <p:extLst>
      <p:ext uri="{BB962C8B-B14F-4D97-AF65-F5344CB8AC3E}">
        <p14:creationId xmlns:p14="http://schemas.microsoft.com/office/powerpoint/2010/main" val="317558254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Discussion: Demonstrating listening skills</a:t>
            </a:r>
          </a:p>
        </p:txBody>
      </p:sp>
      <p:sp>
        <p:nvSpPr>
          <p:cNvPr id="3" name="Text Placeholder 2"/>
          <p:cNvSpPr>
            <a:spLocks noGrp="1"/>
          </p:cNvSpPr>
          <p:nvPr>
            <p:ph type="body" sz="quarter" idx="10"/>
          </p:nvPr>
        </p:nvSpPr>
        <p:spPr>
          <a:xfrm>
            <a:off x="466725" y="1590675"/>
            <a:ext cx="8220075" cy="4822129"/>
          </a:xfrm>
        </p:spPr>
        <p:txBody>
          <a:bodyPr/>
          <a:lstStyle/>
          <a:p>
            <a:pPr marL="0" indent="0">
              <a:lnSpc>
                <a:spcPct val="100000"/>
              </a:lnSpc>
              <a:buNone/>
            </a:pPr>
            <a:r>
              <a:rPr lang="en-US" sz="2400" dirty="0"/>
              <a:t>How do we show that we’re good listeners?</a:t>
            </a:r>
          </a:p>
          <a:p>
            <a:pPr>
              <a:lnSpc>
                <a:spcPct val="100000"/>
              </a:lnSpc>
            </a:pPr>
            <a:r>
              <a:rPr lang="en-US" sz="2400" dirty="0"/>
              <a:t>Nodding and saying “uh huh” </a:t>
            </a:r>
          </a:p>
          <a:p>
            <a:pPr>
              <a:lnSpc>
                <a:spcPct val="100000"/>
              </a:lnSpc>
            </a:pPr>
            <a:r>
              <a:rPr lang="en-US" sz="2400" dirty="0"/>
              <a:t>Leaning closer</a:t>
            </a:r>
          </a:p>
          <a:p>
            <a:pPr>
              <a:lnSpc>
                <a:spcPct val="100000"/>
              </a:lnSpc>
            </a:pPr>
            <a:r>
              <a:rPr lang="en-US" sz="2400" dirty="0"/>
              <a:t>Making eye contact</a:t>
            </a:r>
          </a:p>
          <a:p>
            <a:pPr>
              <a:lnSpc>
                <a:spcPct val="100000"/>
              </a:lnSpc>
            </a:pPr>
            <a:r>
              <a:rPr lang="en-US" sz="2400" dirty="0"/>
              <a:t>Avoiding distractions (watch, phone, computer)</a:t>
            </a:r>
          </a:p>
          <a:p>
            <a:pPr>
              <a:lnSpc>
                <a:spcPct val="100000"/>
              </a:lnSpc>
            </a:pPr>
            <a:r>
              <a:rPr lang="en-US" sz="2400" dirty="0"/>
              <a:t>Giving the person time to tell their story at their own pace</a:t>
            </a:r>
          </a:p>
          <a:p>
            <a:pPr>
              <a:lnSpc>
                <a:spcPct val="100000"/>
              </a:lnSpc>
            </a:pPr>
            <a:r>
              <a:rPr lang="en-US" sz="2400" dirty="0"/>
              <a:t>Being comfortable with silence and pauses (not interrupting, giving person time to think)</a:t>
            </a:r>
          </a:p>
          <a:p>
            <a:pPr>
              <a:lnSpc>
                <a:spcPct val="100000"/>
              </a:lnSpc>
            </a:pPr>
            <a:r>
              <a:rPr lang="en-US" sz="2400" dirty="0"/>
              <a:t>Asking open-ended questions (“Would you like to tell me more?”)</a:t>
            </a:r>
          </a:p>
        </p:txBody>
      </p:sp>
    </p:spTree>
    <p:extLst>
      <p:ext uri="{BB962C8B-B14F-4D97-AF65-F5344CB8AC3E}">
        <p14:creationId xmlns:p14="http://schemas.microsoft.com/office/powerpoint/2010/main" val="152334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Inquire about needs and concerns</a:t>
            </a:r>
            <a:endParaRPr lang="en-US" dirty="0"/>
          </a:p>
        </p:txBody>
      </p:sp>
      <p:sp>
        <p:nvSpPr>
          <p:cNvPr id="3" name="Content Placeholder 2"/>
          <p:cNvSpPr>
            <a:spLocks noGrp="1"/>
          </p:cNvSpPr>
          <p:nvPr>
            <p:ph type="body" sz="quarter" idx="10"/>
          </p:nvPr>
        </p:nvSpPr>
        <p:spPr>
          <a:xfrm>
            <a:off x="466725" y="1590675"/>
            <a:ext cx="8220075" cy="4176713"/>
          </a:xfrm>
        </p:spPr>
        <p:txBody>
          <a:bodyPr/>
          <a:lstStyle/>
          <a:p>
            <a:pPr marL="0" indent="0">
              <a:buNone/>
            </a:pPr>
            <a:r>
              <a:rPr lang="en-US" dirty="0"/>
              <a:t>Purpose </a:t>
            </a:r>
          </a:p>
          <a:p>
            <a:pPr marL="0" indent="0">
              <a:buNone/>
            </a:pPr>
            <a:r>
              <a:rPr lang="en-US" dirty="0"/>
              <a:t>Learn what is most important for the victim. Respect their wishes and respond to their needs.</a:t>
            </a:r>
          </a:p>
        </p:txBody>
      </p:sp>
      <p:sp>
        <p:nvSpPr>
          <p:cNvPr id="4" name="Footer Placeholder 3">
            <a:extLst>
              <a:ext uri="{FF2B5EF4-FFF2-40B4-BE49-F238E27FC236}">
                <a16:creationId xmlns:a16="http://schemas.microsoft.com/office/drawing/2014/main" id="{9D92AC41-5B70-42EC-9D4E-8889BB68CDF7}"/>
              </a:ext>
            </a:extLst>
          </p:cNvPr>
          <p:cNvSpPr txBox="1">
            <a:spLocks/>
          </p:cNvSpPr>
          <p:nvPr/>
        </p:nvSpPr>
        <p:spPr>
          <a:xfrm>
            <a:off x="581891" y="6285515"/>
            <a:ext cx="4332288" cy="273050"/>
          </a:xfr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200" dirty="0">
                <a:latin typeface="+mn-lt"/>
              </a:rPr>
              <a:t>Source: WHO, 2014.</a:t>
            </a:r>
          </a:p>
        </p:txBody>
      </p:sp>
    </p:spTree>
    <p:extLst>
      <p:ext uri="{BB962C8B-B14F-4D97-AF65-F5344CB8AC3E}">
        <p14:creationId xmlns:p14="http://schemas.microsoft.com/office/powerpoint/2010/main" val="380648340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A5855-E02C-4D95-93EF-25DB9E999F58}"/>
              </a:ext>
            </a:extLst>
          </p:cNvPr>
          <p:cNvSpPr>
            <a:spLocks noGrp="1"/>
          </p:cNvSpPr>
          <p:nvPr>
            <p:ph type="title"/>
          </p:nvPr>
        </p:nvSpPr>
        <p:spPr/>
        <p:txBody>
          <a:bodyPr>
            <a:normAutofit fontScale="90000"/>
          </a:bodyPr>
          <a:lstStyle/>
          <a:p>
            <a:r>
              <a:rPr lang="en-US" dirty="0"/>
              <a:t>Techniques to inquire about needs and concerns</a:t>
            </a:r>
          </a:p>
        </p:txBody>
      </p:sp>
      <p:graphicFrame>
        <p:nvGraphicFramePr>
          <p:cNvPr id="4" name="Table 3">
            <a:extLst>
              <a:ext uri="{FF2B5EF4-FFF2-40B4-BE49-F238E27FC236}">
                <a16:creationId xmlns:a16="http://schemas.microsoft.com/office/drawing/2014/main" id="{42BD995E-0E8F-4A65-8D88-AAB6345724B1}"/>
              </a:ext>
            </a:extLst>
          </p:cNvPr>
          <p:cNvGraphicFramePr>
            <a:graphicFrameLocks noGrp="1"/>
          </p:cNvGraphicFramePr>
          <p:nvPr>
            <p:extLst>
              <p:ext uri="{D42A27DB-BD31-4B8C-83A1-F6EECF244321}">
                <p14:modId xmlns:p14="http://schemas.microsoft.com/office/powerpoint/2010/main" val="2204798308"/>
              </p:ext>
            </p:extLst>
          </p:nvPr>
        </p:nvGraphicFramePr>
        <p:xfrm>
          <a:off x="616041" y="1538099"/>
          <a:ext cx="8219440" cy="4389120"/>
        </p:xfrm>
        <a:graphic>
          <a:graphicData uri="http://schemas.openxmlformats.org/drawingml/2006/table">
            <a:tbl>
              <a:tblPr firstRow="1" bandRow="1">
                <a:tableStyleId>{5C22544A-7EE6-4342-B048-85BDC9FD1C3A}</a:tableStyleId>
              </a:tblPr>
              <a:tblGrid>
                <a:gridCol w="4455695">
                  <a:extLst>
                    <a:ext uri="{9D8B030D-6E8A-4147-A177-3AD203B41FA5}">
                      <a16:colId xmlns:a16="http://schemas.microsoft.com/office/drawing/2014/main" val="43887432"/>
                    </a:ext>
                  </a:extLst>
                </a:gridCol>
                <a:gridCol w="3763745">
                  <a:extLst>
                    <a:ext uri="{9D8B030D-6E8A-4147-A177-3AD203B41FA5}">
                      <a16:colId xmlns:a16="http://schemas.microsoft.com/office/drawing/2014/main" val="931881373"/>
                    </a:ext>
                  </a:extLst>
                </a:gridCol>
              </a:tblGrid>
              <a:tr h="0">
                <a:tc>
                  <a:txBody>
                    <a:bodyPr/>
                    <a:lstStyle/>
                    <a:p>
                      <a:r>
                        <a:rPr lang="en-US" dirty="0"/>
                        <a:t>Technique</a:t>
                      </a:r>
                    </a:p>
                  </a:txBody>
                  <a:tcPr>
                    <a:solidFill>
                      <a:srgbClr val="427C5F"/>
                    </a:solidFill>
                  </a:tcPr>
                </a:tc>
                <a:tc>
                  <a:txBody>
                    <a:bodyPr/>
                    <a:lstStyle/>
                    <a:p>
                      <a:r>
                        <a:rPr lang="en-US" dirty="0"/>
                        <a:t>Example</a:t>
                      </a:r>
                    </a:p>
                  </a:txBody>
                  <a:tcPr>
                    <a:solidFill>
                      <a:srgbClr val="427C5F"/>
                    </a:solidFill>
                  </a:tcPr>
                </a:tc>
                <a:extLst>
                  <a:ext uri="{0D108BD9-81ED-4DB2-BD59-A6C34878D82A}">
                    <a16:rowId xmlns:a16="http://schemas.microsoft.com/office/drawing/2014/main" val="896585879"/>
                  </a:ext>
                </a:extLst>
              </a:tr>
              <a:tr h="0">
                <a:tc>
                  <a:txBody>
                    <a:bodyPr/>
                    <a:lstStyle/>
                    <a:p>
                      <a:pPr marL="0" lvl="0" indent="0">
                        <a:buNone/>
                      </a:pPr>
                      <a:r>
                        <a:rPr lang="en-US" dirty="0"/>
                        <a:t>Phrase your questions as invitations to speak</a:t>
                      </a:r>
                    </a:p>
                  </a:txBody>
                  <a:tcPr>
                    <a:solidFill>
                      <a:srgbClr val="EDEDED"/>
                    </a:solidFill>
                  </a:tcPr>
                </a:tc>
                <a:tc>
                  <a:txBody>
                    <a:bodyPr/>
                    <a:lstStyle/>
                    <a:p>
                      <a:r>
                        <a:rPr lang="en-US" dirty="0"/>
                        <a:t>What would you like to talk about?</a:t>
                      </a:r>
                    </a:p>
                  </a:txBody>
                  <a:tcPr>
                    <a:solidFill>
                      <a:srgbClr val="EDEDED"/>
                    </a:solidFill>
                  </a:tcPr>
                </a:tc>
                <a:extLst>
                  <a:ext uri="{0D108BD9-81ED-4DB2-BD59-A6C34878D82A}">
                    <a16:rowId xmlns:a16="http://schemas.microsoft.com/office/drawing/2014/main" val="4057646724"/>
                  </a:ext>
                </a:extLst>
              </a:tr>
              <a:tr h="580353">
                <a:tc>
                  <a:txBody>
                    <a:bodyPr/>
                    <a:lstStyle/>
                    <a:p>
                      <a:pPr marL="0" lvl="0" indent="0">
                        <a:buNone/>
                      </a:pPr>
                      <a:r>
                        <a:rPr lang="en-US" dirty="0"/>
                        <a:t>Ask open-ended questions that encourage the victim to talk</a:t>
                      </a:r>
                    </a:p>
                  </a:txBody>
                  <a:tcPr>
                    <a:solidFill>
                      <a:srgbClr val="D1EBDE"/>
                    </a:solidFill>
                  </a:tcPr>
                </a:tc>
                <a:tc>
                  <a:txBody>
                    <a:bodyPr/>
                    <a:lstStyle/>
                    <a:p>
                      <a:r>
                        <a:rPr lang="en-US" dirty="0"/>
                        <a:t>How do you feel about that?</a:t>
                      </a:r>
                    </a:p>
                  </a:txBody>
                  <a:tcPr>
                    <a:solidFill>
                      <a:srgbClr val="D1EBDE"/>
                    </a:solidFill>
                  </a:tcPr>
                </a:tc>
                <a:extLst>
                  <a:ext uri="{0D108BD9-81ED-4DB2-BD59-A6C34878D82A}">
                    <a16:rowId xmlns:a16="http://schemas.microsoft.com/office/drawing/2014/main" val="4151741746"/>
                  </a:ext>
                </a:extLst>
              </a:tr>
              <a:tr h="580353">
                <a:tc>
                  <a:txBody>
                    <a:bodyPr/>
                    <a:lstStyle/>
                    <a:p>
                      <a:pPr marL="0" indent="0">
                        <a:buNone/>
                      </a:pPr>
                      <a:r>
                        <a:rPr lang="en-US" dirty="0"/>
                        <a:t>Verify your understanding by restating what the victim says</a:t>
                      </a:r>
                    </a:p>
                  </a:txBody>
                  <a:tcPr>
                    <a:solidFill>
                      <a:srgbClr val="EDEDED"/>
                    </a:solidFill>
                  </a:tcPr>
                </a:tc>
                <a:tc>
                  <a:txBody>
                    <a:bodyPr/>
                    <a:lstStyle/>
                    <a:p>
                      <a:r>
                        <a:rPr lang="en-US" dirty="0"/>
                        <a:t>You mentioned that you feel very frustrated.</a:t>
                      </a:r>
                    </a:p>
                  </a:txBody>
                  <a:tcPr>
                    <a:solidFill>
                      <a:srgbClr val="EDEDED"/>
                    </a:solidFill>
                  </a:tcPr>
                </a:tc>
                <a:extLst>
                  <a:ext uri="{0D108BD9-81ED-4DB2-BD59-A6C34878D82A}">
                    <a16:rowId xmlns:a16="http://schemas.microsoft.com/office/drawing/2014/main" val="2657474123"/>
                  </a:ext>
                </a:extLst>
              </a:tr>
              <a:tr h="580353">
                <a:tc>
                  <a:txBody>
                    <a:bodyPr/>
                    <a:lstStyle/>
                    <a:p>
                      <a:pPr marL="0" indent="0">
                        <a:buNone/>
                      </a:pPr>
                      <a:r>
                        <a:rPr lang="en-US" dirty="0"/>
                        <a:t>Reflect back the feelings the victim expresses</a:t>
                      </a:r>
                    </a:p>
                  </a:txBody>
                  <a:tcPr>
                    <a:solidFill>
                      <a:srgbClr val="D1EBDE"/>
                    </a:solidFill>
                  </a:tcPr>
                </a:tc>
                <a:tc>
                  <a:txBody>
                    <a:bodyPr/>
                    <a:lstStyle/>
                    <a:p>
                      <a:r>
                        <a:rPr lang="en-US" dirty="0"/>
                        <a:t>It sounds as if you are feeling angry about that.</a:t>
                      </a:r>
                    </a:p>
                  </a:txBody>
                  <a:tcPr>
                    <a:solidFill>
                      <a:srgbClr val="D1EBDE"/>
                    </a:solidFill>
                  </a:tcPr>
                </a:tc>
                <a:extLst>
                  <a:ext uri="{0D108BD9-81ED-4DB2-BD59-A6C34878D82A}">
                    <a16:rowId xmlns:a16="http://schemas.microsoft.com/office/drawing/2014/main" val="697671411"/>
                  </a:ext>
                </a:extLst>
              </a:tr>
              <a:tr h="0">
                <a:tc>
                  <a:txBody>
                    <a:bodyPr/>
                    <a:lstStyle/>
                    <a:p>
                      <a:pPr marL="0" lvl="0" indent="0">
                        <a:buNone/>
                      </a:pPr>
                      <a:r>
                        <a:rPr lang="en-US" dirty="0"/>
                        <a:t>Explore as needed</a:t>
                      </a:r>
                    </a:p>
                  </a:txBody>
                  <a:tcPr>
                    <a:solidFill>
                      <a:srgbClr val="EDEDED"/>
                    </a:solidFill>
                  </a:tcPr>
                </a:tc>
                <a:tc>
                  <a:txBody>
                    <a:bodyPr/>
                    <a:lstStyle/>
                    <a:p>
                      <a:r>
                        <a:rPr lang="en-US" dirty="0"/>
                        <a:t>Could you tell me more about that?</a:t>
                      </a:r>
                    </a:p>
                  </a:txBody>
                  <a:tcPr>
                    <a:solidFill>
                      <a:srgbClr val="EDEDED"/>
                    </a:solidFill>
                  </a:tcPr>
                </a:tc>
                <a:extLst>
                  <a:ext uri="{0D108BD9-81ED-4DB2-BD59-A6C34878D82A}">
                    <a16:rowId xmlns:a16="http://schemas.microsoft.com/office/drawing/2014/main" val="96754861"/>
                  </a:ext>
                </a:extLst>
              </a:tr>
              <a:tr h="0">
                <a:tc>
                  <a:txBody>
                    <a:bodyPr/>
                    <a:lstStyle/>
                    <a:p>
                      <a:pPr marL="0" lvl="0" indent="0">
                        <a:buNone/>
                      </a:pPr>
                      <a:r>
                        <a:rPr lang="en-US" dirty="0"/>
                        <a:t>Ask for clarification if you don’t understand</a:t>
                      </a:r>
                    </a:p>
                  </a:txBody>
                  <a:tcPr>
                    <a:solidFill>
                      <a:srgbClr val="D1EBDE"/>
                    </a:solidFill>
                  </a:tcPr>
                </a:tc>
                <a:tc>
                  <a:txBody>
                    <a:bodyPr/>
                    <a:lstStyle/>
                    <a:p>
                      <a:r>
                        <a:rPr lang="en-US" dirty="0"/>
                        <a:t>Can you explain that again, please?</a:t>
                      </a:r>
                    </a:p>
                  </a:txBody>
                  <a:tcPr>
                    <a:solidFill>
                      <a:srgbClr val="D1EBDE"/>
                    </a:solidFill>
                  </a:tcPr>
                </a:tc>
                <a:extLst>
                  <a:ext uri="{0D108BD9-81ED-4DB2-BD59-A6C34878D82A}">
                    <a16:rowId xmlns:a16="http://schemas.microsoft.com/office/drawing/2014/main" val="1563123052"/>
                  </a:ext>
                </a:extLst>
              </a:tr>
              <a:tr h="580353">
                <a:tc>
                  <a:txBody>
                    <a:bodyPr/>
                    <a:lstStyle/>
                    <a:p>
                      <a:pPr marL="0" lvl="0" indent="0">
                        <a:buNone/>
                      </a:pPr>
                      <a:r>
                        <a:rPr lang="en-US" dirty="0"/>
                        <a:t>Help the victim identify and express needs and concerns</a:t>
                      </a:r>
                    </a:p>
                  </a:txBody>
                  <a:tcPr>
                    <a:solidFill>
                      <a:srgbClr val="EDEDED"/>
                    </a:solidFill>
                  </a:tcPr>
                </a:tc>
                <a:tc>
                  <a:txBody>
                    <a:bodyPr/>
                    <a:lstStyle/>
                    <a:p>
                      <a:r>
                        <a:rPr lang="en-US" dirty="0"/>
                        <a:t>Is there anything that you need or are concerned about?</a:t>
                      </a:r>
                    </a:p>
                  </a:txBody>
                  <a:tcPr>
                    <a:solidFill>
                      <a:srgbClr val="EDEDED"/>
                    </a:solidFill>
                  </a:tcPr>
                </a:tc>
                <a:extLst>
                  <a:ext uri="{0D108BD9-81ED-4DB2-BD59-A6C34878D82A}">
                    <a16:rowId xmlns:a16="http://schemas.microsoft.com/office/drawing/2014/main" val="1933386309"/>
                  </a:ext>
                </a:extLst>
              </a:tr>
              <a:tr h="3618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Summarize what the victim expressed</a:t>
                      </a:r>
                    </a:p>
                  </a:txBody>
                  <a:tcPr>
                    <a:solidFill>
                      <a:srgbClr val="D1EBDE"/>
                    </a:solidFill>
                  </a:tcPr>
                </a:tc>
                <a:tc>
                  <a:txBody>
                    <a:bodyPr/>
                    <a:lstStyle/>
                    <a:p>
                      <a:r>
                        <a:rPr lang="en-US" dirty="0"/>
                        <a:t>You seem to be saying that…</a:t>
                      </a:r>
                    </a:p>
                  </a:txBody>
                  <a:tcPr>
                    <a:solidFill>
                      <a:srgbClr val="D1EBDE"/>
                    </a:solidFill>
                  </a:tcPr>
                </a:tc>
                <a:extLst>
                  <a:ext uri="{0D108BD9-81ED-4DB2-BD59-A6C34878D82A}">
                    <a16:rowId xmlns:a16="http://schemas.microsoft.com/office/drawing/2014/main" val="1692493159"/>
                  </a:ext>
                </a:extLst>
              </a:tr>
            </a:tbl>
          </a:graphicData>
        </a:graphic>
      </p:graphicFrame>
      <p:sp>
        <p:nvSpPr>
          <p:cNvPr id="3" name="Rectangle 2">
            <a:extLst>
              <a:ext uri="{FF2B5EF4-FFF2-40B4-BE49-F238E27FC236}">
                <a16:creationId xmlns:a16="http://schemas.microsoft.com/office/drawing/2014/main" id="{9875BBA0-8CCB-426F-A8F9-5B8B14DA9CCA}"/>
              </a:ext>
            </a:extLst>
          </p:cNvPr>
          <p:cNvSpPr/>
          <p:nvPr/>
        </p:nvSpPr>
        <p:spPr>
          <a:xfrm>
            <a:off x="616041" y="6274304"/>
            <a:ext cx="1480470" cy="276999"/>
          </a:xfrm>
          <a:prstGeom prst="rect">
            <a:avLst/>
          </a:prstGeom>
        </p:spPr>
        <p:txBody>
          <a:bodyPr wrap="none">
            <a:spAutoFit/>
          </a:bodyPr>
          <a:lstStyle/>
          <a:p>
            <a:r>
              <a:rPr lang="en-US" sz="1200" dirty="0">
                <a:latin typeface="+mn-lt"/>
              </a:rPr>
              <a:t>Source: WHO, 2014. </a:t>
            </a:r>
          </a:p>
        </p:txBody>
      </p:sp>
    </p:spTree>
    <p:extLst>
      <p:ext uri="{BB962C8B-B14F-4D97-AF65-F5344CB8AC3E}">
        <p14:creationId xmlns:p14="http://schemas.microsoft.com/office/powerpoint/2010/main" val="385213686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Inquire about needs and concerns </a:t>
            </a:r>
          </a:p>
        </p:txBody>
      </p:sp>
      <p:sp>
        <p:nvSpPr>
          <p:cNvPr id="3" name="Text Placeholder 2"/>
          <p:cNvSpPr>
            <a:spLocks noGrp="1"/>
          </p:cNvSpPr>
          <p:nvPr>
            <p:ph type="body" sz="quarter" idx="10"/>
          </p:nvPr>
        </p:nvSpPr>
        <p:spPr>
          <a:xfrm>
            <a:off x="466725" y="1590675"/>
            <a:ext cx="8220075" cy="4176713"/>
          </a:xfrm>
        </p:spPr>
        <p:txBody>
          <a:bodyPr/>
          <a:lstStyle/>
          <a:p>
            <a:pPr marL="0" indent="0">
              <a:buNone/>
            </a:pPr>
            <a:r>
              <a:rPr lang="en-US" dirty="0"/>
              <a:t>Victim statement #1: “Ever since they raped me I don’t want to eat or talk to anybody. I just want to sleep and stay in bed.”</a:t>
            </a:r>
          </a:p>
          <a:p>
            <a:pPr marL="0" indent="0">
              <a:buNone/>
            </a:pPr>
            <a:endParaRPr lang="en-US" dirty="0"/>
          </a:p>
          <a:p>
            <a:pPr marL="0" indent="0">
              <a:buNone/>
            </a:pPr>
            <a:r>
              <a:rPr lang="en-US" b="1" dirty="0"/>
              <a:t>Technique: Reflect back the feelings the victim expresses </a:t>
            </a:r>
          </a:p>
          <a:p>
            <a:pPr marL="0" indent="0">
              <a:buNone/>
            </a:pPr>
            <a:r>
              <a:rPr lang="en-US" i="1" dirty="0"/>
              <a:t>“It sounds like you’re in a lot of emotional pain.”</a:t>
            </a:r>
          </a:p>
        </p:txBody>
      </p:sp>
    </p:spTree>
    <p:extLst>
      <p:ext uri="{BB962C8B-B14F-4D97-AF65-F5344CB8AC3E}">
        <p14:creationId xmlns:p14="http://schemas.microsoft.com/office/powerpoint/2010/main" val="284427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Activity: Inquire about needs and concerns  (continued)</a:t>
            </a:r>
          </a:p>
        </p:txBody>
      </p:sp>
      <p:sp>
        <p:nvSpPr>
          <p:cNvPr id="3" name="Text Placeholder 2"/>
          <p:cNvSpPr>
            <a:spLocks noGrp="1"/>
          </p:cNvSpPr>
          <p:nvPr>
            <p:ph type="body" sz="quarter" idx="10"/>
          </p:nvPr>
        </p:nvSpPr>
        <p:spPr>
          <a:xfrm>
            <a:off x="466725" y="1590675"/>
            <a:ext cx="8220075" cy="4176713"/>
          </a:xfrm>
        </p:spPr>
        <p:txBody>
          <a:bodyPr/>
          <a:lstStyle/>
          <a:p>
            <a:pPr marL="0" indent="0">
              <a:buNone/>
            </a:pPr>
            <a:r>
              <a:rPr lang="en-US" dirty="0"/>
              <a:t>Victim statement #2: “My partner threatens to beat me at any little thing lately. I try to do things the way he likes them, but he only gets angrier. I don’t know what he will do next.”</a:t>
            </a:r>
          </a:p>
          <a:p>
            <a:pPr marL="0" indent="0">
              <a:buNone/>
            </a:pPr>
            <a:endParaRPr lang="en-US" dirty="0"/>
          </a:p>
          <a:p>
            <a:pPr marL="0" indent="0">
              <a:buNone/>
            </a:pPr>
            <a:r>
              <a:rPr lang="en-US" b="1" dirty="0"/>
              <a:t>Principle: Help the victim identify and express needs and concerns</a:t>
            </a:r>
            <a:endParaRPr lang="en-US" dirty="0"/>
          </a:p>
          <a:p>
            <a:pPr marL="0" indent="0">
              <a:buNone/>
            </a:pPr>
            <a:r>
              <a:rPr lang="en-US" i="1" dirty="0"/>
              <a:t>“It sounds like you’re worried about your safety. Is there anywhere that you feel safe?”</a:t>
            </a:r>
          </a:p>
          <a:p>
            <a:pPr marL="0" indent="0">
              <a:buNone/>
            </a:pPr>
            <a:endParaRPr lang="en-US" i="1" dirty="0"/>
          </a:p>
          <a:p>
            <a:pPr marL="0" indent="0">
              <a:buNone/>
            </a:pPr>
            <a:endParaRPr lang="en-US" i="1" dirty="0"/>
          </a:p>
        </p:txBody>
      </p:sp>
    </p:spTree>
    <p:extLst>
      <p:ext uri="{BB962C8B-B14F-4D97-AF65-F5344CB8AC3E}">
        <p14:creationId xmlns:p14="http://schemas.microsoft.com/office/powerpoint/2010/main" val="164087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Validate</a:t>
            </a:r>
            <a:endParaRPr lang="en-US" dirty="0"/>
          </a:p>
        </p:txBody>
      </p:sp>
      <p:sp>
        <p:nvSpPr>
          <p:cNvPr id="3" name="Content Placeholder 2"/>
          <p:cNvSpPr>
            <a:spLocks noGrp="1"/>
          </p:cNvSpPr>
          <p:nvPr>
            <p:ph type="body" sz="quarter" idx="10"/>
          </p:nvPr>
        </p:nvSpPr>
        <p:spPr/>
        <p:txBody>
          <a:bodyPr/>
          <a:lstStyle/>
          <a:p>
            <a:pPr marL="0" indent="0">
              <a:buNone/>
            </a:pPr>
            <a:r>
              <a:rPr lang="en-US" dirty="0"/>
              <a:t>Purpose</a:t>
            </a:r>
          </a:p>
          <a:p>
            <a:pPr marL="0" indent="0">
              <a:buNone/>
            </a:pPr>
            <a:r>
              <a:rPr lang="en-US" dirty="0"/>
              <a:t>Let the victim know that their feelings are common, that it is safe to express them, and that everyone has a right to live without violence. </a:t>
            </a:r>
          </a:p>
        </p:txBody>
      </p:sp>
      <p:sp>
        <p:nvSpPr>
          <p:cNvPr id="4" name="Footer Placeholder 3">
            <a:extLst>
              <a:ext uri="{FF2B5EF4-FFF2-40B4-BE49-F238E27FC236}">
                <a16:creationId xmlns:a16="http://schemas.microsoft.com/office/drawing/2014/main" id="{FC468846-DA68-4195-86F7-E984CD64F828}"/>
              </a:ext>
            </a:extLst>
          </p:cNvPr>
          <p:cNvSpPr txBox="1">
            <a:spLocks/>
          </p:cNvSpPr>
          <p:nvPr/>
        </p:nvSpPr>
        <p:spPr>
          <a:xfrm>
            <a:off x="581891" y="6276279"/>
            <a:ext cx="4332288" cy="273050"/>
          </a:xfr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200" dirty="0">
                <a:latin typeface="+mn-lt"/>
              </a:rPr>
              <a:t>Source: WHO, 2014.</a:t>
            </a:r>
          </a:p>
        </p:txBody>
      </p:sp>
    </p:spTree>
    <p:extLst>
      <p:ext uri="{BB962C8B-B14F-4D97-AF65-F5344CB8AC3E}">
        <p14:creationId xmlns:p14="http://schemas.microsoft.com/office/powerpoint/2010/main" val="428053578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Validate: Messages to use</a:t>
            </a:r>
            <a:endParaRPr lang="en-US" dirty="0"/>
          </a:p>
        </p:txBody>
      </p:sp>
      <p:sp>
        <p:nvSpPr>
          <p:cNvPr id="7" name="Text Placeholder 6"/>
          <p:cNvSpPr>
            <a:spLocks noGrp="1"/>
          </p:cNvSpPr>
          <p:nvPr>
            <p:ph type="body" sz="quarter" idx="10"/>
          </p:nvPr>
        </p:nvSpPr>
        <p:spPr>
          <a:xfrm>
            <a:off x="466725" y="1448117"/>
            <a:ext cx="8220075" cy="5074603"/>
          </a:xfrm>
        </p:spPr>
        <p:txBody>
          <a:bodyPr>
            <a:noAutofit/>
          </a:bodyPr>
          <a:lstStyle/>
          <a:p>
            <a:pPr lvl="0">
              <a:lnSpc>
                <a:spcPct val="100000"/>
              </a:lnSpc>
              <a:spcBef>
                <a:spcPts val="1800"/>
              </a:spcBef>
            </a:pPr>
            <a:r>
              <a:rPr lang="en-US" sz="2200" dirty="0"/>
              <a:t>“Thank you for sharing that with me.”</a:t>
            </a:r>
          </a:p>
          <a:p>
            <a:pPr lvl="0">
              <a:lnSpc>
                <a:spcPct val="100000"/>
              </a:lnSpc>
              <a:spcBef>
                <a:spcPts val="1800"/>
              </a:spcBef>
            </a:pPr>
            <a:r>
              <a:rPr lang="en-US" sz="2200" dirty="0"/>
              <a:t>“I’m sorry that happened to you.”</a:t>
            </a:r>
          </a:p>
          <a:p>
            <a:pPr lvl="0">
              <a:lnSpc>
                <a:spcPct val="100000"/>
              </a:lnSpc>
              <a:spcBef>
                <a:spcPts val="1800"/>
              </a:spcBef>
            </a:pPr>
            <a:r>
              <a:rPr lang="en-US" sz="2200" dirty="0"/>
              <a:t>“Many people experience violence, and even though they may be blamed for what happened, it is never their fault.”</a:t>
            </a:r>
          </a:p>
          <a:p>
            <a:pPr lvl="0">
              <a:lnSpc>
                <a:spcPct val="100000"/>
              </a:lnSpc>
              <a:spcBef>
                <a:spcPts val="1800"/>
              </a:spcBef>
            </a:pPr>
            <a:r>
              <a:rPr lang="en-US" sz="2200" dirty="0"/>
              <a:t>“Everyone has the right to live free from violence.”</a:t>
            </a:r>
          </a:p>
          <a:p>
            <a:pPr lvl="0">
              <a:lnSpc>
                <a:spcPct val="100000"/>
              </a:lnSpc>
              <a:spcBef>
                <a:spcPts val="1800"/>
              </a:spcBef>
            </a:pPr>
            <a:r>
              <a:rPr lang="en-US" sz="2200" dirty="0"/>
              <a:t>“I am here to support you and explain your options.”</a:t>
            </a:r>
          </a:p>
          <a:p>
            <a:pPr lvl="0">
              <a:lnSpc>
                <a:spcPct val="100000"/>
              </a:lnSpc>
              <a:spcBef>
                <a:spcPts val="1800"/>
              </a:spcBef>
            </a:pPr>
            <a:r>
              <a:rPr lang="en-US" sz="2200" dirty="0"/>
              <a:t>“It’s not your fault.”</a:t>
            </a:r>
          </a:p>
          <a:p>
            <a:pPr lvl="0">
              <a:lnSpc>
                <a:spcPct val="100000"/>
              </a:lnSpc>
              <a:spcBef>
                <a:spcPts val="1800"/>
              </a:spcBef>
            </a:pPr>
            <a:r>
              <a:rPr lang="en-US" sz="2200" dirty="0"/>
              <a:t>“This was a violation of your rights, and you did not deserve to be treated this way.”</a:t>
            </a:r>
          </a:p>
          <a:p>
            <a:pPr lvl="0">
              <a:lnSpc>
                <a:spcPct val="100000"/>
              </a:lnSpc>
              <a:spcBef>
                <a:spcPts val="1800"/>
              </a:spcBef>
            </a:pPr>
            <a:r>
              <a:rPr lang="en-US" sz="2200" dirty="0"/>
              <a:t>“You are brave to talk me about it.”</a:t>
            </a:r>
          </a:p>
        </p:txBody>
      </p:sp>
      <p:sp>
        <p:nvSpPr>
          <p:cNvPr id="3" name="AutoShape 2" descr="data:image/jpeg;base64,/9j/4AAQSkZJRgABAQAAAQABAAD/2wCEAAkGBxITEhUSEhIVFRUXFhUYFhUWFhcYGhsVFxgXFxUZFRkYISggGBslGxUaITEhJSkrMC4wFx8zODMsNygtMCsBCgoKDg0OGxAQGy8lICUtLTAtLS0tLS0tKy0tLS0tKy0tLS0tLS0tLS0tLS4tKy0tLy0tLS8tLS0tLS0tLS0tLf/AABEIAMQBAgMBEQACEQEDEQH/xAAbAAEAAgMBAQAAAAAAAAAAAAAABQYDBAcCAf/EAE0QAAIBAwAGBAYLDgYDAQEAAAECAwAEEQUGEiExQQcTUXEiMmGBkaEUNEJScnOCsbLB0RUWIyQzNVNUdJKTs8LSQ0RiosPhY/Dxgxf/xAAaAQEBAAMBAQAAAAAAAAAAAAAAAQIEBQMG/8QAOhEAAgECAgUKBAYCAwEBAAAAAAECAxEEMQUSIUFxE1FhgZGhscHR8BUiNFIUMjNC4fEjkmJyolND/9oADAMBAAIRAxEAPwDuNAKAUAoBQCgMc06r4zAd5xWE6kIK8mlxBoy6biHDabuH24rSnpPDxyd+C9bAj7nWlF4hV+G4HqrXelZS/Tpt++hMhFz6+Qj/ADFuO5gT89T8XjZflp9zFzQm6RIB/m1+ShPzKal9JSyVv9fMXNOTpIt/1lz3RuP6RTkdJPf3xJc15Okm3/TTHuB+sip+D0g85f8AoXMLdI0B4G4b/wB+FU+H4zfP/wBMXPP3/wAR/wAK5PyR/dUejsRvqL/Zi4GvEZ/y91+4P7qwejav/wBI9r9Bc+nXaP8AVrr+GP7qi0bV/wDpHtYueTryn6tdfuD+6svhtV//AKR7WLnw69Rc7e5HyF/uqfC6v3x7X6C4+/8AtvdLMO9V/uq/CcRuku1+guZY+kC0/SSD5J+omp8NxiyfeLm1Fr3aHhcuO9ZR9VR4PHx5/wDb+S3N6LXKA8L1flPj6VY6uPj93iLkhb6y7XiXKN3NGaxeKxsM79cf4Fzfj03N2qfN9lVaVrrO3Z/JTMun35op7sj7a9o6Ynviu3+wZV1h7Y/93/Vei0wt8O/+AZU0/HzVh6D9desdL0Xmn3eoMyaahPEkd6n6q9o6Tw7326mDOmkYjwkXznHz17xxdCWU12gzpKp4MD3EGvZSjLJg91kBQCgFAKAUBDaw6z2tmuZ5QGPioN7nuUb8eXhUk2lsVyXKDd9JVxcErZWrsOG0dw85HD0itKtrrbVqKC5ln2vyRLmibfS8295ooAeIUBm9O/6Vc6VXAQd9VzfO/a8BtH3mu/5e9nk7QDgehi1T4nGP6dKK99QsZodRLMcVd/hOR9HFYS0tiXk0ur1uLG7FqrZLwt1PwizfSJrxlpDEv977kWxsx6DtV4W8P8NfsryeKrvOb7WLGyllEOEUY7kUfVXm6s3nJ9rBlWNRwAHcBWDbYPVQDNAM0AzQDNAM0AoDw0SnioPeBWSk1kwYJNGwN40MR741P1Vmq9VZSfawa0mr1oeNtF5kA+avVYzELKb7RY1JtTrFv8DHwXcfMcV6x0nio/u7l6EsjXOo9sN8bzRn/RJ9or0+K1n+ZJ8ULD703HiX90O9yfrFPiEX+alHsFj59w79fE0iT5HjB9ZJp+LwsvzUex/0LM+9TpZOEltL8JSp/wBoFNbAS/bJe+sbT790tJL41lG/ljlA9RJNTkMFLKq1xQ2mJtcurdUubWWDPMnaGO3gMjuzWa0ZrxcqM1LuFy0QSggOjAggFWU8uIIIrmWlCXM12opaNC6Q6wbLeOPWO2vo9H4zl46svzLv6fUpJ10QKAUBjnmVFLuwVVBLMxAAA4kk8BQHJNcuk95GMGj8gE7PXY8NjwxEvIeUjJ5AcayskrsxbNLV/U0flrzMkjb9hmJ39sh4u3k4d9cHGaUbepR2Ln9ObxCRcY4woCqAoHAAAAdwFcZtt3ZT1UAoBQCgFAKAUAoBQCgFAKAUAoBQCgFAKAUAoBQCgFAa2kLCOdDHKoZT6QeRU8j5a9aVWdKWvB2YKxqvI9rcPYSHKkF4GPMcSB3jJx2q3bXTxqjiKKxMFtyl797GiLmLxYT7Eit2Hf3Hca0MJV5KtGXbwZS419aUUBq6S0hFBE00zhEQZZj6gO0k7gBxzQHF9cNZ5b4CRw0drtYt7cePO4O5pMcVB7PIBv315Sq/PycM1m90V683azBu5J6p6tCAddMAZ2HDdiMH3K8s9p8w8vBx2O5X/HT/ACrvKkWauYUUAoBQCgFAKAUAoBQCgFAKAUAoBQCgFAKAUAoBQCgFAKAUBVdeB1bW10OMcwUn/Q28/RI+Ua6ujXrqpRe9d6Iy1GuUUuls+UU9qg+kV9nTlrQUudFPtxMqKzuwVVBZmJwAoGSSezFZg5fpG5+6JN5cnq9HwseojbweuYbjLKPeDgB5ubZ18VWlRh8ivJ7FxMcyN1agFzO14y4jT8HbJjAVV3bQHAfUSewVx8ZN0KSoJ/M9s3zt7gi21ySigFAKAUAoBQCgFAKAUAoBQCgFAKAUAoBQCgFAKAUAoBQCgFAVzpBTNjIexoz/ALwPrrpaKdsTHr8CPInbOTajRu1FPpANaFRWm10spbLOf8Gm8eKvPyCvpsNU/wAMOC8ClP6WdJL+LWTSGOOZy07Lkt1UeDsADeWZjgAcSoFb8TGRB6/dZ7FUyxiIbKJbWg/wgxwDJjc0uwvDgucDJyTpTqt4qNNZJXb8uHOGTmirMQwxxD3Cgd590fOcnz18zXqurUlN72U2q8gKAUBrX1/FCu1NKka9rsFGfJnjWcKcpu0VfgDUtNY7OVtmO6hZjwUSLk9wzvr0lhqsVeUX2AlK8AeJpVRSzsFUDJZiAAO0k7hVSbdkCOttZLORgiXUDMdwUSLknyb9/mr2lhq0VdxduAJSvAHiaZUG07KqjiWIA37hkmqk27IHi3uo5M9W6PjjssGx344VZRlHNWBkkcKCzEAAZJJwAOZJPCok3sQPFvco4yjq4BwSrBhnsyKsouOasD1LKqgszBVG8sxAAHlJ4VEm3ZAjIdZ7FmCLdwFjuAEi7z5N++vZ4asldwfYCWrwBgnvIkOHkRCd4DOqnHbvNZKEpZIGP7q2/wCni/iJ9tZclP7X2AyQXkTnCSI5G8hXVjjt3GsXCUc0D7cXcceOskRM8NplXOOOMnfxpGEpZK4PcUqsAysGU8CpBB7iKjTTswebi4RBl3VBnGWYKM9mTVjFyyVwGuUCdYXUJgHbLDZweB2uGDmmq72ttBg+61v+sQ/xE+2suSqfa+xgfda3/WIf4ifbTkqn2vsYNi3uEcZR1cZxlWDDPZkc99Yyi47GrAyViCD13XNjN3IfQ6mt7RrtiYdfgyPI3tBtm2gPbFH9AV4YlWrTXS/EqLHBMNld3IfNXWoy/wAceC8AQ4kibTN1PMVCWVtCm03BXlzJtDy4JHbvrtbhvKzrlLNcXtqZFMcbTgxwsPC2YwpLydjEHxeQO/fnHNq1IJ1nHNRs3x3LxIy0180UUAoCO1h0ulpbyXD7wg3D3zE4VfOSO6vahRdWooLeDmeqWrcmlXe+v3Zo9oqiAkbWOIX3sa8MDeTnfuOexicTHCRVGitu/wB85S13fRjo51IWN4zyZZHJHmckVox0niE9rv1ehCz6JsFghjgUlgihQWOSccz3mtOrUdSbm94OW6Xml0xpI2iSFbWEttY4EIcPJjmxJwueAPfntUlHB4flGvmfu3qUn9L9Ftm0JW3DRygeCxcsGYDcHB3YPaMY9VatLSlVTvPaiHjor1kklEllcEmWHxS3jFAdllbtKnAz2HyVdJYaMLVYZP33lJXpU/Nk/fF/NSvDRv1MevwZDnHRbpZrW8RH3R3S7IzwyGZY2/fVl+Ua6+kaSq0m1nH2+7aU63rj7Quv2eX6BrhYX9eHFEKr0J+05f2hv5cdbul/1lw82UiteJXvtKxaN6wpEuztAc2KdY7Y5nZ3DPDzmvfBqNDDOva7/mwLJN0YaOKbISRWx+UEjFs9uD4PqrTWk8QndtcLEJrVPQr2lusDztNsk4YjAVeSqN5AHlJ4nlWviayrVNdRsDnvS/CHvrRDnDIqnHHBlIOPTXV0W9WjNrn8ik6eiWx/SXH76f2VrfFq3Mu/1ITWq+pVvYyPJC0pLrsHbZSMZDbsKN+6tfEY2pXioyS2cwKb05Dfad0//FW/ofKfV5lNzod0swWaxl3PExZAeIGcSL5m3/KNYaVpK8a0cn7QNjps9pxftC/y5Kw0R+s+HmgTejdEpd6Jgt5CwR7e3yUIDeDsOMZBHFRyrXqVXSxUpxzTfmQqWs/RraW9pNOkk5aNNoBmjIzkDfhAefbW9h9JValWMGlZ8fUppai9H9teWgnlkmVi7rhGQDCnd4yk+uvTGaQqUaupFK3Tf1B0nVfV2KxiaGFnZWcuS5UnJVV9yBuwgrkYjESry1pc1thCYrXBD63j8Sn+B9YrcwH1MOIZm1bP4pb/ABMf0RWGM+on/wBn4hFkhQbI7h81b1J/JHggRmq9vE93pK6lI2UuseEcIOpiUB2zuyu0d54ceO+voGEVjTWkOv0laSBSIi9x1bHcXGz42z7lTgYzvPHA3VxqqSp4hp3ey/Rt8ecm8tFcEooBQHNum68xBbxZ8eRmPdGoG/8AiV19EQvOUuZeP9FLvq1YiC0giAxsxJn4RGWPnYk+eudiJ69WUudkJKvEGjpy6MVtPKOKQyOO9UJHrFetGOvUjHnaBQehC0AhuJubOqeZV2v6/VXT0vP54x6LlOmVxyHJtn2PrJ4O5ZWyQOfWxb8/LOfNXc/U0ft3eT9Clt6VPzZP3xfzUrR0b9THr8GQ59daFMmhLa6TPWQPLkjj1bTNv3e9bB8mWrqxrauMlTeUrdtil9bTIu9CzT+6NtKJB2SKhD+k7+4iuXyPI4xQ/wCStwIRvQn7Tl/aG/lx17aX/WXDzZTQ6StDXEF0mlLYZ2dkyYGdlkGAzDmhUAHu8teuArQqU3h6nV75wWbVLXy2vAEJ6qc/4bHif/G3uu7j5K08TgKlHbnHn9SFrrRByXpdlCX9o7cFRSe4Skmu7otN0Zpe9hS2HpL0Z+nb+FJ9laPw3Efb3ohZdG38c8STRHKOMqSCMjOOB3jhWnUpypycZZoHMunPjad0/wDxV2dD/v6vMp510ibR+kbfSMY8CTZ6wDmwAWQfKQ5HlBNMI1iKEqDzWXl2MEp0zyBrGBlOVadCCOYMchB9FeOiU1WknzeaBbNTvaFr+zw/QFaOK/XnxfiQ19f/AM3XXxf9QrLBfUQ4gi+iL83L8ZL84r30p9Q+CBdK5wFAROtntOf4s/VW3gfqIcQz3qz7Ut/iY/oipjPqJ8WETqTbh3CtqnL5FwQI3UbRYuIpZJWzC17dSmPG53EmEMh5ouxnZ5nBPDFfSMiKxpvSYmvrV4wSizyJ1pHgMzYDCPmwGD4XDJ51w40XClXUnte229K7s36At9cMooBQHMunC2JitpOSvIn76qR/LNdnQ8vmlHoXd/ZToOh7kSW8Mi8HijYedQa5VWLjOUXubIbleYI/WC2MtrcRji8MqjvKMB669aEtWrGT3NeIKL0IXIMFxFzWRX8zrs/0V09LxevGXR78SnSq45Dk1w3XayKBvEbAZH/jiy2flZFdyK1NHu+/zZS29Kn5sn74v5qVo6N+pj1+DIYujOBZNExxuNpW69WB5q0jgj0GstISccU2s1bwQKRouVrI6T0ZIfBaCZoiebLGSCPhR7/kV0aiVfkq8edX7fJlLN0J+05f2hv5cdael/1lw82Q6Ea5QKBrj0bQzhpbQCKbedgbkc9mPcHyjd5OddTC6SnD5am1d69QeuinWSW4jkt7gkyQ4wzeMUORh87yykYye0dlNJYaNOSnDJlIPpaQNf2akZBVAQeYMpBFbGjHahNr3sBfTqdo/wDU4f3a5n4yv97IS1papEixxqERRhVHADjurwlJyetJ7Qcv6c+Np3T/APFXa0P+/q8yl21u0GLyxaHHh7IeM9kijK92d69zGubha/I1lLdv4EOS6R0yZtERwP8AlLe5VTnj1Zjl2M9xBX5Iruwo6mLc1lKPfdX9SnYtTvaFr+zw/QFcDFfrz4vxIa+v/wCbrr4v+oVlgvqIcQRfRF+bl+Ml+cV76U+ofBAulc4CgIrWr2nP8W1beB+ohxDPuq/tO3+KT5qmN+onxYRLdYv+r91vsrKMvlQI7UTRUtzaJHKdi1Ek7OoPhTyGeTKvjxIlxgrxY8fB8b6xkRC9IE8cXUb1Vo7hXVBu8BCQ2AOCjdXAwVOc6tVW2NSV+m+wMtNcYooBQELrjoP2ZaSQbgxw0ZPKRd657Ad4PkY1s4WvyNVT3b+AKLqFrmtopsL8NEYmIR2BOMnJR8ZI3nIbhg8sDPSxuDdZ8tR2393KW6/1+0dEufZCueSxguT6Nw85FaEMBiJu2rbiQl9BaVS6gS4jDBXGcMMEEHBB7d44868K1J0puD3A5fNt6F0m0hVjaz7XD3jHawOW0jcuzvrsq2Nw2rf5l77ylw0v0i2MUJkilEzkeBGobJblt5HgDtzv760KWjq0p6slZb2QheibQcm1LpCcHbm2urzuJDHakkx2E4A7jyNbGk68bKjDJZ+SKTvSp+bJ++L+ala2jfqY9fgyHzoq/NkPfL/MerpL6mXV4Ar/AEzaFJSO9j3FPwchHvG8QnuJK/LFbWiq210nv2opt9CftOX9ob+XHXnpf9ZcPNgnNZNdILKeKGZX2XUsZACQu/C7vdc843jduOa1sPgp14OUXluIeNI9IGj4ojIs6yHHgxpksTjcCMeD3nFWno+vKWq426WCvdEGjpSbi9lXZExwnLayxZ2A97nAHn7K29KVI2jSju9opH9LsoS+tHbgqKT3CUk166LTdGaXvYC1HpM0b+mf+E/2Vo/DMRzd6ISOgtcbO7k6qCRmfZLYKMvgjAO8jyivKtg6tGOtNbOIKR058bTun/4q6Wh/39XmU6nB4q9w+auI8yHDOlPQptrxnTdFcfhABw2wfwg9J2vl19Lo2tylKzzjs9PfQU69qd7Qtf2eH6Arg4r9efF+JDX1/wDzddfF/wBQrLBfUQ4gi+iL83L8ZL84r30p9Q+CBdK5wFARetJ/E7j4pvmrawX1EOKDGqw/E7f4pfmpjfqJ8WEWqCzyqnHEA8+yujRw96cX0IEFqnpcwWpt4k6y5N1eJFFnA8Gdy0kh9zGu0CW8oA3kV3WREdpXVvEd0rt1k8ofblIxlvGUKPcIDjC187WxUoYtLKMZZLpzfF3FjJqxe9dawvz2ArfCXwW9Y9daeNpclXlHp8dpUSlaoFAKAjNMav2t17YgSQgYDEYYDsDLhh6a9qWIqUvySsDRsdR9HRHaS1Qnj4ZaT0CQmvWeOxE1Zy8vAFhArVBr31lFMhjmjWRDxVgCPId/Py1lCcoPWi7MEJa6i6OjfbW1TPHwi7jzK5I9VbEsdiJKzl5AsYrUBgvbOOVDHKiuhxlWGQcHIyO8VnCcoPWi7MCys44UEcSKiDOFUYAycnA7zSc5TetJ3YPV1bJIhjkUOjDDKwyCPKKkZOLvF2YMWj9GwwKVhiSNSckIAATgDO7ngD0VlOpOo7zdwfb+winTYmjSRfeuoIz2jPA+UVIVJQd4uzBCW+oejUbbFqhPYzO6/usxHqrZlj8RJWcvAFjVQAABgDcAOAHkrUBo6R0JbTsGngjkYDALqCQM5wM+U16U69SmrQk0DU+9Kw/U4P4a16fi6/3vtBs2GgbWBtuG3ijbBG0igHB4jI5bqwnXqTVpSbQMmktEW9xs9fDHLs52dtQ2M4zjPDOB6KlOtOn+RtA3AK8waukdGQTgLPEkgU5AdQ2DwyM1nTqzp7YOwM9vCqKqIoVVACqNwAG4ADsrGUnJ3YPl1bJIhjkUOjDDKwyCPKKRk4u8XtB4sbGKFNiGNY0yTsqMDJ4nAqznKbvJ3YNisAKAgtd5dmymPaFX951Fb2jY62Jh1+DIyQ0NFsW8K9kUY9CitfEy1qs5dL8Sl/tYQEUY4Ko9VfV0YatOMeZIpUtSoI477SibIEgnRy2N/VTIJFGewNtnz17PIiIvT5N7MRGStofGkG4zkeCyxn9FlcFvdb8bt54mOcKFXlErzeXMt1+l83MMyH1bYQXNxZ8F2uuiH+lgNpR2Y3bvIa1sYnWoQxG/8r4reRFnrmFFAKAUAoBQCgFAKAUAoBQCgFAKAUAoBQCgFAKAUAoBQCgFAKAq3SCxaGKEcZZkXzb/AKytdTRStUlUf7YtkZbrKDadEHDIHmHH1Vo0IcrVjHnf9lLpX2BTnus2jM6WhQyNHDewlJQu4yG3Jfq9oeKGUgE8SARzrJZGLzJHXW52RHb2qqZwu5QPAihPgiSTHiqCMKvM8OBrm4+hTlFVKmUc7Zu+7tsVlF09oiO2iSdJPxlZAwkfJaZ23MhA45HADhw5k1pYXEyrzdOS+RrJZRW5kZYNB6ZjuUyvguu6SM+MjcCCOzPOuficNOhKzy3Pcy3JKtYCgFAKAUAoBQCgFAKAUAoBQCgFAKAUAoBQCgFAKAUAoBQCgKrd/jGk40G9LZC7fGNwH0fQa6sP8OClLfN2XBe2TedE1ctckyHluXv5n/3tr00TQu3VfBeZkT9d0FX6Q9HSSWomgH4e2dZ4vKU8ZfLlc7ueBVRGYtBzW8dgLl3MzXIV5HAzJLK4wsaKOYPgKg8XZ7zWNSCnFxlkwivwaDkE3X3YHXY/Bxg5SJDw2eTP2t27hXzmLboL8PBWW975fx0Ai9OWMUtwBAXS6GC0sWAEXkZ+RzyXie6ssNVqU6LdSzp7k97/AOPrkuJD5Npe9tFzdRJLGN3XRsFPYMq3E9wFI4bDYh2oycXzNX7wbVvrjaMcO7RN72VCp9IyPXXnLRmIW2KUl0O4uSttpGGT8nNG3wXU+oGtSdCpD80WuoptV5AUAoBQCgFAKAUAoBQCgFAKAUAoBQCgFAKAUAoBQEPrJp5LWPO5pSPwcfMnkSOS/wDytzB4OWIl/wAd797w2ZdQtXpAhaT8rKesmY8RnOF7953dpNbdSLxlbUp7IR2e+O4JHSYIgihVGAOFdynTjTioxyRT3WYFAUC50T9zbr2WkLz2h2z1aZZrV5DmSSKPgUbnjeozyzWWZjkbWlNZ7a8WOCyljkmlzsuTjqUGNuRw2DkZACe6OOQJHjWw9OqrVFct+Y+fe4tlAzBwY1BeSRzhmPFncniT/wDK5GLwFepPWi01uWVlzLcMiH0foK4uHF1cwsFG+3gIzsDlJIP0h7D4vfWNXD1qMOSpRbv+aXP0Lo8Qe9YJGBEC2/XTuMrGyZCrwMkm7wUHrO4Vr4fB1U3KV4pZ2vfgvewMhZ9VLS3haS7XaPFnAZBtHgsSLgDecAVsfjMZOoo0k0tya722SxraH1VdgzmSe2UkGKNJTtKv/lyOPA4HCriNIRi1G0ZtZtrY30CxivI7xJhb217JNJxcOqkRryMjnPoxn1VlTlh503VrUlFbrN7eC2A2NI3OkraPrJbi3YcACp2mY8FUKoyTWFKGCrz1YQkuvLpe0bTbtrrSpUMYbbeM7JLKw7xnANeM6eATaUpdzQ2mvZazXkjOsdmkuwcMyS4XPYGO4nur0qYHDwScqjV+dbewXM11rPcxKXmsGRRxbrkI+asIYCjUlq06t3/1YuZTrPKPG0fc+Zdr5hWP4Cm8q0fAXMS67JkqbW52l8YbAJGeGRnIrJ6Lla+vG3EXPX37248aK4XvjH91T4VV3Si+v+Bc9LrzZ8zIO+M/VUeisR0douexrtY/pSO+OT6hU+FYr7e9eoujIuuVif8AHH7kn9tYvRmK+zvXqLo9ffdY/px+6/8AbU+G4n7O9eouj4dcLH9P/sk/tq/DcV9nevUXRjOu1j+lJ7o5PrWsvheK+3vXqLowvr3ZjgZD3J9pFZLRGJfN2i5hbX6DcEhmYnhuUZPk3ms/hFX90ort9Bc8S64z+40fMfK22PmQ/PWUdGUv3Vl3eouY9Ba5Sz3EcTRIquWGQWJBVS3HgeHZzrLE6Mp0aMpqTbVu92CZcZpVRS7HCqCSewAZJrjxi5NRWbKUqz1h0jOGkhgiMQZsM+FwBv3kuM4HE12qmDwdJqFST1uj+mS7Im71tvnVcOilzhViUFzy3A7RGTuHM8q26ejcMpWs3bny8iXLdqHqDMzeyr0MHJBRZDl/hMDwbszw7M8PWvSlUXJQ+WG+2/oXRzlSOp21ssY2VGB8/lNetGjClHVgrIyM1eoFAKAUBXNNajaPuSWltl2jxdCUJPa2wRtHvzVuyWRE/wD8wtgNmO5vIl96kw2cdhBXf/1S4sZ31Muh4ml7wfD2X9W6lxYj4dRdIRPJLDpdg8mNtmgVi2yMLksx3DJ3AVbolmeL3VTTDvHI2kIZTExaMPCqqGIxtFVXBYcic45UuhZmd7XWEZ/CWL+UhgR3eCB6alosu0j9E6O0zaoUWzs5SWZ3dmzI7scszszAE7+wDG4VjKEJZruJtNV7XSpufZM2iYpSqhYkEsSpH75wAx2mO7wjvGN2KxVCkouKSs89mY2n3T1xpGeEw/cd4gxXaaOdSxQEF0GB4O0N21vxk7jWEcHh4yUlFXXQNpltdLzRIEXV+dFXcoSWQj+Xx8tYVMDQqScpK7fS/UX6CKN673DTXWibx1XHURKshSPA8JmyvhuTz4DAwKyhg6UIOENl89rv25g39I61nqn6nRt8suDsGSNtgHtbAycccY34rX+FYfp7Rc1NCaZtrdSPYOkmkfBllMalnbmT2Djgcs1618BTrW1nsWSWSFzDpTSy3Myq9ppD2KoBMSxfhJZP9Z3BUHYCc+TlKGj6VFtxz5+bgLkrLrLGIyItG6RDBSEVoMICBhQdkEhe4V4/CaLd232/wLkXoa/SIdZLo3SE1w4HWyGHAzzWNdk7KDkPIM1sVMFTnFQu0luT7+JLmTSt916BBoq/jUt4ezF4TJg5UMU8DJxvHLI51KWBp05aybfFlPS3kapspoO63DC7UWd+N20eryaPBRbu5y/2Y6jW0BEkSlptD3k075Lv1OEznOI0K4RfNmvWph4zio6zSXM3385EfNMJLM6AaHukgXJkjVSjSN7nLrH4KjsHGpSwsKb1k3fpbZSTt9L3CAKugJwAMAB3GAOHCGvGWjqEneV31v1HUQc+nZLe49kXujpS7ZFujSNGsaDcwjBQ7b7xluO/lXosDRVN00tjz258WS5bb/QLSFWuzuYbQtFY9Wg9yJG3GZ+Oc4UchzrlYzUwlo0FZvN5tLovkZWIJFV9KqqABLaEggDADMDuGPJJ6jWDbhgW5PbOXh/RN5918vGKx2kW+SdhkD3gPqyfUpqaMpRUpV55R8ffkGedB6saRnVLVpI7aAKQwQbTFfdbWDvJJ98Bv4VvUZYWrXcopylnd5Lh5bBZnQ9V9SrSx8KJNqXGDNJ4T+XZ5IO4Dz11G7lSsWOoUUAoBQCgFAKAUAoBQCgFAKAUAoBQCgFAKAUAoBQCgFAKAUAoDmWs8iXGmoUmdVt7KLr5SxwobIbwid3Ew+g1ksjF5mDWPWGa4aWW2HVW6Ln2TIp2mCrn8DG3aeDNu31xcVToyxHzvWk7JRW7i/JC5q6h2jCFriTfJOxck8dkE7PpJJ+UK1NJ1E6ipRygre/AI1dXB7JvZ7w70Q9VF6MEjzb/AP8AQ16Yv/BhoUFm9r9+8gszqOrkGEL++OB3D/vPora0TS1abnzvuX83MiXrqgUAoBQCgFAKAUAoBQCgFAKAUAoBQCgFAKAUAoBQCgFAKAUAoBQHNdWtDw3WltIzTxiTqpY1RW3rtAEZK8GIEYxnhWTyMbbSI150vHcy+w4H2jJOEd18XZUgsFbgxG7OOGK5KoOlXqYmeSV12WDZJ6w3It7SVl8HZTZTyE4RMdxIrj4SDrYiKe93fiysw6m2XVWcQ5sNs977x6FwPNWekavKYiT5tnYEdMsItmNF7FGe/ifXX0eGp8nSjHmRTYr2AoBQCgFAKAUAoBQCgFAKAUAoBQCgFAKAUAoBQCgFAKAUAoBQCgOXaP0NJPpPSNsZ2igMsUsyKMPKjqSqhxvVN+Gxx4VluMd5401aRrpiOKNVWOC12lRQAFLZTGBw3FTXK0ilToTks5NX6v6G80OkNiYI4hxlmRfUfrxWjolJVZTf7YthlrtoRlUHDKqO7cBXOgteok97Xeyl4r7IooBQCgFAKAUAoBQCgFAKAUAoBQCgFAKAUAoBQCgFAKAUAoBQCgFAUPSsTppoKkhi9l2TRh1AJEkb7RYBtxYIN2QeNXcY7yBstEpb6Uuo49sqkUILuxd2eQK7M7HiSQT5q5WmL8jHj5Dea+tQ2ruwj5dYzn5JQj5jWjgflw9aXQl23DLlo5cyp8IerfWpg1evBdJS4V9aUUAoBQCgFAKAUAoBQCgFAKAUAoBQCgFAKAUAoBQCgFAKAUAoBQCgKV0kjqjZXw/y9yoc9kMuEk+YDz1URms8GdLXy83tbeRfLsEr9o89auOpcrh5JZ59g3lc0xv0nZjsSU/7X/trjYfZgar6V4om8ueifyyd/wBRrWwH1EOPkylur6sooBQCgFAKAUAoBQCgFAKAUAoBQCgFAKAUAoBQCgFAKAUAoBQCgFAR2seixdWs1u3+IjKD2NxU+ZgD5qIM5/qlpJnvLGWTdI1vcWM4PET2xWQbXlZQTWTMUYNZrbq9NWy43GKQr3FZvm4Vxq1DkcLVisrprhdB5lq0Ufwyd/1GuXgfqIcfIpbq+rKKAUAoBQCgPlAfaAUAoBQCgFAKAUAoBQCgFAKAUAoBQCgFAKAUAoBQCgOSdIttJYXkd7EPwMk0UrgDhPGGDY7C8bN3+F5KyW0xewkdcF63S+jmjIYPDMVPaBHI27vB3VrYuk6mHnCOf83DzJrR35VPhD56+ZwmyvDiUuFfWlFAKAUAoBQCgFAKAUAoBQCgFAKAUAoBQCgFAKAUAoBQCgFAKAUAoBQGhp3RMd1A9vKMq4xnmCN6svlBwfNQHKNFCeHSejrK4Hh2rTosg4SQSI3VFee7DLjluHEGs9xhvOmaRs8TxuqnBYbWBzBG89/1VxcVhrYmnUgs2r9uZmTVdcCgFAKAUAoBQCgFAKAUAoBQCgFAKAUAoBQCgFAKAUAoBQCgFAKAUAoBQFU1m0YjX1hcHIdHdRjGCCpO/dy+uqiMtdQooBQCgFAKAU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data:image/jpeg;base64,/9j/4AAQSkZJRgABAQAAAQABAAD/2wCEAAkGBxITEhUSEhIVFRUXFhUYFhUWFhcYGhsVFxgXFxUZFRkYISggGBslGxUaITEhJSkrMC4wFx8zODMsNygtMCsBCgoKDg0OGxAQGy8lICUtLTAtLS0tLS0tKy0tLS0tKy0tLS0tLS0tLS0tLS4tKy0tLy0tLS8tLS0tLS0tLS0tLf/AABEIAMQBAgMBEQACEQEDEQH/xAAbAAEAAgMBAQAAAAAAAAAAAAAABQYDBAcCAf/EAE0QAAIBAwAGBAYLDgYDAQEAAAECAwAEEQUGEiExQQcTUXEiMmGBkaEUNEJScnOCsbLB0RUWIyQzNVNUdJKTs8LSQ0RiosPhY/Dxgxf/xAAaAQEBAAMBAQAAAAAAAAAAAAAAAQIEBQMG/8QAOhEAAgECAgUKBAYCAwEBAAAAAAECAxEEMQUSIUFxE1FhgZGhscHR8BUiNFIUMjNC4fEjkmJyolND/9oADAMBAAIRAxEAPwDuNAKAUAoBQCgMc06r4zAd5xWE6kIK8mlxBoy6biHDabuH24rSnpPDxyd+C9bAj7nWlF4hV+G4HqrXelZS/Tpt++hMhFz6+Qj/ADFuO5gT89T8XjZflp9zFzQm6RIB/m1+ShPzKal9JSyVv9fMXNOTpIt/1lz3RuP6RTkdJPf3xJc15Okm3/TTHuB+sip+D0g85f8AoXMLdI0B4G4b/wB+FU+H4zfP/wBMXPP3/wAR/wAK5PyR/dUejsRvqL/Zi4GvEZ/y91+4P7qwejav/wBI9r9Bc+nXaP8AVrr+GP7qi0bV/wDpHtYueTryn6tdfuD+6svhtV//AKR7WLnw69Rc7e5HyF/uqfC6v3x7X6C4+/8AtvdLMO9V/uq/CcRuku1+guZY+kC0/SSD5J+omp8NxiyfeLm1Fr3aHhcuO9ZR9VR4PHx5/wDb+S3N6LXKA8L1flPj6VY6uPj93iLkhb6y7XiXKN3NGaxeKxsM79cf4Fzfj03N2qfN9lVaVrrO3Z/JTMun35op7sj7a9o6Ynviu3+wZV1h7Y/93/Vei0wt8O/+AZU0/HzVh6D9desdL0Xmn3eoMyaahPEkd6n6q9o6Tw7326mDOmkYjwkXznHz17xxdCWU12gzpKp4MD3EGvZSjLJg91kBQCgFAKAUBDaw6z2tmuZ5QGPioN7nuUb8eXhUk2lsVyXKDd9JVxcErZWrsOG0dw85HD0itKtrrbVqKC5ln2vyRLmibfS8295ooAeIUBm9O/6Vc6VXAQd9VzfO/a8BtH3mu/5e9nk7QDgehi1T4nGP6dKK99QsZodRLMcVd/hOR9HFYS0tiXk0ur1uLG7FqrZLwt1PwizfSJrxlpDEv977kWxsx6DtV4W8P8NfsryeKrvOb7WLGyllEOEUY7kUfVXm6s3nJ9rBlWNRwAHcBWDbYPVQDNAM0AzQDNAM0AoDw0SnioPeBWSk1kwYJNGwN40MR741P1Vmq9VZSfawa0mr1oeNtF5kA+avVYzELKb7RY1JtTrFv8DHwXcfMcV6x0nio/u7l6EsjXOo9sN8bzRn/RJ9or0+K1n+ZJ8ULD703HiX90O9yfrFPiEX+alHsFj59w79fE0iT5HjB9ZJp+LwsvzUex/0LM+9TpZOEltL8JSp/wBoFNbAS/bJe+sbT790tJL41lG/ljlA9RJNTkMFLKq1xQ2mJtcurdUubWWDPMnaGO3gMjuzWa0ZrxcqM1LuFy0QSggOjAggFWU8uIIIrmWlCXM12opaNC6Q6wbLeOPWO2vo9H4zl46svzLv6fUpJ10QKAUBjnmVFLuwVVBLMxAAA4kk8BQHJNcuk95GMGj8gE7PXY8NjwxEvIeUjJ5AcayskrsxbNLV/U0flrzMkjb9hmJ39sh4u3k4d9cHGaUbepR2Ln9ObxCRcY4woCqAoHAAAAdwFcZtt3ZT1UAoBQCgFAKAUAoBQCgFAKAUAoBQCgFAKAUAoBQCgFAa2kLCOdDHKoZT6QeRU8j5a9aVWdKWvB2YKxqvI9rcPYSHKkF4GPMcSB3jJx2q3bXTxqjiKKxMFtyl797GiLmLxYT7Eit2Hf3Hca0MJV5KtGXbwZS419aUUBq6S0hFBE00zhEQZZj6gO0k7gBxzQHF9cNZ5b4CRw0drtYt7cePO4O5pMcVB7PIBv315Sq/PycM1m90V683azBu5J6p6tCAddMAZ2HDdiMH3K8s9p8w8vBx2O5X/HT/ACrvKkWauYUUAoBQCgFAKAUAoBQCgFAKAUAoBQCgFAKAUAoBQCgFAKAUBVdeB1bW10OMcwUn/Q28/RI+Ua6ujXrqpRe9d6Iy1GuUUuls+UU9qg+kV9nTlrQUudFPtxMqKzuwVVBZmJwAoGSSezFZg5fpG5+6JN5cnq9HwseojbweuYbjLKPeDgB5ubZ18VWlRh8ivJ7FxMcyN1agFzO14y4jT8HbJjAVV3bQHAfUSewVx8ZN0KSoJ/M9s3zt7gi21ySigFAKAUAoBQCgFAKAUAoBQCgFAKAUAoBQCgFAKAUAoBQCgFAVzpBTNjIexoz/ALwPrrpaKdsTHr8CPInbOTajRu1FPpANaFRWm10spbLOf8Gm8eKvPyCvpsNU/wAMOC8ClP6WdJL+LWTSGOOZy07Lkt1UeDsADeWZjgAcSoFb8TGRB6/dZ7FUyxiIbKJbWg/wgxwDJjc0uwvDgucDJyTpTqt4qNNZJXb8uHOGTmirMQwxxD3Cgd590fOcnz18zXqurUlN72U2q8gKAUBrX1/FCu1NKka9rsFGfJnjWcKcpu0VfgDUtNY7OVtmO6hZjwUSLk9wzvr0lhqsVeUX2AlK8AeJpVRSzsFUDJZiAAO0k7hVSbdkCOttZLORgiXUDMdwUSLknyb9/mr2lhq0VdxduAJSvAHiaZUG07KqjiWIA37hkmqk27IHi3uo5M9W6PjjssGx344VZRlHNWBkkcKCzEAAZJJwAOZJPCok3sQPFvco4yjq4BwSrBhnsyKsouOasD1LKqgszBVG8sxAAHlJ4VEm3ZAjIdZ7FmCLdwFjuAEi7z5N++vZ4asldwfYCWrwBgnvIkOHkRCd4DOqnHbvNZKEpZIGP7q2/wCni/iJ9tZclP7X2AyQXkTnCSI5G8hXVjjt3GsXCUc0D7cXcceOskRM8NplXOOOMnfxpGEpZK4PcUqsAysGU8CpBB7iKjTTswebi4RBl3VBnGWYKM9mTVjFyyVwGuUCdYXUJgHbLDZweB2uGDmmq72ttBg+61v+sQ/xE+2suSqfa+xgfda3/WIf4ifbTkqn2vsYNi3uEcZR1cZxlWDDPZkc99Yyi47GrAyViCD13XNjN3IfQ6mt7RrtiYdfgyPI3tBtm2gPbFH9AV4YlWrTXS/EqLHBMNld3IfNXWoy/wAceC8AQ4kibTN1PMVCWVtCm03BXlzJtDy4JHbvrtbhvKzrlLNcXtqZFMcbTgxwsPC2YwpLydjEHxeQO/fnHNq1IJ1nHNRs3x3LxIy0180UUAoCO1h0ulpbyXD7wg3D3zE4VfOSO6vahRdWooLeDmeqWrcmlXe+v3Zo9oqiAkbWOIX3sa8MDeTnfuOexicTHCRVGitu/wB85S13fRjo51IWN4zyZZHJHmckVox0niE9rv1ehCz6JsFghjgUlgihQWOSccz3mtOrUdSbm94OW6Xml0xpI2iSFbWEttY4EIcPJjmxJwueAPfntUlHB4flGvmfu3qUn9L9Ftm0JW3DRygeCxcsGYDcHB3YPaMY9VatLSlVTvPaiHjor1kklEllcEmWHxS3jFAdllbtKnAz2HyVdJYaMLVYZP33lJXpU/Nk/fF/NSvDRv1MevwZDnHRbpZrW8RH3R3S7IzwyGZY2/fVl+Ua6+kaSq0m1nH2+7aU63rj7Quv2eX6BrhYX9eHFEKr0J+05f2hv5cdbul/1lw82UiteJXvtKxaN6wpEuztAc2KdY7Y5nZ3DPDzmvfBqNDDOva7/mwLJN0YaOKbISRWx+UEjFs9uD4PqrTWk8QndtcLEJrVPQr2lusDztNsk4YjAVeSqN5AHlJ4nlWviayrVNdRsDnvS/CHvrRDnDIqnHHBlIOPTXV0W9WjNrn8ik6eiWx/SXH76f2VrfFq3Mu/1ITWq+pVvYyPJC0pLrsHbZSMZDbsKN+6tfEY2pXioyS2cwKb05Dfad0//FW/ofKfV5lNzod0swWaxl3PExZAeIGcSL5m3/KNYaVpK8a0cn7QNjps9pxftC/y5Kw0R+s+HmgTejdEpd6Jgt5CwR7e3yUIDeDsOMZBHFRyrXqVXSxUpxzTfmQqWs/RraW9pNOkk5aNNoBmjIzkDfhAefbW9h9JValWMGlZ8fUppai9H9teWgnlkmVi7rhGQDCnd4yk+uvTGaQqUaupFK3Tf1B0nVfV2KxiaGFnZWcuS5UnJVV9yBuwgrkYjESry1pc1thCYrXBD63j8Sn+B9YrcwH1MOIZm1bP4pb/ABMf0RWGM+on/wBn4hFkhQbI7h81b1J/JHggRmq9vE93pK6lI2UuseEcIOpiUB2zuyu0d54ceO+voGEVjTWkOv0laSBSIi9x1bHcXGz42z7lTgYzvPHA3VxqqSp4hp3ey/Rt8ecm8tFcEooBQHNum68xBbxZ8eRmPdGoG/8AiV19EQvOUuZeP9FLvq1YiC0giAxsxJn4RGWPnYk+eudiJ69WUudkJKvEGjpy6MVtPKOKQyOO9UJHrFetGOvUjHnaBQehC0AhuJubOqeZV2v6/VXT0vP54x6LlOmVxyHJtn2PrJ4O5ZWyQOfWxb8/LOfNXc/U0ft3eT9Clt6VPzZP3xfzUrR0b9THr8GQ59daFMmhLa6TPWQPLkjj1bTNv3e9bB8mWrqxrauMlTeUrdtil9bTIu9CzT+6NtKJB2SKhD+k7+4iuXyPI4xQ/wCStwIRvQn7Tl/aG/lx17aX/WXDzZTQ6StDXEF0mlLYZ2dkyYGdlkGAzDmhUAHu8teuArQqU3h6nV75wWbVLXy2vAEJ6qc/4bHif/G3uu7j5K08TgKlHbnHn9SFrrRByXpdlCX9o7cFRSe4Skmu7otN0Zpe9hS2HpL0Z+nb+FJ9laPw3Efb3ohZdG38c8STRHKOMqSCMjOOB3jhWnUpypycZZoHMunPjad0/wDxV2dD/v6vMp510ibR+kbfSMY8CTZ6wDmwAWQfKQ5HlBNMI1iKEqDzWXl2MEp0zyBrGBlOVadCCOYMchB9FeOiU1WknzeaBbNTvaFr+zw/QFaOK/XnxfiQ19f/AM3XXxf9QrLBfUQ4gi+iL83L8ZL84r30p9Q+CBdK5wFAROtntOf4s/VW3gfqIcQz3qz7Ut/iY/oipjPqJ8WETqTbh3CtqnL5FwQI3UbRYuIpZJWzC17dSmPG53EmEMh5ouxnZ5nBPDFfSMiKxpvSYmvrV4wSizyJ1pHgMzYDCPmwGD4XDJ51w40XClXUnte229K7s36At9cMooBQHMunC2JitpOSvIn76qR/LNdnQ8vmlHoXd/ZToOh7kSW8Mi8HijYedQa5VWLjOUXubIbleYI/WC2MtrcRji8MqjvKMB669aEtWrGT3NeIKL0IXIMFxFzWRX8zrs/0V09LxevGXR78SnSq45Dk1w3XayKBvEbAZH/jiy2flZFdyK1NHu+/zZS29Kn5sn74v5qVo6N+pj1+DIYujOBZNExxuNpW69WB5q0jgj0GstISccU2s1bwQKRouVrI6T0ZIfBaCZoiebLGSCPhR7/kV0aiVfkq8edX7fJlLN0J+05f2hv5cdael/1lw82Q6Ea5QKBrj0bQzhpbQCKbedgbkc9mPcHyjd5OddTC6SnD5am1d69QeuinWSW4jkt7gkyQ4wzeMUORh87yykYye0dlNJYaNOSnDJlIPpaQNf2akZBVAQeYMpBFbGjHahNr3sBfTqdo/wDU4f3a5n4yv97IS1papEixxqERRhVHADjurwlJyetJ7Qcv6c+Np3T/APFXa0P+/q8yl21u0GLyxaHHh7IeM9kijK92d69zGubha/I1lLdv4EOS6R0yZtERwP8AlLe5VTnj1Zjl2M9xBX5Iruwo6mLc1lKPfdX9SnYtTvaFr+zw/QFcDFfrz4vxIa+v/wCbrr4v+oVlgvqIcQRfRF+bl+Ml+cV76U+ofBAulc4CgIrWr2nP8W1beB+ohxDPuq/tO3+KT5qmN+onxYRLdYv+r91vsrKMvlQI7UTRUtzaJHKdi1Ek7OoPhTyGeTKvjxIlxgrxY8fB8b6xkRC9IE8cXUb1Vo7hXVBu8BCQ2AOCjdXAwVOc6tVW2NSV+m+wMtNcYooBQELrjoP2ZaSQbgxw0ZPKRd657Ad4PkY1s4WvyNVT3b+AKLqFrmtopsL8NEYmIR2BOMnJR8ZI3nIbhg8sDPSxuDdZ8tR2393KW6/1+0dEufZCueSxguT6Nw85FaEMBiJu2rbiQl9BaVS6gS4jDBXGcMMEEHBB7d44868K1J0puD3A5fNt6F0m0hVjaz7XD3jHawOW0jcuzvrsq2Nw2rf5l77ylw0v0i2MUJkilEzkeBGobJblt5HgDtzv760KWjq0p6slZb2QheibQcm1LpCcHbm2urzuJDHakkx2E4A7jyNbGk68bKjDJZ+SKTvSp+bJ++L+ala2jfqY9fgyHzoq/NkPfL/MerpL6mXV4Ar/AEzaFJSO9j3FPwchHvG8QnuJK/LFbWiq210nv2opt9CftOX9ob+XHXnpf9ZcPNgnNZNdILKeKGZX2XUsZACQu/C7vdc843jduOa1sPgp14OUXluIeNI9IGj4ojIs6yHHgxpksTjcCMeD3nFWno+vKWq426WCvdEGjpSbi9lXZExwnLayxZ2A97nAHn7K29KVI2jSju9opH9LsoS+tHbgqKT3CUk166LTdGaXvYC1HpM0b+mf+E/2Vo/DMRzd6ISOgtcbO7k6qCRmfZLYKMvgjAO8jyivKtg6tGOtNbOIKR058bTun/4q6Wh/39XmU6nB4q9w+auI8yHDOlPQptrxnTdFcfhABw2wfwg9J2vl19Lo2tylKzzjs9PfQU69qd7Qtf2eH6Arg4r9efF+JDX1/wDzddfF/wBQrLBfUQ4gi+iL83L8ZL84r30p9Q+CBdK5wFARetJ/E7j4pvmrawX1EOKDGqw/E7f4pfmpjfqJ8WEWqCzyqnHEA8+yujRw96cX0IEFqnpcwWpt4k6y5N1eJFFnA8Gdy0kh9zGu0CW8oA3kV3WREdpXVvEd0rt1k8ofblIxlvGUKPcIDjC187WxUoYtLKMZZLpzfF3FjJqxe9dawvz2ArfCXwW9Y9daeNpclXlHp8dpUSlaoFAKAjNMav2t17YgSQgYDEYYDsDLhh6a9qWIqUvySsDRsdR9HRHaS1Qnj4ZaT0CQmvWeOxE1Zy8vAFhArVBr31lFMhjmjWRDxVgCPId/Py1lCcoPWi7MEJa6i6OjfbW1TPHwi7jzK5I9VbEsdiJKzl5AsYrUBgvbOOVDHKiuhxlWGQcHIyO8VnCcoPWi7MCys44UEcSKiDOFUYAycnA7zSc5TetJ3YPV1bJIhjkUOjDDKwyCPKKkZOLvF2YMWj9GwwKVhiSNSckIAATgDO7ngD0VlOpOo7zdwfb+winTYmjSRfeuoIz2jPA+UVIVJQd4uzBCW+oejUbbFqhPYzO6/usxHqrZlj8RJWcvAFjVQAABgDcAOAHkrUBo6R0JbTsGngjkYDALqCQM5wM+U16U69SmrQk0DU+9Kw/U4P4a16fi6/3vtBs2GgbWBtuG3ijbBG0igHB4jI5bqwnXqTVpSbQMmktEW9xs9fDHLs52dtQ2M4zjPDOB6KlOtOn+RtA3AK8waukdGQTgLPEkgU5AdQ2DwyM1nTqzp7YOwM9vCqKqIoVVACqNwAG4ADsrGUnJ3YPl1bJIhjkUOjDDKwyCPKKRk4u8XtB4sbGKFNiGNY0yTsqMDJ4nAqznKbvJ3YNisAKAgtd5dmymPaFX951Fb2jY62Jh1+DIyQ0NFsW8K9kUY9CitfEy1qs5dL8Sl/tYQEUY4Ko9VfV0YatOMeZIpUtSoI477SibIEgnRy2N/VTIJFGewNtnz17PIiIvT5N7MRGStofGkG4zkeCyxn9FlcFvdb8bt54mOcKFXlErzeXMt1+l83MMyH1bYQXNxZ8F2uuiH+lgNpR2Y3bvIa1sYnWoQxG/8r4reRFnrmFFAKAUAoBQCgFAKAUAoBQCgFAKAUAoBQCgFAKAUAoBQCgFAKAq3SCxaGKEcZZkXzb/AKytdTRStUlUf7YtkZbrKDadEHDIHmHH1Vo0IcrVjHnf9lLpX2BTnus2jM6WhQyNHDewlJQu4yG3Jfq9oeKGUgE8SARzrJZGLzJHXW52RHb2qqZwu5QPAihPgiSTHiqCMKvM8OBrm4+hTlFVKmUc7Zu+7tsVlF09oiO2iSdJPxlZAwkfJaZ23MhA45HADhw5k1pYXEyrzdOS+RrJZRW5kZYNB6ZjuUyvguu6SM+MjcCCOzPOuficNOhKzy3Pcy3JKtYCgFAKAUAoBQCgFAKAUAoBQCgFAKAUAoBQCgFAKAUAoBQCgKrd/jGk40G9LZC7fGNwH0fQa6sP8OClLfN2XBe2TedE1ctckyHluXv5n/3tr00TQu3VfBeZkT9d0FX6Q9HSSWomgH4e2dZ4vKU8ZfLlc7ueBVRGYtBzW8dgLl3MzXIV5HAzJLK4wsaKOYPgKg8XZ7zWNSCnFxlkwivwaDkE3X3YHXY/Bxg5SJDw2eTP2t27hXzmLboL8PBWW975fx0Ai9OWMUtwBAXS6GC0sWAEXkZ+RzyXie6ssNVqU6LdSzp7k97/AOPrkuJD5Npe9tFzdRJLGN3XRsFPYMq3E9wFI4bDYh2oycXzNX7wbVvrjaMcO7RN72VCp9IyPXXnLRmIW2KUl0O4uSttpGGT8nNG3wXU+oGtSdCpD80WuoptV5AUAoBQCgFAKAUAoBQCgFAKAUAoBQCgFAKAUAoBQEPrJp5LWPO5pSPwcfMnkSOS/wDytzB4OWIl/wAd797w2ZdQtXpAhaT8rKesmY8RnOF7953dpNbdSLxlbUp7IR2e+O4JHSYIgihVGAOFdynTjTioxyRT3WYFAUC50T9zbr2WkLz2h2z1aZZrV5DmSSKPgUbnjeozyzWWZjkbWlNZ7a8WOCyljkmlzsuTjqUGNuRw2DkZACe6OOQJHjWw9OqrVFct+Y+fe4tlAzBwY1BeSRzhmPFncniT/wDK5GLwFepPWi01uWVlzLcMiH0foK4uHF1cwsFG+3gIzsDlJIP0h7D4vfWNXD1qMOSpRbv+aXP0Lo8Qe9YJGBEC2/XTuMrGyZCrwMkm7wUHrO4Vr4fB1U3KV4pZ2vfgvewMhZ9VLS3haS7XaPFnAZBtHgsSLgDecAVsfjMZOoo0k0tya722SxraH1VdgzmSe2UkGKNJTtKv/lyOPA4HCriNIRi1G0ZtZtrY30CxivI7xJhb217JNJxcOqkRryMjnPoxn1VlTlh503VrUlFbrN7eC2A2NI3OkraPrJbi3YcACp2mY8FUKoyTWFKGCrz1YQkuvLpe0bTbtrrSpUMYbbeM7JLKw7xnANeM6eATaUpdzQ2mvZazXkjOsdmkuwcMyS4XPYGO4nur0qYHDwScqjV+dbewXM11rPcxKXmsGRRxbrkI+asIYCjUlq06t3/1YuZTrPKPG0fc+Zdr5hWP4Cm8q0fAXMS67JkqbW52l8YbAJGeGRnIrJ6Lla+vG3EXPX37248aK4XvjH91T4VV3Si+v+Bc9LrzZ8zIO+M/VUeisR0douexrtY/pSO+OT6hU+FYr7e9eoujIuuVif8AHH7kn9tYvRmK+zvXqLo9ffdY/px+6/8AbU+G4n7O9eouj4dcLH9P/sk/tq/DcV9nevUXRjOu1j+lJ7o5PrWsvheK+3vXqLowvr3ZjgZD3J9pFZLRGJfN2i5hbX6DcEhmYnhuUZPk3ms/hFX90ort9Bc8S64z+40fMfK22PmQ/PWUdGUv3Vl3eouY9Ba5Sz3EcTRIquWGQWJBVS3HgeHZzrLE6Mp0aMpqTbVu92CZcZpVRS7HCqCSewAZJrjxi5NRWbKUqz1h0jOGkhgiMQZsM+FwBv3kuM4HE12qmDwdJqFST1uj+mS7Im71tvnVcOilzhViUFzy3A7RGTuHM8q26ejcMpWs3bny8iXLdqHqDMzeyr0MHJBRZDl/hMDwbszw7M8PWvSlUXJQ+WG+2/oXRzlSOp21ssY2VGB8/lNetGjClHVgrIyM1eoFAKAUBXNNajaPuSWltl2jxdCUJPa2wRtHvzVuyWRE/wD8wtgNmO5vIl96kw2cdhBXf/1S4sZ31Muh4ml7wfD2X9W6lxYj4dRdIRPJLDpdg8mNtmgVi2yMLksx3DJ3AVbolmeL3VTTDvHI2kIZTExaMPCqqGIxtFVXBYcic45UuhZmd7XWEZ/CWL+UhgR3eCB6alosu0j9E6O0zaoUWzs5SWZ3dmzI7scszszAE7+wDG4VjKEJZruJtNV7XSpufZM2iYpSqhYkEsSpH75wAx2mO7wjvGN2KxVCkouKSs89mY2n3T1xpGeEw/cd4gxXaaOdSxQEF0GB4O0N21vxk7jWEcHh4yUlFXXQNpltdLzRIEXV+dFXcoSWQj+Xx8tYVMDQqScpK7fS/UX6CKN673DTXWibx1XHURKshSPA8JmyvhuTz4DAwKyhg6UIOENl89rv25g39I61nqn6nRt8suDsGSNtgHtbAycccY34rX+FYfp7Rc1NCaZtrdSPYOkmkfBllMalnbmT2Djgcs1618BTrW1nsWSWSFzDpTSy3Myq9ppD2KoBMSxfhJZP9Z3BUHYCc+TlKGj6VFtxz5+bgLkrLrLGIyItG6RDBSEVoMICBhQdkEhe4V4/CaLd232/wLkXoa/SIdZLo3SE1w4HWyGHAzzWNdk7KDkPIM1sVMFTnFQu0luT7+JLmTSt916BBoq/jUt4ezF4TJg5UMU8DJxvHLI51KWBp05aybfFlPS3kapspoO63DC7UWd+N20eryaPBRbu5y/2Y6jW0BEkSlptD3k075Lv1OEznOI0K4RfNmvWph4zio6zSXM3385EfNMJLM6AaHukgXJkjVSjSN7nLrH4KjsHGpSwsKb1k3fpbZSTt9L3CAKugJwAMAB3GAOHCGvGWjqEneV31v1HUQc+nZLe49kXujpS7ZFujSNGsaDcwjBQ7b7xluO/lXosDRVN00tjz258WS5bb/QLSFWuzuYbQtFY9Wg9yJG3GZ+Oc4UchzrlYzUwlo0FZvN5tLovkZWIJFV9KqqABLaEggDADMDuGPJJ6jWDbhgW5PbOXh/RN5918vGKx2kW+SdhkD3gPqyfUpqaMpRUpV55R8ffkGedB6saRnVLVpI7aAKQwQbTFfdbWDvJJ98Bv4VvUZYWrXcopylnd5Lh5bBZnQ9V9SrSx8KJNqXGDNJ4T+XZ5IO4Dz11G7lSsWOoUUAoBQCgFAKAUAoBQCgFAKAUAoBQCgFAKAUAoBQCgFAKAUAoDmWs8iXGmoUmdVt7KLr5SxwobIbwid3Ew+g1ksjF5mDWPWGa4aWW2HVW6Ln2TIp2mCrn8DG3aeDNu31xcVToyxHzvWk7JRW7i/JC5q6h2jCFriTfJOxck8dkE7PpJJ+UK1NJ1E6ipRygre/AI1dXB7JvZ7w70Q9VF6MEjzb/AP8AQ16Yv/BhoUFm9r9+8gszqOrkGEL++OB3D/vPora0TS1abnzvuX83MiXrqgUAoBQCgFAKAUAoBQCgFAKAUAoBQCgFAKAUAoBQCgFAKAUAoBQHNdWtDw3WltIzTxiTqpY1RW3rtAEZK8GIEYxnhWTyMbbSI150vHcy+w4H2jJOEd18XZUgsFbgxG7OOGK5KoOlXqYmeSV12WDZJ6w3It7SVl8HZTZTyE4RMdxIrj4SDrYiKe93fiysw6m2XVWcQ5sNs977x6FwPNWekavKYiT5tnYEdMsItmNF7FGe/ifXX0eGp8nSjHmRTYr2AoBQCgFAKAUAoBQCgFAKAUAoBQCgFAKAUAoBQCgFAKAUAoBQCgOXaP0NJPpPSNsZ2igMsUsyKMPKjqSqhxvVN+Gxx4VluMd5401aRrpiOKNVWOC12lRQAFLZTGBw3FTXK0ilToTks5NX6v6G80OkNiYI4hxlmRfUfrxWjolJVZTf7YthlrtoRlUHDKqO7cBXOgteok97Xeyl4r7IooBQCgFAKAUAoBQCgFAKAUAoBQCgFAKAUAoBQCgFAKAUAoBQCgFAUPSsTppoKkhi9l2TRh1AJEkb7RYBtxYIN2QeNXcY7yBstEpb6Uuo49sqkUILuxd2eQK7M7HiSQT5q5WmL8jHj5Dea+tQ2ruwj5dYzn5JQj5jWjgflw9aXQl23DLlo5cyp8IerfWpg1evBdJS4V9aUUAoBQCgFAKAUAoBQCgFAKAUAoBQCgFAKAUAoBQCgFAKAUAoBQCgKV0kjqjZXw/y9yoc9kMuEk+YDz1URms8GdLXy83tbeRfLsEr9o89auOpcrh5JZ59g3lc0xv0nZjsSU/7X/trjYfZgar6V4om8ueifyyd/wBRrWwH1EOPkylur6sooBQCgFAKAUAoBQCgFAKAUAoBQCgFAKAUAoBQCgFAKAUAoBQCgFAR2seixdWs1u3+IjKD2NxU+ZgD5qIM5/qlpJnvLGWTdI1vcWM4PET2xWQbXlZQTWTMUYNZrbq9NWy43GKQr3FZvm4Vxq1DkcLVisrprhdB5lq0Ufwyd/1GuXgfqIcfIpbq+rKKAUAoBQCgPlAfaAUAoBQCgFAKAUAoBQCgFAKAUAoBQCgFAKAUAoBQCgOSdIttJYXkd7EPwMk0UrgDhPGGDY7C8bN3+F5KyW0xewkdcF63S+jmjIYPDMVPaBHI27vB3VrYuk6mHnCOf83DzJrR35VPhD56+ZwmyvDiUuFfWlFAKAUAoBQCgFAKAUAoBQCgFAKAUAoBQCgFAKAUAoBQCgFAKAUAoBQGhp3RMd1A9vKMq4xnmCN6svlBwfNQHKNFCeHSejrK4Hh2rTosg4SQSI3VFee7DLjluHEGs9xhvOmaRs8TxuqnBYbWBzBG89/1VxcVhrYmnUgs2r9uZmTVdcCgFAKAUAoBQCgFAKAUAoBQCgFAKAUAoBQCgFAKAUAoBQCgFAKAUAoBQFU1m0YjX1hcHIdHdRjGCCpO/dy+uqiMtdQooBQCgFAKAU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3677007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Validate: Messages to avoid</a:t>
            </a:r>
            <a:endParaRPr lang="en-US" dirty="0"/>
          </a:p>
        </p:txBody>
      </p:sp>
      <p:sp>
        <p:nvSpPr>
          <p:cNvPr id="3" name="Text Placeholder 2"/>
          <p:cNvSpPr>
            <a:spLocks noGrp="1"/>
          </p:cNvSpPr>
          <p:nvPr>
            <p:ph type="body" sz="quarter" idx="10"/>
          </p:nvPr>
        </p:nvSpPr>
        <p:spPr>
          <a:xfrm>
            <a:off x="467361" y="1590145"/>
            <a:ext cx="4104640" cy="4176851"/>
          </a:xfrm>
        </p:spPr>
        <p:txBody>
          <a:bodyPr/>
          <a:lstStyle/>
          <a:p>
            <a:pPr marL="0" indent="0">
              <a:lnSpc>
                <a:spcPct val="100000"/>
              </a:lnSpc>
              <a:spcBef>
                <a:spcPts val="1800"/>
              </a:spcBef>
              <a:buNone/>
            </a:pPr>
            <a:r>
              <a:rPr lang="en-US" sz="1800" b="1" dirty="0"/>
              <a:t>Avoid statements that</a:t>
            </a:r>
          </a:p>
          <a:p>
            <a:pPr>
              <a:lnSpc>
                <a:spcPct val="100000"/>
              </a:lnSpc>
              <a:spcBef>
                <a:spcPts val="1800"/>
              </a:spcBef>
            </a:pPr>
            <a:r>
              <a:rPr lang="en-US" sz="1800" dirty="0"/>
              <a:t>Place blame on the victim</a:t>
            </a:r>
          </a:p>
          <a:p>
            <a:pPr>
              <a:lnSpc>
                <a:spcPct val="100000"/>
              </a:lnSpc>
              <a:spcBef>
                <a:spcPts val="1800"/>
              </a:spcBef>
            </a:pPr>
            <a:r>
              <a:rPr lang="en-US" sz="1800" dirty="0"/>
              <a:t>Say anything that judges what the victim has done or will do</a:t>
            </a:r>
          </a:p>
          <a:p>
            <a:pPr>
              <a:lnSpc>
                <a:spcPct val="100000"/>
              </a:lnSpc>
              <a:spcBef>
                <a:spcPts val="1800"/>
              </a:spcBef>
            </a:pPr>
            <a:r>
              <a:rPr lang="en-US" sz="1800" dirty="0"/>
              <a:t>Question the victim’s story (doubting) or interrogate the victim</a:t>
            </a:r>
          </a:p>
          <a:p>
            <a:pPr>
              <a:lnSpc>
                <a:spcPct val="100000"/>
              </a:lnSpc>
              <a:spcBef>
                <a:spcPts val="1800"/>
              </a:spcBef>
            </a:pPr>
            <a:r>
              <a:rPr lang="en-US" sz="1800" dirty="0"/>
              <a:t>Say anything that minimizes how the victim feels</a:t>
            </a:r>
          </a:p>
          <a:p>
            <a:pPr>
              <a:lnSpc>
                <a:spcPct val="100000"/>
              </a:lnSpc>
              <a:spcBef>
                <a:spcPts val="1800"/>
              </a:spcBef>
            </a:pPr>
            <a:r>
              <a:rPr lang="en-US" sz="1800" dirty="0"/>
              <a:t>Lecture, command, or advise</a:t>
            </a:r>
          </a:p>
          <a:p>
            <a:pPr>
              <a:lnSpc>
                <a:spcPct val="100000"/>
              </a:lnSpc>
              <a:spcBef>
                <a:spcPts val="1800"/>
              </a:spcBef>
            </a:pPr>
            <a:r>
              <a:rPr lang="en-US" sz="1800" dirty="0"/>
              <a:t>Recommend that they change their profession, sexual orientation, or gender identity to avoid violence</a:t>
            </a:r>
          </a:p>
        </p:txBody>
      </p:sp>
      <p:sp>
        <p:nvSpPr>
          <p:cNvPr id="4" name="Text Placeholder 2">
            <a:extLst>
              <a:ext uri="{FF2B5EF4-FFF2-40B4-BE49-F238E27FC236}">
                <a16:creationId xmlns:a16="http://schemas.microsoft.com/office/drawing/2014/main" id="{48464DD1-10B1-4930-8EFD-2BCEF36EB31E}"/>
              </a:ext>
            </a:extLst>
          </p:cNvPr>
          <p:cNvSpPr txBox="1">
            <a:spLocks/>
          </p:cNvSpPr>
          <p:nvPr/>
        </p:nvSpPr>
        <p:spPr>
          <a:xfrm>
            <a:off x="5023457" y="1590145"/>
            <a:ext cx="3786810" cy="4176713"/>
          </a:xfrm>
          <a:prstGeom prst="rect">
            <a:avLst/>
          </a:prstGeom>
        </p:spPr>
        <p:txBody>
          <a:bodyPr vert="horz" numCol="1">
            <a:noAutofit/>
          </a:bodyPr>
          <a:lstStyle>
            <a:lvl1pPr marL="342900" indent="-342900" algn="l" defTabSz="457200" rtl="0" eaLnBrk="1" latinLnBrk="0" hangingPunct="1">
              <a:lnSpc>
                <a:spcPts val="3000"/>
              </a:lnSpc>
              <a:spcBef>
                <a:spcPts val="1200"/>
              </a:spcBef>
              <a:buClr>
                <a:srgbClr val="7EC9A3"/>
              </a:buClr>
              <a:buSzPct val="100000"/>
              <a:buFont typeface="Arial"/>
              <a:buChar char="•"/>
              <a:defRPr sz="2800" b="0" kern="1200" spc="0">
                <a:solidFill>
                  <a:srgbClr val="535352"/>
                </a:solidFill>
                <a:latin typeface="Calibri"/>
                <a:ea typeface="+mn-ea"/>
                <a:cs typeface="Calibri"/>
              </a:defRPr>
            </a:lvl1pPr>
            <a:lvl2pPr marL="742950" indent="-285750" algn="l" defTabSz="457200" rtl="0" eaLnBrk="1" latinLnBrk="0" hangingPunct="1">
              <a:spcBef>
                <a:spcPct val="20000"/>
              </a:spcBef>
              <a:buClr>
                <a:srgbClr val="7EC9A3"/>
              </a:buClr>
              <a:buFont typeface="Arial"/>
              <a:buChar char="–"/>
              <a:defRPr sz="2800" kern="1200">
                <a:solidFill>
                  <a:srgbClr val="535352"/>
                </a:solidFill>
                <a:latin typeface="Calibri"/>
                <a:ea typeface="+mn-ea"/>
                <a:cs typeface="Calibri"/>
              </a:defRPr>
            </a:lvl2pPr>
            <a:lvl3pPr marL="1143000" indent="-228600" algn="l" defTabSz="457200" rtl="0" eaLnBrk="1" latinLnBrk="0" hangingPunct="1">
              <a:spcBef>
                <a:spcPct val="20000"/>
              </a:spcBef>
              <a:buClr>
                <a:srgbClr val="7EC9A3"/>
              </a:buClr>
              <a:buSzPct val="83000"/>
              <a:buFont typeface="Calibri" panose="020F0502020204030204" pitchFamily="34" charset="0"/>
              <a:buChar char="‐"/>
              <a:defRPr sz="2400" kern="1200">
                <a:solidFill>
                  <a:srgbClr val="535352"/>
                </a:solidFill>
                <a:latin typeface="Calibri"/>
                <a:ea typeface="+mn-ea"/>
                <a:cs typeface="Calibri"/>
              </a:defRPr>
            </a:lvl3pPr>
            <a:lvl4pPr marL="1600200" indent="-228600" algn="l" defTabSz="457200" rtl="0" eaLnBrk="1" latinLnBrk="0" hangingPunct="1">
              <a:spcBef>
                <a:spcPct val="20000"/>
              </a:spcBef>
              <a:buFont typeface="Arial"/>
              <a:buChar char="–"/>
              <a:defRPr sz="2000" kern="1200">
                <a:solidFill>
                  <a:srgbClr val="535352"/>
                </a:solidFill>
                <a:latin typeface="Calibri"/>
                <a:ea typeface="+mn-ea"/>
                <a:cs typeface="Calibri"/>
              </a:defRPr>
            </a:lvl4pPr>
            <a:lvl5pPr marL="2057400" indent="-228600" algn="l" defTabSz="457200" rtl="0" eaLnBrk="1" latinLnBrk="0" hangingPunct="1">
              <a:spcBef>
                <a:spcPct val="20000"/>
              </a:spcBef>
              <a:buFont typeface="Arial"/>
              <a:buChar char="»"/>
              <a:defRPr sz="2000" kern="1200">
                <a:solidFill>
                  <a:srgbClr val="53535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lnSpc>
                <a:spcPts val="2600"/>
              </a:lnSpc>
              <a:spcAft>
                <a:spcPts val="0"/>
              </a:spcAft>
              <a:buFont typeface="Arial"/>
              <a:buNone/>
            </a:pPr>
            <a:r>
              <a:rPr lang="en-US" sz="1800" b="1" dirty="0"/>
              <a:t>Avoid questions that suggest fault</a:t>
            </a:r>
          </a:p>
          <a:p>
            <a:pPr fontAlgn="auto">
              <a:lnSpc>
                <a:spcPct val="100000"/>
              </a:lnSpc>
              <a:spcBef>
                <a:spcPts val="1800"/>
              </a:spcBef>
              <a:spcAft>
                <a:spcPts val="0"/>
              </a:spcAft>
            </a:pPr>
            <a:r>
              <a:rPr lang="en-US" sz="1800" dirty="0"/>
              <a:t>Why were you wearing such revealing clothes?</a:t>
            </a:r>
          </a:p>
          <a:p>
            <a:pPr fontAlgn="auto">
              <a:lnSpc>
                <a:spcPct val="100000"/>
              </a:lnSpc>
              <a:spcBef>
                <a:spcPts val="1800"/>
              </a:spcBef>
              <a:spcAft>
                <a:spcPts val="0"/>
              </a:spcAft>
            </a:pPr>
            <a:r>
              <a:rPr lang="en-US" sz="1800" dirty="0"/>
              <a:t>What did you do to make the perpetrator angry? </a:t>
            </a:r>
          </a:p>
          <a:p>
            <a:pPr fontAlgn="auto">
              <a:lnSpc>
                <a:spcPct val="100000"/>
              </a:lnSpc>
              <a:spcBef>
                <a:spcPts val="1800"/>
              </a:spcBef>
              <a:spcAft>
                <a:spcPts val="0"/>
              </a:spcAft>
            </a:pPr>
            <a:r>
              <a:rPr lang="en-US" sz="1800" dirty="0"/>
              <a:t>If you were really afraid, why didn’t you run or scream? </a:t>
            </a:r>
          </a:p>
          <a:p>
            <a:pPr fontAlgn="auto">
              <a:lnSpc>
                <a:spcPct val="100000"/>
              </a:lnSpc>
              <a:spcBef>
                <a:spcPts val="1800"/>
              </a:spcBef>
              <a:spcAft>
                <a:spcPts val="0"/>
              </a:spcAft>
            </a:pPr>
            <a:r>
              <a:rPr lang="en-US" sz="1800" dirty="0"/>
              <a:t>Why do you choose to put yourself in risky situations? </a:t>
            </a:r>
          </a:p>
        </p:txBody>
      </p:sp>
    </p:spTree>
    <p:extLst>
      <p:ext uri="{BB962C8B-B14F-4D97-AF65-F5344CB8AC3E}">
        <p14:creationId xmlns:p14="http://schemas.microsoft.com/office/powerpoint/2010/main" val="758585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Revisit standing in her shoes</a:t>
            </a:r>
          </a:p>
        </p:txBody>
      </p:sp>
      <p:sp>
        <p:nvSpPr>
          <p:cNvPr id="3" name="Content Placeholder 2"/>
          <p:cNvSpPr>
            <a:spLocks noGrp="1"/>
          </p:cNvSpPr>
          <p:nvPr>
            <p:ph type="body" sz="quarter" idx="10"/>
          </p:nvPr>
        </p:nvSpPr>
        <p:spPr>
          <a:xfrm>
            <a:off x="466725" y="1590675"/>
            <a:ext cx="8220075" cy="4176713"/>
          </a:xfrm>
        </p:spPr>
        <p:txBody>
          <a:bodyPr/>
          <a:lstStyle/>
          <a:p>
            <a:pPr marL="0" indent="0">
              <a:buNone/>
            </a:pPr>
            <a:r>
              <a:rPr lang="en-US" dirty="0"/>
              <a:t>Repeat standing in her shoes activity. This time, instead of rejecting the victim, deliver a validating message.</a:t>
            </a:r>
          </a:p>
        </p:txBody>
      </p:sp>
    </p:spTree>
    <p:extLst>
      <p:ext uri="{BB962C8B-B14F-4D97-AF65-F5344CB8AC3E}">
        <p14:creationId xmlns:p14="http://schemas.microsoft.com/office/powerpoint/2010/main" val="128681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Enhance safety</a:t>
            </a:r>
            <a:endParaRPr lang="en-US" dirty="0"/>
          </a:p>
        </p:txBody>
      </p:sp>
      <p:sp>
        <p:nvSpPr>
          <p:cNvPr id="3" name="Content Placeholder 2"/>
          <p:cNvSpPr>
            <a:spLocks noGrp="1"/>
          </p:cNvSpPr>
          <p:nvPr>
            <p:ph type="body" sz="quarter" idx="10"/>
          </p:nvPr>
        </p:nvSpPr>
        <p:spPr/>
        <p:txBody>
          <a:bodyPr/>
          <a:lstStyle/>
          <a:p>
            <a:pPr marL="0" indent="0">
              <a:buNone/>
            </a:pPr>
            <a:r>
              <a:rPr lang="en-US" dirty="0"/>
              <a:t>Purpose</a:t>
            </a:r>
          </a:p>
          <a:p>
            <a:pPr marL="0" indent="0">
              <a:buNone/>
            </a:pPr>
            <a:r>
              <a:rPr lang="en-US" dirty="0"/>
              <a:t>Help assess the victim’s situation and make a plan for their future safety. </a:t>
            </a:r>
          </a:p>
        </p:txBody>
      </p:sp>
      <p:sp>
        <p:nvSpPr>
          <p:cNvPr id="4" name="Footer Placeholder 3">
            <a:extLst>
              <a:ext uri="{FF2B5EF4-FFF2-40B4-BE49-F238E27FC236}">
                <a16:creationId xmlns:a16="http://schemas.microsoft.com/office/drawing/2014/main" id="{1CF44719-5DC2-4CDD-B5D4-A3987AFE1016}"/>
              </a:ext>
            </a:extLst>
          </p:cNvPr>
          <p:cNvSpPr txBox="1">
            <a:spLocks/>
          </p:cNvSpPr>
          <p:nvPr/>
        </p:nvSpPr>
        <p:spPr>
          <a:xfrm>
            <a:off x="581891" y="6276279"/>
            <a:ext cx="4332288" cy="273050"/>
          </a:xfr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200" dirty="0">
                <a:latin typeface="+mn-lt"/>
              </a:rPr>
              <a:t>Source: WHO, 2014.</a:t>
            </a:r>
          </a:p>
        </p:txBody>
      </p:sp>
    </p:spTree>
    <p:extLst>
      <p:ext uri="{BB962C8B-B14F-4D97-AF65-F5344CB8AC3E}">
        <p14:creationId xmlns:p14="http://schemas.microsoft.com/office/powerpoint/2010/main" val="4111262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73CE1-83C1-40BF-BECF-A5ECA7F158F0}"/>
              </a:ext>
            </a:extLst>
          </p:cNvPr>
          <p:cNvSpPr>
            <a:spLocks noGrp="1"/>
          </p:cNvSpPr>
          <p:nvPr>
            <p:ph type="title"/>
          </p:nvPr>
        </p:nvSpPr>
        <p:spPr/>
        <p:txBody>
          <a:bodyPr/>
          <a:lstStyle/>
          <a:p>
            <a:r>
              <a:rPr lang="en-US"/>
              <a:t>Agenda review</a:t>
            </a:r>
            <a:endParaRPr lang="en-US" dirty="0"/>
          </a:p>
        </p:txBody>
      </p:sp>
      <p:sp>
        <p:nvSpPr>
          <p:cNvPr id="3" name="Text Placeholder 2">
            <a:extLst>
              <a:ext uri="{FF2B5EF4-FFF2-40B4-BE49-F238E27FC236}">
                <a16:creationId xmlns:a16="http://schemas.microsoft.com/office/drawing/2014/main" id="{A70EDB7C-ACE3-4BB3-8A3F-F4DCB2CD2982}"/>
              </a:ext>
            </a:extLst>
          </p:cNvPr>
          <p:cNvSpPr>
            <a:spLocks noGrp="1"/>
          </p:cNvSpPr>
          <p:nvPr>
            <p:ph type="body" sz="quarter" idx="10"/>
          </p:nvPr>
        </p:nvSpPr>
        <p:spPr>
          <a:xfrm>
            <a:off x="466725" y="1590675"/>
            <a:ext cx="8220075" cy="4176713"/>
          </a:xfrm>
        </p:spPr>
        <p:txBody>
          <a:bodyPr/>
          <a:lstStyle/>
          <a:p>
            <a:r>
              <a:rPr lang="en-US" dirty="0"/>
              <a:t>Module 1: Setting the Stage</a:t>
            </a:r>
          </a:p>
          <a:p>
            <a:r>
              <a:rPr lang="en-US" dirty="0"/>
              <a:t>Module 2: Building Core Knowledge</a:t>
            </a:r>
          </a:p>
          <a:p>
            <a:r>
              <a:rPr lang="en-US" dirty="0"/>
              <a:t>Module 3: Applying Principles and Building Skills </a:t>
            </a:r>
          </a:p>
          <a:p>
            <a:r>
              <a:rPr lang="en-US" dirty="0"/>
              <a:t>Module 4: Using What We Have Learned and Closing</a:t>
            </a:r>
          </a:p>
        </p:txBody>
      </p:sp>
    </p:spTree>
    <p:extLst>
      <p:ext uri="{BB962C8B-B14F-4D97-AF65-F5344CB8AC3E}">
        <p14:creationId xmlns:p14="http://schemas.microsoft.com/office/powerpoint/2010/main" val="359742377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Ask about safety</a:t>
            </a:r>
          </a:p>
        </p:txBody>
      </p:sp>
      <p:sp>
        <p:nvSpPr>
          <p:cNvPr id="3" name="Content Placeholder 2"/>
          <p:cNvSpPr>
            <a:spLocks noGrp="1"/>
          </p:cNvSpPr>
          <p:nvPr>
            <p:ph type="body" sz="quarter" idx="10"/>
          </p:nvPr>
        </p:nvSpPr>
        <p:spPr/>
        <p:txBody>
          <a:bodyPr>
            <a:normAutofit/>
          </a:bodyPr>
          <a:lstStyle/>
          <a:p>
            <a:pPr marL="0" lvl="0" indent="0">
              <a:buNone/>
            </a:pPr>
            <a:r>
              <a:rPr lang="en-US" dirty="0"/>
              <a:t>Do you have any concerns about your safety or the safety of your children (if relevant)?</a:t>
            </a:r>
          </a:p>
        </p:txBody>
      </p:sp>
    </p:spTree>
    <p:extLst>
      <p:ext uri="{BB962C8B-B14F-4D97-AF65-F5344CB8AC3E}">
        <p14:creationId xmlns:p14="http://schemas.microsoft.com/office/powerpoint/2010/main" val="196465002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59DF2-E34B-4F37-9EC0-F23D6E810C70}"/>
              </a:ext>
            </a:extLst>
          </p:cNvPr>
          <p:cNvSpPr>
            <a:spLocks noGrp="1"/>
          </p:cNvSpPr>
          <p:nvPr>
            <p:ph type="title"/>
          </p:nvPr>
        </p:nvSpPr>
        <p:spPr/>
        <p:txBody>
          <a:bodyPr/>
          <a:lstStyle/>
          <a:p>
            <a:r>
              <a:rPr lang="en-US" dirty="0"/>
              <a:t>Activity: Safety planning</a:t>
            </a:r>
          </a:p>
        </p:txBody>
      </p:sp>
      <p:sp>
        <p:nvSpPr>
          <p:cNvPr id="3" name="Text Placeholder 2">
            <a:extLst>
              <a:ext uri="{FF2B5EF4-FFF2-40B4-BE49-F238E27FC236}">
                <a16:creationId xmlns:a16="http://schemas.microsoft.com/office/drawing/2014/main" id="{D2912AE3-CB27-488E-8E88-24270D667C93}"/>
              </a:ext>
            </a:extLst>
          </p:cNvPr>
          <p:cNvSpPr>
            <a:spLocks noGrp="1"/>
          </p:cNvSpPr>
          <p:nvPr>
            <p:ph type="body" sz="quarter" idx="10"/>
          </p:nvPr>
        </p:nvSpPr>
        <p:spPr>
          <a:xfrm>
            <a:off x="466726" y="1590675"/>
            <a:ext cx="4015468" cy="4176713"/>
          </a:xfrm>
        </p:spPr>
        <p:txBody>
          <a:bodyPr/>
          <a:lstStyle/>
          <a:p>
            <a:r>
              <a:rPr lang="en-US" dirty="0"/>
              <a:t>Break into pairs</a:t>
            </a:r>
          </a:p>
          <a:p>
            <a:r>
              <a:rPr lang="en-US" dirty="0"/>
              <a:t>One person pretends to be a victim of violence</a:t>
            </a:r>
          </a:p>
          <a:p>
            <a:r>
              <a:rPr lang="en-US" dirty="0"/>
              <a:t>The other is a health care worker who asks these questions</a:t>
            </a:r>
          </a:p>
        </p:txBody>
      </p:sp>
      <p:pic>
        <p:nvPicPr>
          <p:cNvPr id="5" name="Content Placeholder 3" descr="Screen Shot 2017-10-12 at 2.53.22 PM.png">
            <a:extLst>
              <a:ext uri="{FF2B5EF4-FFF2-40B4-BE49-F238E27FC236}">
                <a16:creationId xmlns:a16="http://schemas.microsoft.com/office/drawing/2014/main" id="{251EF8A2-143B-4E0F-A1A3-AB64FED4646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964" r="-103"/>
          <a:stretch/>
        </p:blipFill>
        <p:spPr>
          <a:xfrm>
            <a:off x="4482194" y="1210291"/>
            <a:ext cx="4421661" cy="5339038"/>
          </a:xfrm>
          <a:prstGeom prst="rect">
            <a:avLst/>
          </a:prstGeom>
        </p:spPr>
      </p:pic>
      <p:sp>
        <p:nvSpPr>
          <p:cNvPr id="6" name="Footer Placeholder 3">
            <a:extLst>
              <a:ext uri="{FF2B5EF4-FFF2-40B4-BE49-F238E27FC236}">
                <a16:creationId xmlns:a16="http://schemas.microsoft.com/office/drawing/2014/main" id="{F4C97922-C189-4497-BCB7-315101D4FA48}"/>
              </a:ext>
            </a:extLst>
          </p:cNvPr>
          <p:cNvSpPr txBox="1">
            <a:spLocks/>
          </p:cNvSpPr>
          <p:nvPr/>
        </p:nvSpPr>
        <p:spPr>
          <a:xfrm>
            <a:off x="581891" y="6276279"/>
            <a:ext cx="4332288" cy="273050"/>
          </a:xfr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200" dirty="0">
                <a:latin typeface="+mn-lt"/>
              </a:rPr>
              <a:t>Source: WHO, 2014.</a:t>
            </a:r>
          </a:p>
        </p:txBody>
      </p:sp>
    </p:spTree>
    <p:extLst>
      <p:ext uri="{BB962C8B-B14F-4D97-AF65-F5344CB8AC3E}">
        <p14:creationId xmlns:p14="http://schemas.microsoft.com/office/powerpoint/2010/main" val="153225555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2E775-E07F-4466-92D6-AD37718D886D}"/>
              </a:ext>
            </a:extLst>
          </p:cNvPr>
          <p:cNvSpPr>
            <a:spLocks noGrp="1"/>
          </p:cNvSpPr>
          <p:nvPr>
            <p:ph type="title"/>
          </p:nvPr>
        </p:nvSpPr>
        <p:spPr/>
        <p:txBody>
          <a:bodyPr/>
          <a:lstStyle/>
          <a:p>
            <a:r>
              <a:rPr lang="en-US" dirty="0"/>
              <a:t>Explore safety strategies</a:t>
            </a:r>
          </a:p>
        </p:txBody>
      </p:sp>
      <p:sp>
        <p:nvSpPr>
          <p:cNvPr id="7" name="Text Placeholder 6"/>
          <p:cNvSpPr>
            <a:spLocks noGrp="1"/>
          </p:cNvSpPr>
          <p:nvPr>
            <p:ph type="body" sz="quarter" idx="10"/>
          </p:nvPr>
        </p:nvSpPr>
        <p:spPr>
          <a:xfrm>
            <a:off x="466726" y="1590675"/>
            <a:ext cx="5270397" cy="4176713"/>
          </a:xfrm>
        </p:spPr>
        <p:txBody>
          <a:bodyPr/>
          <a:lstStyle/>
          <a:p>
            <a:r>
              <a:rPr lang="en-US" dirty="0"/>
              <a:t>Identify emergency shelters</a:t>
            </a:r>
          </a:p>
          <a:p>
            <a:r>
              <a:rPr lang="en-US" dirty="0"/>
              <a:t>Carry emergency phone numbers</a:t>
            </a:r>
          </a:p>
          <a:p>
            <a:r>
              <a:rPr lang="en-US" dirty="0"/>
              <a:t>Contact international funds that may be able to help with relocation or other costs</a:t>
            </a:r>
          </a:p>
        </p:txBody>
      </p:sp>
      <p:sp>
        <p:nvSpPr>
          <p:cNvPr id="3" name="AutoShape 2" descr="data:image/jpeg;base64,/9j/4AAQSkZJRgABAQAAAQABAAD/2wCEAAkGBxITEhUSEhIVFRUXFhUYFhUWFhcYGhsVFxgXFxUZFRkYISggGBslGxUaITEhJSkrMC4wFx8zODMsNygtMCsBCgoKDg0OGxAQGy8lICUtLTAtLS0tLS0tKy0tLS0tKy0tLS0tLS0tLS0tLS4tKy0tLy0tLS8tLS0tLS0tLS0tLf/AABEIAMQBAgMBEQACEQEDEQH/xAAbAAEAAgMBAQAAAAAAAAAAAAAABQYDBAcCAf/EAE0QAAIBAwAGBAYLDgYDAQEAAAECAwAEEQUGEiExQQcTUXEiMmGBkaEUNEJScnOCsbLB0RUWIyQzNVNUdJKTs8LSQ0RiosPhY/Dxgxf/xAAaAQEBAAMBAQAAAAAAAAAAAAAAAQIEBQMG/8QAOhEAAgECAgUKBAYCAwEBAAAAAAECAxEEMQUSIUFxE1FhgZGhscHR8BUiNFIUMjNC4fEjkmJyolND/9oADAMBAAIRAxEAPwDuNAKAUAoBQCgMc06r4zAd5xWE6kIK8mlxBoy6biHDabuH24rSnpPDxyd+C9bAj7nWlF4hV+G4HqrXelZS/Tpt++hMhFz6+Qj/ADFuO5gT89T8XjZflp9zFzQm6RIB/m1+ShPzKal9JSyVv9fMXNOTpIt/1lz3RuP6RTkdJPf3xJc15Okm3/TTHuB+sip+D0g85f8AoXMLdI0B4G4b/wB+FU+H4zfP/wBMXPP3/wAR/wAK5PyR/dUejsRvqL/Zi4GvEZ/y91+4P7qwejav/wBI9r9Bc+nXaP8AVrr+GP7qi0bV/wDpHtYueTryn6tdfuD+6svhtV//AKR7WLnw69Rc7e5HyF/uqfC6v3x7X6C4+/8AtvdLMO9V/uq/CcRuku1+guZY+kC0/SSD5J+omp8NxiyfeLm1Fr3aHhcuO9ZR9VR4PHx5/wDb+S3N6LXKA8L1flPj6VY6uPj93iLkhb6y7XiXKN3NGaxeKxsM79cf4Fzfj03N2qfN9lVaVrrO3Z/JTMun35op7sj7a9o6Ynviu3+wZV1h7Y/93/Vei0wt8O/+AZU0/HzVh6D9desdL0Xmn3eoMyaahPEkd6n6q9o6Tw7326mDOmkYjwkXznHz17xxdCWU12gzpKp4MD3EGvZSjLJg91kBQCgFAKAUBDaw6z2tmuZ5QGPioN7nuUb8eXhUk2lsVyXKDd9JVxcErZWrsOG0dw85HD0itKtrrbVqKC5ln2vyRLmibfS8295ooAeIUBm9O/6Vc6VXAQd9VzfO/a8BtH3mu/5e9nk7QDgehi1T4nGP6dKK99QsZodRLMcVd/hOR9HFYS0tiXk0ur1uLG7FqrZLwt1PwizfSJrxlpDEv977kWxsx6DtV4W8P8NfsryeKrvOb7WLGyllEOEUY7kUfVXm6s3nJ9rBlWNRwAHcBWDbYPVQDNAM0AzQDNAM0AoDw0SnioPeBWSk1kwYJNGwN40MR741P1Vmq9VZSfawa0mr1oeNtF5kA+avVYzELKb7RY1JtTrFv8DHwXcfMcV6x0nio/u7l6EsjXOo9sN8bzRn/RJ9or0+K1n+ZJ8ULD703HiX90O9yfrFPiEX+alHsFj59w79fE0iT5HjB9ZJp+LwsvzUex/0LM+9TpZOEltL8JSp/wBoFNbAS/bJe+sbT790tJL41lG/ljlA9RJNTkMFLKq1xQ2mJtcurdUubWWDPMnaGO3gMjuzWa0ZrxcqM1LuFy0QSggOjAggFWU8uIIIrmWlCXM12opaNC6Q6wbLeOPWO2vo9H4zl46svzLv6fUpJ10QKAUBjnmVFLuwVVBLMxAAA4kk8BQHJNcuk95GMGj8gE7PXY8NjwxEvIeUjJ5AcayskrsxbNLV/U0flrzMkjb9hmJ39sh4u3k4d9cHGaUbepR2Ln9ObxCRcY4woCqAoHAAAAdwFcZtt3ZT1UAoBQCgFAKAUAoBQCgFAKAUAoBQCgFAKAUAoBQCgFAa2kLCOdDHKoZT6QeRU8j5a9aVWdKWvB2YKxqvI9rcPYSHKkF4GPMcSB3jJx2q3bXTxqjiKKxMFtyl797GiLmLxYT7Eit2Hf3Hca0MJV5KtGXbwZS419aUUBq6S0hFBE00zhEQZZj6gO0k7gBxzQHF9cNZ5b4CRw0drtYt7cePO4O5pMcVB7PIBv315Sq/PycM1m90V683azBu5J6p6tCAddMAZ2HDdiMH3K8s9p8w8vBx2O5X/HT/ACrvKkWauYUUAoBQCgFAKAUAoBQCgFAKAUAoBQCgFAKAUAoBQCgFAKAUBVdeB1bW10OMcwUn/Q28/RI+Ua6ujXrqpRe9d6Iy1GuUUuls+UU9qg+kV9nTlrQUudFPtxMqKzuwVVBZmJwAoGSSezFZg5fpG5+6JN5cnq9HwseojbweuYbjLKPeDgB5ubZ18VWlRh8ivJ7FxMcyN1agFzO14y4jT8HbJjAVV3bQHAfUSewVx8ZN0KSoJ/M9s3zt7gi21ySigFAKAUAoBQCgFAKAUAoBQCgFAKAUAoBQCgFAKAUAoBQCgFAVzpBTNjIexoz/ALwPrrpaKdsTHr8CPInbOTajRu1FPpANaFRWm10spbLOf8Gm8eKvPyCvpsNU/wAMOC8ClP6WdJL+LWTSGOOZy07Lkt1UeDsADeWZjgAcSoFb8TGRB6/dZ7FUyxiIbKJbWg/wgxwDJjc0uwvDgucDJyTpTqt4qNNZJXb8uHOGTmirMQwxxD3Cgd590fOcnz18zXqurUlN72U2q8gKAUBrX1/FCu1NKka9rsFGfJnjWcKcpu0VfgDUtNY7OVtmO6hZjwUSLk9wzvr0lhqsVeUX2AlK8AeJpVRSzsFUDJZiAAO0k7hVSbdkCOttZLORgiXUDMdwUSLknyb9/mr2lhq0VdxduAJSvAHiaZUG07KqjiWIA37hkmqk27IHi3uo5M9W6PjjssGx344VZRlHNWBkkcKCzEAAZJJwAOZJPCok3sQPFvco4yjq4BwSrBhnsyKsouOasD1LKqgszBVG8sxAAHlJ4VEm3ZAjIdZ7FmCLdwFjuAEi7z5N++vZ4asldwfYCWrwBgnvIkOHkRCd4DOqnHbvNZKEpZIGP7q2/wCni/iJ9tZclP7X2AyQXkTnCSI5G8hXVjjt3GsXCUc0D7cXcceOskRM8NplXOOOMnfxpGEpZK4PcUqsAysGU8CpBB7iKjTTswebi4RBl3VBnGWYKM9mTVjFyyVwGuUCdYXUJgHbLDZweB2uGDmmq72ttBg+61v+sQ/xE+2suSqfa+xgfda3/WIf4ifbTkqn2vsYNi3uEcZR1cZxlWDDPZkc99Yyi47GrAyViCD13XNjN3IfQ6mt7RrtiYdfgyPI3tBtm2gPbFH9AV4YlWrTXS/EqLHBMNld3IfNXWoy/wAceC8AQ4kibTN1PMVCWVtCm03BXlzJtDy4JHbvrtbhvKzrlLNcXtqZFMcbTgxwsPC2YwpLydjEHxeQO/fnHNq1IJ1nHNRs3x3LxIy0180UUAoCO1h0ulpbyXD7wg3D3zE4VfOSO6vahRdWooLeDmeqWrcmlXe+v3Zo9oqiAkbWOIX3sa8MDeTnfuOexicTHCRVGitu/wB85S13fRjo51IWN4zyZZHJHmckVox0niE9rv1ehCz6JsFghjgUlgihQWOSccz3mtOrUdSbm94OW6Xml0xpI2iSFbWEttY4EIcPJjmxJwueAPfntUlHB4flGvmfu3qUn9L9Ftm0JW3DRygeCxcsGYDcHB3YPaMY9VatLSlVTvPaiHjor1kklEllcEmWHxS3jFAdllbtKnAz2HyVdJYaMLVYZP33lJXpU/Nk/fF/NSvDRv1MevwZDnHRbpZrW8RH3R3S7IzwyGZY2/fVl+Ua6+kaSq0m1nH2+7aU63rj7Quv2eX6BrhYX9eHFEKr0J+05f2hv5cdbul/1lw82UiteJXvtKxaN6wpEuztAc2KdY7Y5nZ3DPDzmvfBqNDDOva7/mwLJN0YaOKbISRWx+UEjFs9uD4PqrTWk8QndtcLEJrVPQr2lusDztNsk4YjAVeSqN5AHlJ4nlWviayrVNdRsDnvS/CHvrRDnDIqnHHBlIOPTXV0W9WjNrn8ik6eiWx/SXH76f2VrfFq3Mu/1ITWq+pVvYyPJC0pLrsHbZSMZDbsKN+6tfEY2pXioyS2cwKb05Dfad0//FW/ofKfV5lNzod0swWaxl3PExZAeIGcSL5m3/KNYaVpK8a0cn7QNjps9pxftC/y5Kw0R+s+HmgTejdEpd6Jgt5CwR7e3yUIDeDsOMZBHFRyrXqVXSxUpxzTfmQqWs/RraW9pNOkk5aNNoBmjIzkDfhAefbW9h9JValWMGlZ8fUppai9H9teWgnlkmVi7rhGQDCnd4yk+uvTGaQqUaupFK3Tf1B0nVfV2KxiaGFnZWcuS5UnJVV9yBuwgrkYjESry1pc1thCYrXBD63j8Sn+B9YrcwH1MOIZm1bP4pb/ABMf0RWGM+on/wBn4hFkhQbI7h81b1J/JHggRmq9vE93pK6lI2UuseEcIOpiUB2zuyu0d54ceO+voGEVjTWkOv0laSBSIi9x1bHcXGz42z7lTgYzvPHA3VxqqSp4hp3ey/Rt8ecm8tFcEooBQHNum68xBbxZ8eRmPdGoG/8AiV19EQvOUuZeP9FLvq1YiC0giAxsxJn4RGWPnYk+eudiJ69WUudkJKvEGjpy6MVtPKOKQyOO9UJHrFetGOvUjHnaBQehC0AhuJubOqeZV2v6/VXT0vP54x6LlOmVxyHJtn2PrJ4O5ZWyQOfWxb8/LOfNXc/U0ft3eT9Clt6VPzZP3xfzUrR0b9THr8GQ59daFMmhLa6TPWQPLkjj1bTNv3e9bB8mWrqxrauMlTeUrdtil9bTIu9CzT+6NtKJB2SKhD+k7+4iuXyPI4xQ/wCStwIRvQn7Tl/aG/lx17aX/WXDzZTQ6StDXEF0mlLYZ2dkyYGdlkGAzDmhUAHu8teuArQqU3h6nV75wWbVLXy2vAEJ6qc/4bHif/G3uu7j5K08TgKlHbnHn9SFrrRByXpdlCX9o7cFRSe4Skmu7otN0Zpe9hS2HpL0Z+nb+FJ9laPw3Efb3ohZdG38c8STRHKOMqSCMjOOB3jhWnUpypycZZoHMunPjad0/wDxV2dD/v6vMp510ibR+kbfSMY8CTZ6wDmwAWQfKQ5HlBNMI1iKEqDzWXl2MEp0zyBrGBlOVadCCOYMchB9FeOiU1WknzeaBbNTvaFr+zw/QFaOK/XnxfiQ19f/AM3XXxf9QrLBfUQ4gi+iL83L8ZL84r30p9Q+CBdK5wFAROtntOf4s/VW3gfqIcQz3qz7Ut/iY/oipjPqJ8WETqTbh3CtqnL5FwQI3UbRYuIpZJWzC17dSmPG53EmEMh5ouxnZ5nBPDFfSMiKxpvSYmvrV4wSizyJ1pHgMzYDCPmwGD4XDJ51w40XClXUnte229K7s36At9cMooBQHMunC2JitpOSvIn76qR/LNdnQ8vmlHoXd/ZToOh7kSW8Mi8HijYedQa5VWLjOUXubIbleYI/WC2MtrcRji8MqjvKMB669aEtWrGT3NeIKL0IXIMFxFzWRX8zrs/0V09LxevGXR78SnSq45Dk1w3XayKBvEbAZH/jiy2flZFdyK1NHu+/zZS29Kn5sn74v5qVo6N+pj1+DIYujOBZNExxuNpW69WB5q0jgj0GstISccU2s1bwQKRouVrI6T0ZIfBaCZoiebLGSCPhR7/kV0aiVfkq8edX7fJlLN0J+05f2hv5cdael/1lw82Q6Ea5QKBrj0bQzhpbQCKbedgbkc9mPcHyjd5OddTC6SnD5am1d69QeuinWSW4jkt7gkyQ4wzeMUORh87yykYye0dlNJYaNOSnDJlIPpaQNf2akZBVAQeYMpBFbGjHahNr3sBfTqdo/wDU4f3a5n4yv97IS1papEixxqERRhVHADjurwlJyetJ7Qcv6c+Np3T/APFXa0P+/q8yl21u0GLyxaHHh7IeM9kijK92d69zGubha/I1lLdv4EOS6R0yZtERwP8AlLe5VTnj1Zjl2M9xBX5Iruwo6mLc1lKPfdX9SnYtTvaFr+zw/QFcDFfrz4vxIa+v/wCbrr4v+oVlgvqIcQRfRF+bl+Ml+cV76U+ofBAulc4CgIrWr2nP8W1beB+ohxDPuq/tO3+KT5qmN+onxYRLdYv+r91vsrKMvlQI7UTRUtzaJHKdi1Ek7OoPhTyGeTKvjxIlxgrxY8fB8b6xkRC9IE8cXUb1Vo7hXVBu8BCQ2AOCjdXAwVOc6tVW2NSV+m+wMtNcYooBQELrjoP2ZaSQbgxw0ZPKRd657Ad4PkY1s4WvyNVT3b+AKLqFrmtopsL8NEYmIR2BOMnJR8ZI3nIbhg8sDPSxuDdZ8tR2393KW6/1+0dEufZCueSxguT6Nw85FaEMBiJu2rbiQl9BaVS6gS4jDBXGcMMEEHBB7d44868K1J0puD3A5fNt6F0m0hVjaz7XD3jHawOW0jcuzvrsq2Nw2rf5l77ylw0v0i2MUJkilEzkeBGobJblt5HgDtzv760KWjq0p6slZb2QheibQcm1LpCcHbm2urzuJDHakkx2E4A7jyNbGk68bKjDJZ+SKTvSp+bJ++L+ala2jfqY9fgyHzoq/NkPfL/MerpL6mXV4Ar/AEzaFJSO9j3FPwchHvG8QnuJK/LFbWiq210nv2opt9CftOX9ob+XHXnpf9ZcPNgnNZNdILKeKGZX2XUsZACQu/C7vdc843jduOa1sPgp14OUXluIeNI9IGj4ojIs6yHHgxpksTjcCMeD3nFWno+vKWq426WCvdEGjpSbi9lXZExwnLayxZ2A97nAHn7K29KVI2jSju9opH9LsoS+tHbgqKT3CUk166LTdGaXvYC1HpM0b+mf+E/2Vo/DMRzd6ISOgtcbO7k6qCRmfZLYKMvgjAO8jyivKtg6tGOtNbOIKR058bTun/4q6Wh/39XmU6nB4q9w+auI8yHDOlPQptrxnTdFcfhABw2wfwg9J2vl19Lo2tylKzzjs9PfQU69qd7Qtf2eH6Arg4r9efF+JDX1/wDzddfF/wBQrLBfUQ4gi+iL83L8ZL84r30p9Q+CBdK5wFARetJ/E7j4pvmrawX1EOKDGqw/E7f4pfmpjfqJ8WEWqCzyqnHEA8+yujRw96cX0IEFqnpcwWpt4k6y5N1eJFFnA8Gdy0kh9zGu0CW8oA3kV3WREdpXVvEd0rt1k8ofblIxlvGUKPcIDjC187WxUoYtLKMZZLpzfF3FjJqxe9dawvz2ArfCXwW9Y9daeNpclXlHp8dpUSlaoFAKAjNMav2t17YgSQgYDEYYDsDLhh6a9qWIqUvySsDRsdR9HRHaS1Qnj4ZaT0CQmvWeOxE1Zy8vAFhArVBr31lFMhjmjWRDxVgCPId/Py1lCcoPWi7MEJa6i6OjfbW1TPHwi7jzK5I9VbEsdiJKzl5AsYrUBgvbOOVDHKiuhxlWGQcHIyO8VnCcoPWi7MCys44UEcSKiDOFUYAycnA7zSc5TetJ3YPV1bJIhjkUOjDDKwyCPKKkZOLvF2YMWj9GwwKVhiSNSckIAATgDO7ngD0VlOpOo7zdwfb+winTYmjSRfeuoIz2jPA+UVIVJQd4uzBCW+oejUbbFqhPYzO6/usxHqrZlj8RJWcvAFjVQAABgDcAOAHkrUBo6R0JbTsGngjkYDALqCQM5wM+U16U69SmrQk0DU+9Kw/U4P4a16fi6/3vtBs2GgbWBtuG3ijbBG0igHB4jI5bqwnXqTVpSbQMmktEW9xs9fDHLs52dtQ2M4zjPDOB6KlOtOn+RtA3AK8waukdGQTgLPEkgU5AdQ2DwyM1nTqzp7YOwM9vCqKqIoVVACqNwAG4ADsrGUnJ3YPl1bJIhjkUOjDDKwyCPKKRk4u8XtB4sbGKFNiGNY0yTsqMDJ4nAqznKbvJ3YNisAKAgtd5dmymPaFX951Fb2jY62Jh1+DIyQ0NFsW8K9kUY9CitfEy1qs5dL8Sl/tYQEUY4Ko9VfV0YatOMeZIpUtSoI477SibIEgnRy2N/VTIJFGewNtnz17PIiIvT5N7MRGStofGkG4zkeCyxn9FlcFvdb8bt54mOcKFXlErzeXMt1+l83MMyH1bYQXNxZ8F2uuiH+lgNpR2Y3bvIa1sYnWoQxG/8r4reRFnrmFFAKAUAoBQCgFAKAUAoBQCgFAKAUAoBQCgFAKAUAoBQCgFAKAq3SCxaGKEcZZkXzb/AKytdTRStUlUf7YtkZbrKDadEHDIHmHH1Vo0IcrVjHnf9lLpX2BTnus2jM6WhQyNHDewlJQu4yG3Jfq9oeKGUgE8SARzrJZGLzJHXW52RHb2qqZwu5QPAihPgiSTHiqCMKvM8OBrm4+hTlFVKmUc7Zu+7tsVlF09oiO2iSdJPxlZAwkfJaZ23MhA45HADhw5k1pYXEyrzdOS+RrJZRW5kZYNB6ZjuUyvguu6SM+MjcCCOzPOuficNOhKzy3Pcy3JKtYCgFAKAUAoBQCgFAKAUAoBQCgFAKAUAoBQCgFAKAUAoBQCgKrd/jGk40G9LZC7fGNwH0fQa6sP8OClLfN2XBe2TedE1ctckyHluXv5n/3tr00TQu3VfBeZkT9d0FX6Q9HSSWomgH4e2dZ4vKU8ZfLlc7ueBVRGYtBzW8dgLl3MzXIV5HAzJLK4wsaKOYPgKg8XZ7zWNSCnFxlkwivwaDkE3X3YHXY/Bxg5SJDw2eTP2t27hXzmLboL8PBWW975fx0Ai9OWMUtwBAXS6GC0sWAEXkZ+RzyXie6ssNVqU6LdSzp7k97/AOPrkuJD5Npe9tFzdRJLGN3XRsFPYMq3E9wFI4bDYh2oycXzNX7wbVvrjaMcO7RN72VCp9IyPXXnLRmIW2KUl0O4uSttpGGT8nNG3wXU+oGtSdCpD80WuoptV5AUAoBQCgFAKAUAoBQCgFAKAUAoBQCgFAKAUAoBQEPrJp5LWPO5pSPwcfMnkSOS/wDytzB4OWIl/wAd797w2ZdQtXpAhaT8rKesmY8RnOF7953dpNbdSLxlbUp7IR2e+O4JHSYIgihVGAOFdynTjTioxyRT3WYFAUC50T9zbr2WkLz2h2z1aZZrV5DmSSKPgUbnjeozyzWWZjkbWlNZ7a8WOCyljkmlzsuTjqUGNuRw2DkZACe6OOQJHjWw9OqrVFct+Y+fe4tlAzBwY1BeSRzhmPFncniT/wDK5GLwFepPWi01uWVlzLcMiH0foK4uHF1cwsFG+3gIzsDlJIP0h7D4vfWNXD1qMOSpRbv+aXP0Lo8Qe9YJGBEC2/XTuMrGyZCrwMkm7wUHrO4Vr4fB1U3KV4pZ2vfgvewMhZ9VLS3haS7XaPFnAZBtHgsSLgDecAVsfjMZOoo0k0tya722SxraH1VdgzmSe2UkGKNJTtKv/lyOPA4HCriNIRi1G0ZtZtrY30CxivI7xJhb217JNJxcOqkRryMjnPoxn1VlTlh503VrUlFbrN7eC2A2NI3OkraPrJbi3YcACp2mY8FUKoyTWFKGCrz1YQkuvLpe0bTbtrrSpUMYbbeM7JLKw7xnANeM6eATaUpdzQ2mvZazXkjOsdmkuwcMyS4XPYGO4nur0qYHDwScqjV+dbewXM11rPcxKXmsGRRxbrkI+asIYCjUlq06t3/1YuZTrPKPG0fc+Zdr5hWP4Cm8q0fAXMS67JkqbW52l8YbAJGeGRnIrJ6Lla+vG3EXPX37248aK4XvjH91T4VV3Si+v+Bc9LrzZ8zIO+M/VUeisR0douexrtY/pSO+OT6hU+FYr7e9eoujIuuVif8AHH7kn9tYvRmK+zvXqLo9ffdY/px+6/8AbU+G4n7O9eouj4dcLH9P/sk/tq/DcV9nevUXRjOu1j+lJ7o5PrWsvheK+3vXqLowvr3ZjgZD3J9pFZLRGJfN2i5hbX6DcEhmYnhuUZPk3ms/hFX90ort9Bc8S64z+40fMfK22PmQ/PWUdGUv3Vl3eouY9Ba5Sz3EcTRIquWGQWJBVS3HgeHZzrLE6Mp0aMpqTbVu92CZcZpVRS7HCqCSewAZJrjxi5NRWbKUqz1h0jOGkhgiMQZsM+FwBv3kuM4HE12qmDwdJqFST1uj+mS7Im71tvnVcOilzhViUFzy3A7RGTuHM8q26ejcMpWs3bny8iXLdqHqDMzeyr0MHJBRZDl/hMDwbszw7M8PWvSlUXJQ+WG+2/oXRzlSOp21ssY2VGB8/lNetGjClHVgrIyM1eoFAKAUBXNNajaPuSWltl2jxdCUJPa2wRtHvzVuyWRE/wD8wtgNmO5vIl96kw2cdhBXf/1S4sZ31Muh4ml7wfD2X9W6lxYj4dRdIRPJLDpdg8mNtmgVi2yMLksx3DJ3AVbolmeL3VTTDvHI2kIZTExaMPCqqGIxtFVXBYcic45UuhZmd7XWEZ/CWL+UhgR3eCB6alosu0j9E6O0zaoUWzs5SWZ3dmzI7scszszAE7+wDG4VjKEJZruJtNV7XSpufZM2iYpSqhYkEsSpH75wAx2mO7wjvGN2KxVCkouKSs89mY2n3T1xpGeEw/cd4gxXaaOdSxQEF0GB4O0N21vxk7jWEcHh4yUlFXXQNpltdLzRIEXV+dFXcoSWQj+Xx8tYVMDQqScpK7fS/UX6CKN673DTXWibx1XHURKshSPA8JmyvhuTz4DAwKyhg6UIOENl89rv25g39I61nqn6nRt8suDsGSNtgHtbAycccY34rX+FYfp7Rc1NCaZtrdSPYOkmkfBllMalnbmT2Djgcs1618BTrW1nsWSWSFzDpTSy3Myq9ppD2KoBMSxfhJZP9Z3BUHYCc+TlKGj6VFtxz5+bgLkrLrLGIyItG6RDBSEVoMICBhQdkEhe4V4/CaLd232/wLkXoa/SIdZLo3SE1w4HWyGHAzzWNdk7KDkPIM1sVMFTnFQu0luT7+JLmTSt916BBoq/jUt4ezF4TJg5UMU8DJxvHLI51KWBp05aybfFlPS3kapspoO63DC7UWd+N20eryaPBRbu5y/2Y6jW0BEkSlptD3k075Lv1OEznOI0K4RfNmvWph4zio6zSXM3385EfNMJLM6AaHukgXJkjVSjSN7nLrH4KjsHGpSwsKb1k3fpbZSTt9L3CAKugJwAMAB3GAOHCGvGWjqEneV31v1HUQc+nZLe49kXujpS7ZFujSNGsaDcwjBQ7b7xluO/lXosDRVN00tjz258WS5bb/QLSFWuzuYbQtFY9Wg9yJG3GZ+Oc4UchzrlYzUwlo0FZvN5tLovkZWIJFV9KqqABLaEggDADMDuGPJJ6jWDbhgW5PbOXh/RN5918vGKx2kW+SdhkD3gPqyfUpqaMpRUpV55R8ffkGedB6saRnVLVpI7aAKQwQbTFfdbWDvJJ98Bv4VvUZYWrXcopylnd5Lh5bBZnQ9V9SrSx8KJNqXGDNJ4T+XZ5IO4Dz11G7lSsWOoUUAoBQCgFAKAUAoBQCgFAKAUAoBQCgFAKAUAoBQCgFAKAUAoDmWs8iXGmoUmdVt7KLr5SxwobIbwid3Ew+g1ksjF5mDWPWGa4aWW2HVW6Ln2TIp2mCrn8DG3aeDNu31xcVToyxHzvWk7JRW7i/JC5q6h2jCFriTfJOxck8dkE7PpJJ+UK1NJ1E6ipRygre/AI1dXB7JvZ7w70Q9VF6MEjzb/AP8AQ16Yv/BhoUFm9r9+8gszqOrkGEL++OB3D/vPora0TS1abnzvuX83MiXrqgUAoBQCgFAKAUAoBQCgFAKAUAoBQCgFAKAUAoBQCgFAKAUAoBQHNdWtDw3WltIzTxiTqpY1RW3rtAEZK8GIEYxnhWTyMbbSI150vHcy+w4H2jJOEd18XZUgsFbgxG7OOGK5KoOlXqYmeSV12WDZJ6w3It7SVl8HZTZTyE4RMdxIrj4SDrYiKe93fiysw6m2XVWcQ5sNs977x6FwPNWekavKYiT5tnYEdMsItmNF7FGe/ifXX0eGp8nSjHmRTYr2AoBQCgFAKAUAoBQCgFAKAUAoBQCgFAKAUAoBQCgFAKAUAoBQCgOXaP0NJPpPSNsZ2igMsUsyKMPKjqSqhxvVN+Gxx4VluMd5401aRrpiOKNVWOC12lRQAFLZTGBw3FTXK0ilToTks5NX6v6G80OkNiYI4hxlmRfUfrxWjolJVZTf7YthlrtoRlUHDKqO7cBXOgteok97Xeyl4r7IooBQCgFAKAUAoBQCgFAKAUAoBQCgFAKAUAoBQCgFAKAUAoBQCgFAUPSsTppoKkhi9l2TRh1AJEkb7RYBtxYIN2QeNXcY7yBstEpb6Uuo49sqkUILuxd2eQK7M7HiSQT5q5WmL8jHj5Dea+tQ2ruwj5dYzn5JQj5jWjgflw9aXQl23DLlo5cyp8IerfWpg1evBdJS4V9aUUAoBQCgFAKAUAoBQCgFAKAUAoBQCgFAKAUAoBQCgFAKAUAoBQCgKV0kjqjZXw/y9yoc9kMuEk+YDz1URms8GdLXy83tbeRfLsEr9o89auOpcrh5JZ59g3lc0xv0nZjsSU/7X/trjYfZgar6V4om8ueifyyd/wBRrWwH1EOPkylur6sooBQCgFAKAUAoBQCgFAKAUAoBQCgFAKAUAoBQCgFAKAUAoBQCgFAR2seixdWs1u3+IjKD2NxU+ZgD5qIM5/qlpJnvLGWTdI1vcWM4PET2xWQbXlZQTWTMUYNZrbq9NWy43GKQr3FZvm4Vxq1DkcLVisrprhdB5lq0Ufwyd/1GuXgfqIcfIpbq+rKKAUAoBQCgPlAfaAUAoBQCgFAKAUAoBQCgFAKAUAoBQCgFAKAUAoBQCgOSdIttJYXkd7EPwMk0UrgDhPGGDY7C8bN3+F5KyW0xewkdcF63S+jmjIYPDMVPaBHI27vB3VrYuk6mHnCOf83DzJrR35VPhD56+ZwmyvDiUuFfWlFAKAUAoBQCgFAKAUAoBQCgFAKAUAoBQCgFAKAUAoBQCgFAKAUAoBQGhp3RMd1A9vKMq4xnmCN6svlBwfNQHKNFCeHSejrK4Hh2rTosg4SQSI3VFee7DLjluHEGs9xhvOmaRs8TxuqnBYbWBzBG89/1VxcVhrYmnUgs2r9uZmTVdcCgFAKAUAoBQCgFAKAUAoBQCgFAKAUAoBQCgFAKAUAoBQCgFAKAUAoBQFU1m0YjX1hcHIdHdRjGCCpO/dy+uqiMtdQooBQCgFAKAU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data:image/jpeg;base64,/9j/4AAQSkZJRgABAQAAAQABAAD/2wCEAAkGBxITEhUSEhIVFRUXFhUYFhUWFhcYGhsVFxgXFxUZFRkYISggGBslGxUaITEhJSkrMC4wFx8zODMsNygtMCsBCgoKDg0OGxAQGy8lICUtLTAtLS0tLS0tKy0tLS0tKy0tLS0tLS0tLS0tLS4tKy0tLy0tLS8tLS0tLS0tLS0tLf/AABEIAMQBAgMBEQACEQEDEQH/xAAbAAEAAgMBAQAAAAAAAAAAAAAABQYDBAcCAf/EAE0QAAIBAwAGBAYLDgYDAQEAAAECAwAEEQUGEiExQQcTUXEiMmGBkaEUNEJScnOCsbLB0RUWIyQzNVNUdJKTs8LSQ0RiosPhY/Dxgxf/xAAaAQEBAAMBAQAAAAAAAAAAAAAAAQIEBQMG/8QAOhEAAgECAgUKBAYCAwEBAAAAAAECAxEEMQUSIUFxE1FhgZGhscHR8BUiNFIUMjNC4fEjkmJyolND/9oADAMBAAIRAxEAPwDuNAKAUAoBQCgMc06r4zAd5xWE6kIK8mlxBoy6biHDabuH24rSnpPDxyd+C9bAj7nWlF4hV+G4HqrXelZS/Tpt++hMhFz6+Qj/ADFuO5gT89T8XjZflp9zFzQm6RIB/m1+ShPzKal9JSyVv9fMXNOTpIt/1lz3RuP6RTkdJPf3xJc15Okm3/TTHuB+sip+D0g85f8AoXMLdI0B4G4b/wB+FU+H4zfP/wBMXPP3/wAR/wAK5PyR/dUejsRvqL/Zi4GvEZ/y91+4P7qwejav/wBI9r9Bc+nXaP8AVrr+GP7qi0bV/wDpHtYueTryn6tdfuD+6svhtV//AKR7WLnw69Rc7e5HyF/uqfC6v3x7X6C4+/8AtvdLMO9V/uq/CcRuku1+guZY+kC0/SSD5J+omp8NxiyfeLm1Fr3aHhcuO9ZR9VR4PHx5/wDb+S3N6LXKA8L1flPj6VY6uPj93iLkhb6y7XiXKN3NGaxeKxsM79cf4Fzfj03N2qfN9lVaVrrO3Z/JTMun35op7sj7a9o6Ynviu3+wZV1h7Y/93/Vei0wt8O/+AZU0/HzVh6D9desdL0Xmn3eoMyaahPEkd6n6q9o6Tw7326mDOmkYjwkXznHz17xxdCWU12gzpKp4MD3EGvZSjLJg91kBQCgFAKAUBDaw6z2tmuZ5QGPioN7nuUb8eXhUk2lsVyXKDd9JVxcErZWrsOG0dw85HD0itKtrrbVqKC5ln2vyRLmibfS8295ooAeIUBm9O/6Vc6VXAQd9VzfO/a8BtH3mu/5e9nk7QDgehi1T4nGP6dKK99QsZodRLMcVd/hOR9HFYS0tiXk0ur1uLG7FqrZLwt1PwizfSJrxlpDEv977kWxsx6DtV4W8P8NfsryeKrvOb7WLGyllEOEUY7kUfVXm6s3nJ9rBlWNRwAHcBWDbYPVQDNAM0AzQDNAM0AoDw0SnioPeBWSk1kwYJNGwN40MR741P1Vmq9VZSfawa0mr1oeNtF5kA+avVYzELKb7RY1JtTrFv8DHwXcfMcV6x0nio/u7l6EsjXOo9sN8bzRn/RJ9or0+K1n+ZJ8ULD703HiX90O9yfrFPiEX+alHsFj59w79fE0iT5HjB9ZJp+LwsvzUex/0LM+9TpZOEltL8JSp/wBoFNbAS/bJe+sbT790tJL41lG/ljlA9RJNTkMFLKq1xQ2mJtcurdUubWWDPMnaGO3gMjuzWa0ZrxcqM1LuFy0QSggOjAggFWU8uIIIrmWlCXM12opaNC6Q6wbLeOPWO2vo9H4zl46svzLv6fUpJ10QKAUBjnmVFLuwVVBLMxAAA4kk8BQHJNcuk95GMGj8gE7PXY8NjwxEvIeUjJ5AcayskrsxbNLV/U0flrzMkjb9hmJ39sh4u3k4d9cHGaUbepR2Ln9ObxCRcY4woCqAoHAAAAdwFcZtt3ZT1UAoBQCgFAKAUAoBQCgFAKAUAoBQCgFAKAUAoBQCgFAa2kLCOdDHKoZT6QeRU8j5a9aVWdKWvB2YKxqvI9rcPYSHKkF4GPMcSB3jJx2q3bXTxqjiKKxMFtyl797GiLmLxYT7Eit2Hf3Hca0MJV5KtGXbwZS419aUUBq6S0hFBE00zhEQZZj6gO0k7gBxzQHF9cNZ5b4CRw0drtYt7cePO4O5pMcVB7PIBv315Sq/PycM1m90V683azBu5J6p6tCAddMAZ2HDdiMH3K8s9p8w8vBx2O5X/HT/ACrvKkWauYUUAoBQCgFAKAUAoBQCgFAKAUAoBQCgFAKAUAoBQCgFAKAUBVdeB1bW10OMcwUn/Q28/RI+Ua6ujXrqpRe9d6Iy1GuUUuls+UU9qg+kV9nTlrQUudFPtxMqKzuwVVBZmJwAoGSSezFZg5fpG5+6JN5cnq9HwseojbweuYbjLKPeDgB5ubZ18VWlRh8ivJ7FxMcyN1agFzO14y4jT8HbJjAVV3bQHAfUSewVx8ZN0KSoJ/M9s3zt7gi21ySigFAKAUAoBQCgFAKAUAoBQCgFAKAUAoBQCgFAKAUAoBQCgFAVzpBTNjIexoz/ALwPrrpaKdsTHr8CPInbOTajRu1FPpANaFRWm10spbLOf8Gm8eKvPyCvpsNU/wAMOC8ClP6WdJL+LWTSGOOZy07Lkt1UeDsADeWZjgAcSoFb8TGRB6/dZ7FUyxiIbKJbWg/wgxwDJjc0uwvDgucDJyTpTqt4qNNZJXb8uHOGTmirMQwxxD3Cgd590fOcnz18zXqurUlN72U2q8gKAUBrX1/FCu1NKka9rsFGfJnjWcKcpu0VfgDUtNY7OVtmO6hZjwUSLk9wzvr0lhqsVeUX2AlK8AeJpVRSzsFUDJZiAAO0k7hVSbdkCOttZLORgiXUDMdwUSLknyb9/mr2lhq0VdxduAJSvAHiaZUG07KqjiWIA37hkmqk27IHi3uo5M9W6PjjssGx344VZRlHNWBkkcKCzEAAZJJwAOZJPCok3sQPFvco4yjq4BwSrBhnsyKsouOasD1LKqgszBVG8sxAAHlJ4VEm3ZAjIdZ7FmCLdwFjuAEi7z5N++vZ4asldwfYCWrwBgnvIkOHkRCd4DOqnHbvNZKEpZIGP7q2/wCni/iJ9tZclP7X2AyQXkTnCSI5G8hXVjjt3GsXCUc0D7cXcceOskRM8NplXOOOMnfxpGEpZK4PcUqsAysGU8CpBB7iKjTTswebi4RBl3VBnGWYKM9mTVjFyyVwGuUCdYXUJgHbLDZweB2uGDmmq72ttBg+61v+sQ/xE+2suSqfa+xgfda3/WIf4ifbTkqn2vsYNi3uEcZR1cZxlWDDPZkc99Yyi47GrAyViCD13XNjN3IfQ6mt7RrtiYdfgyPI3tBtm2gPbFH9AV4YlWrTXS/EqLHBMNld3IfNXWoy/wAceC8AQ4kibTN1PMVCWVtCm03BXlzJtDy4JHbvrtbhvKzrlLNcXtqZFMcbTgxwsPC2YwpLydjEHxeQO/fnHNq1IJ1nHNRs3x3LxIy0180UUAoCO1h0ulpbyXD7wg3D3zE4VfOSO6vahRdWooLeDmeqWrcmlXe+v3Zo9oqiAkbWOIX3sa8MDeTnfuOexicTHCRVGitu/wB85S13fRjo51IWN4zyZZHJHmckVox0niE9rv1ehCz6JsFghjgUlgihQWOSccz3mtOrUdSbm94OW6Xml0xpI2iSFbWEttY4EIcPJjmxJwueAPfntUlHB4flGvmfu3qUn9L9Ftm0JW3DRygeCxcsGYDcHB3YPaMY9VatLSlVTvPaiHjor1kklEllcEmWHxS3jFAdllbtKnAz2HyVdJYaMLVYZP33lJXpU/Nk/fF/NSvDRv1MevwZDnHRbpZrW8RH3R3S7IzwyGZY2/fVl+Ua6+kaSq0m1nH2+7aU63rj7Quv2eX6BrhYX9eHFEKr0J+05f2hv5cdbul/1lw82UiteJXvtKxaN6wpEuztAc2KdY7Y5nZ3DPDzmvfBqNDDOva7/mwLJN0YaOKbISRWx+UEjFs9uD4PqrTWk8QndtcLEJrVPQr2lusDztNsk4YjAVeSqN5AHlJ4nlWviayrVNdRsDnvS/CHvrRDnDIqnHHBlIOPTXV0W9WjNrn8ik6eiWx/SXH76f2VrfFq3Mu/1ITWq+pVvYyPJC0pLrsHbZSMZDbsKN+6tfEY2pXioyS2cwKb05Dfad0//FW/ofKfV5lNzod0swWaxl3PExZAeIGcSL5m3/KNYaVpK8a0cn7QNjps9pxftC/y5Kw0R+s+HmgTejdEpd6Jgt5CwR7e3yUIDeDsOMZBHFRyrXqVXSxUpxzTfmQqWs/RraW9pNOkk5aNNoBmjIzkDfhAefbW9h9JValWMGlZ8fUppai9H9teWgnlkmVi7rhGQDCnd4yk+uvTGaQqUaupFK3Tf1B0nVfV2KxiaGFnZWcuS5UnJVV9yBuwgrkYjESry1pc1thCYrXBD63j8Sn+B9YrcwH1MOIZm1bP4pb/ABMf0RWGM+on/wBn4hFkhQbI7h81b1J/JHggRmq9vE93pK6lI2UuseEcIOpiUB2zuyu0d54ceO+voGEVjTWkOv0laSBSIi9x1bHcXGz42z7lTgYzvPHA3VxqqSp4hp3ey/Rt8ecm8tFcEooBQHNum68xBbxZ8eRmPdGoG/8AiV19EQvOUuZeP9FLvq1YiC0giAxsxJn4RGWPnYk+eudiJ69WUudkJKvEGjpy6MVtPKOKQyOO9UJHrFetGOvUjHnaBQehC0AhuJubOqeZV2v6/VXT0vP54x6LlOmVxyHJtn2PrJ4O5ZWyQOfWxb8/LOfNXc/U0ft3eT9Clt6VPzZP3xfzUrR0b9THr8GQ59daFMmhLa6TPWQPLkjj1bTNv3e9bB8mWrqxrauMlTeUrdtil9bTIu9CzT+6NtKJB2SKhD+k7+4iuXyPI4xQ/wCStwIRvQn7Tl/aG/lx17aX/WXDzZTQ6StDXEF0mlLYZ2dkyYGdlkGAzDmhUAHu8teuArQqU3h6nV75wWbVLXy2vAEJ6qc/4bHif/G3uu7j5K08TgKlHbnHn9SFrrRByXpdlCX9o7cFRSe4Skmu7otN0Zpe9hS2HpL0Z+nb+FJ9laPw3Efb3ohZdG38c8STRHKOMqSCMjOOB3jhWnUpypycZZoHMunPjad0/wDxV2dD/v6vMp510ibR+kbfSMY8CTZ6wDmwAWQfKQ5HlBNMI1iKEqDzWXl2MEp0zyBrGBlOVadCCOYMchB9FeOiU1WknzeaBbNTvaFr+zw/QFaOK/XnxfiQ19f/AM3XXxf9QrLBfUQ4gi+iL83L8ZL84r30p9Q+CBdK5wFAROtntOf4s/VW3gfqIcQz3qz7Ut/iY/oipjPqJ8WETqTbh3CtqnL5FwQI3UbRYuIpZJWzC17dSmPG53EmEMh5ouxnZ5nBPDFfSMiKxpvSYmvrV4wSizyJ1pHgMzYDCPmwGD4XDJ51w40XClXUnte229K7s36At9cMooBQHMunC2JitpOSvIn76qR/LNdnQ8vmlHoXd/ZToOh7kSW8Mi8HijYedQa5VWLjOUXubIbleYI/WC2MtrcRji8MqjvKMB669aEtWrGT3NeIKL0IXIMFxFzWRX8zrs/0V09LxevGXR78SnSq45Dk1w3XayKBvEbAZH/jiy2flZFdyK1NHu+/zZS29Kn5sn74v5qVo6N+pj1+DIYujOBZNExxuNpW69WB5q0jgj0GstISccU2s1bwQKRouVrI6T0ZIfBaCZoiebLGSCPhR7/kV0aiVfkq8edX7fJlLN0J+05f2hv5cdael/1lw82Q6Ea5QKBrj0bQzhpbQCKbedgbkc9mPcHyjd5OddTC6SnD5am1d69QeuinWSW4jkt7gkyQ4wzeMUORh87yykYye0dlNJYaNOSnDJlIPpaQNf2akZBVAQeYMpBFbGjHahNr3sBfTqdo/wDU4f3a5n4yv97IS1papEixxqERRhVHADjurwlJyetJ7Qcv6c+Np3T/APFXa0P+/q8yl21u0GLyxaHHh7IeM9kijK92d69zGubha/I1lLdv4EOS6R0yZtERwP8AlLe5VTnj1Zjl2M9xBX5Iruwo6mLc1lKPfdX9SnYtTvaFr+zw/QFcDFfrz4vxIa+v/wCbrr4v+oVlgvqIcQRfRF+bl+Ml+cV76U+ofBAulc4CgIrWr2nP8W1beB+ohxDPuq/tO3+KT5qmN+onxYRLdYv+r91vsrKMvlQI7UTRUtzaJHKdi1Ek7OoPhTyGeTKvjxIlxgrxY8fB8b6xkRC9IE8cXUb1Vo7hXVBu8BCQ2AOCjdXAwVOc6tVW2NSV+m+wMtNcYooBQELrjoP2ZaSQbgxw0ZPKRd657Ad4PkY1s4WvyNVT3b+AKLqFrmtopsL8NEYmIR2BOMnJR8ZI3nIbhg8sDPSxuDdZ8tR2393KW6/1+0dEufZCueSxguT6Nw85FaEMBiJu2rbiQl9BaVS6gS4jDBXGcMMEEHBB7d44868K1J0puD3A5fNt6F0m0hVjaz7XD3jHawOW0jcuzvrsq2Nw2rf5l77ylw0v0i2MUJkilEzkeBGobJblt5HgDtzv760KWjq0p6slZb2QheibQcm1LpCcHbm2urzuJDHakkx2E4A7jyNbGk68bKjDJZ+SKTvSp+bJ++L+ala2jfqY9fgyHzoq/NkPfL/MerpL6mXV4Ar/AEzaFJSO9j3FPwchHvG8QnuJK/LFbWiq210nv2opt9CftOX9ob+XHXnpf9ZcPNgnNZNdILKeKGZX2XUsZACQu/C7vdc843jduOa1sPgp14OUXluIeNI9IGj4ojIs6yHHgxpksTjcCMeD3nFWno+vKWq426WCvdEGjpSbi9lXZExwnLayxZ2A97nAHn7K29KVI2jSju9opH9LsoS+tHbgqKT3CUk166LTdGaXvYC1HpM0b+mf+E/2Vo/DMRzd6ISOgtcbO7k6qCRmfZLYKMvgjAO8jyivKtg6tGOtNbOIKR058bTun/4q6Wh/39XmU6nB4q9w+auI8yHDOlPQptrxnTdFcfhABw2wfwg9J2vl19Lo2tylKzzjs9PfQU69qd7Qtf2eH6Arg4r9efF+JDX1/wDzddfF/wBQrLBfUQ4gi+iL83L8ZL84r30p9Q+CBdK5wFARetJ/E7j4pvmrawX1EOKDGqw/E7f4pfmpjfqJ8WEWqCzyqnHEA8+yujRw96cX0IEFqnpcwWpt4k6y5N1eJFFnA8Gdy0kh9zGu0CW8oA3kV3WREdpXVvEd0rt1k8ofblIxlvGUKPcIDjC187WxUoYtLKMZZLpzfF3FjJqxe9dawvz2ArfCXwW9Y9daeNpclXlHp8dpUSlaoFAKAjNMav2t17YgSQgYDEYYDsDLhh6a9qWIqUvySsDRsdR9HRHaS1Qnj4ZaT0CQmvWeOxE1Zy8vAFhArVBr31lFMhjmjWRDxVgCPId/Py1lCcoPWi7MEJa6i6OjfbW1TPHwi7jzK5I9VbEsdiJKzl5AsYrUBgvbOOVDHKiuhxlWGQcHIyO8VnCcoPWi7MCys44UEcSKiDOFUYAycnA7zSc5TetJ3YPV1bJIhjkUOjDDKwyCPKKkZOLvF2YMWj9GwwKVhiSNSckIAATgDO7ngD0VlOpOo7zdwfb+winTYmjSRfeuoIz2jPA+UVIVJQd4uzBCW+oejUbbFqhPYzO6/usxHqrZlj8RJWcvAFjVQAABgDcAOAHkrUBo6R0JbTsGngjkYDALqCQM5wM+U16U69SmrQk0DU+9Kw/U4P4a16fi6/3vtBs2GgbWBtuG3ijbBG0igHB4jI5bqwnXqTVpSbQMmktEW9xs9fDHLs52dtQ2M4zjPDOB6KlOtOn+RtA3AK8waukdGQTgLPEkgU5AdQ2DwyM1nTqzp7YOwM9vCqKqIoVVACqNwAG4ADsrGUnJ3YPl1bJIhjkUOjDDKwyCPKKRk4u8XtB4sbGKFNiGNY0yTsqMDJ4nAqznKbvJ3YNisAKAgtd5dmymPaFX951Fb2jY62Jh1+DIyQ0NFsW8K9kUY9CitfEy1qs5dL8Sl/tYQEUY4Ko9VfV0YatOMeZIpUtSoI477SibIEgnRy2N/VTIJFGewNtnz17PIiIvT5N7MRGStofGkG4zkeCyxn9FlcFvdb8bt54mOcKFXlErzeXMt1+l83MMyH1bYQXNxZ8F2uuiH+lgNpR2Y3bvIa1sYnWoQxG/8r4reRFnrmFFAKAUAoBQCgFAKAUAoBQCgFAKAUAoBQCgFAKAUAoBQCgFAKAq3SCxaGKEcZZkXzb/AKytdTRStUlUf7YtkZbrKDadEHDIHmHH1Vo0IcrVjHnf9lLpX2BTnus2jM6WhQyNHDewlJQu4yG3Jfq9oeKGUgE8SARzrJZGLzJHXW52RHb2qqZwu5QPAihPgiSTHiqCMKvM8OBrm4+hTlFVKmUc7Zu+7tsVlF09oiO2iSdJPxlZAwkfJaZ23MhA45HADhw5k1pYXEyrzdOS+RrJZRW5kZYNB6ZjuUyvguu6SM+MjcCCOzPOuficNOhKzy3Pcy3JKtYCgFAKAUAoBQCgFAKAUAoBQCgFAKAUAoBQCgFAKAUAoBQCgKrd/jGk40G9LZC7fGNwH0fQa6sP8OClLfN2XBe2TedE1ctckyHluXv5n/3tr00TQu3VfBeZkT9d0FX6Q9HSSWomgH4e2dZ4vKU8ZfLlc7ueBVRGYtBzW8dgLl3MzXIV5HAzJLK4wsaKOYPgKg8XZ7zWNSCnFxlkwivwaDkE3X3YHXY/Bxg5SJDw2eTP2t27hXzmLboL8PBWW975fx0Ai9OWMUtwBAXS6GC0sWAEXkZ+RzyXie6ssNVqU6LdSzp7k97/AOPrkuJD5Npe9tFzdRJLGN3XRsFPYMq3E9wFI4bDYh2oycXzNX7wbVvrjaMcO7RN72VCp9IyPXXnLRmIW2KUl0O4uSttpGGT8nNG3wXU+oGtSdCpD80WuoptV5AUAoBQCgFAKAUAoBQCgFAKAUAoBQCgFAKAUAoBQEPrJp5LWPO5pSPwcfMnkSOS/wDytzB4OWIl/wAd797w2ZdQtXpAhaT8rKesmY8RnOF7953dpNbdSLxlbUp7IR2e+O4JHSYIgihVGAOFdynTjTioxyRT3WYFAUC50T9zbr2WkLz2h2z1aZZrV5DmSSKPgUbnjeozyzWWZjkbWlNZ7a8WOCyljkmlzsuTjqUGNuRw2DkZACe6OOQJHjWw9OqrVFct+Y+fe4tlAzBwY1BeSRzhmPFncniT/wDK5GLwFepPWi01uWVlzLcMiH0foK4uHF1cwsFG+3gIzsDlJIP0h7D4vfWNXD1qMOSpRbv+aXP0Lo8Qe9YJGBEC2/XTuMrGyZCrwMkm7wUHrO4Vr4fB1U3KV4pZ2vfgvewMhZ9VLS3haS7XaPFnAZBtHgsSLgDecAVsfjMZOoo0k0tya722SxraH1VdgzmSe2UkGKNJTtKv/lyOPA4HCriNIRi1G0ZtZtrY30CxivI7xJhb217JNJxcOqkRryMjnPoxn1VlTlh503VrUlFbrN7eC2A2NI3OkraPrJbi3YcACp2mY8FUKoyTWFKGCrz1YQkuvLpe0bTbtrrSpUMYbbeM7JLKw7xnANeM6eATaUpdzQ2mvZazXkjOsdmkuwcMyS4XPYGO4nur0qYHDwScqjV+dbewXM11rPcxKXmsGRRxbrkI+asIYCjUlq06t3/1YuZTrPKPG0fc+Zdr5hWP4Cm8q0fAXMS67JkqbW52l8YbAJGeGRnIrJ6Lla+vG3EXPX37248aK4XvjH91T4VV3Si+v+Bc9LrzZ8zIO+M/VUeisR0douexrtY/pSO+OT6hU+FYr7e9eoujIuuVif8AHH7kn9tYvRmK+zvXqLo9ffdY/px+6/8AbU+G4n7O9eouj4dcLH9P/sk/tq/DcV9nevUXRjOu1j+lJ7o5PrWsvheK+3vXqLowvr3ZjgZD3J9pFZLRGJfN2i5hbX6DcEhmYnhuUZPk3ms/hFX90ort9Bc8S64z+40fMfK22PmQ/PWUdGUv3Vl3eouY9Ba5Sz3EcTRIquWGQWJBVS3HgeHZzrLE6Mp0aMpqTbVu92CZcZpVRS7HCqCSewAZJrjxi5NRWbKUqz1h0jOGkhgiMQZsM+FwBv3kuM4HE12qmDwdJqFST1uj+mS7Im71tvnVcOilzhViUFzy3A7RGTuHM8q26ejcMpWs3bny8iXLdqHqDMzeyr0MHJBRZDl/hMDwbszw7M8PWvSlUXJQ+WG+2/oXRzlSOp21ssY2VGB8/lNetGjClHVgrIyM1eoFAKAUBXNNajaPuSWltl2jxdCUJPa2wRtHvzVuyWRE/wD8wtgNmO5vIl96kw2cdhBXf/1S4sZ31Muh4ml7wfD2X9W6lxYj4dRdIRPJLDpdg8mNtmgVi2yMLksx3DJ3AVbolmeL3VTTDvHI2kIZTExaMPCqqGIxtFVXBYcic45UuhZmd7XWEZ/CWL+UhgR3eCB6alosu0j9E6O0zaoUWzs5SWZ3dmzI7scszszAE7+wDG4VjKEJZruJtNV7XSpufZM2iYpSqhYkEsSpH75wAx2mO7wjvGN2KxVCkouKSs89mY2n3T1xpGeEw/cd4gxXaaOdSxQEF0GB4O0N21vxk7jWEcHh4yUlFXXQNpltdLzRIEXV+dFXcoSWQj+Xx8tYVMDQqScpK7fS/UX6CKN673DTXWibx1XHURKshSPA8JmyvhuTz4DAwKyhg6UIOENl89rv25g39I61nqn6nRt8suDsGSNtgHtbAycccY34rX+FYfp7Rc1NCaZtrdSPYOkmkfBllMalnbmT2Djgcs1618BTrW1nsWSWSFzDpTSy3Myq9ppD2KoBMSxfhJZP9Z3BUHYCc+TlKGj6VFtxz5+bgLkrLrLGIyItG6RDBSEVoMICBhQdkEhe4V4/CaLd232/wLkXoa/SIdZLo3SE1w4HWyGHAzzWNdk7KDkPIM1sVMFTnFQu0luT7+JLmTSt916BBoq/jUt4ezF4TJg5UMU8DJxvHLI51KWBp05aybfFlPS3kapspoO63DC7UWd+N20eryaPBRbu5y/2Y6jW0BEkSlptD3k075Lv1OEznOI0K4RfNmvWph4zio6zSXM3385EfNMJLM6AaHukgXJkjVSjSN7nLrH4KjsHGpSwsKb1k3fpbZSTt9L3CAKugJwAMAB3GAOHCGvGWjqEneV31v1HUQc+nZLe49kXujpS7ZFujSNGsaDcwjBQ7b7xluO/lXosDRVN00tjz258WS5bb/QLSFWuzuYbQtFY9Wg9yJG3GZ+Oc4UchzrlYzUwlo0FZvN5tLovkZWIJFV9KqqABLaEggDADMDuGPJJ6jWDbhgW5PbOXh/RN5918vGKx2kW+SdhkD3gPqyfUpqaMpRUpV55R8ffkGedB6saRnVLVpI7aAKQwQbTFfdbWDvJJ98Bv4VvUZYWrXcopylnd5Lh5bBZnQ9V9SrSx8KJNqXGDNJ4T+XZ5IO4Dz11G7lSsWOoUUAoBQCgFAKAUAoBQCgFAKAUAoBQCgFAKAUAoBQCgFAKAUAoDmWs8iXGmoUmdVt7KLr5SxwobIbwid3Ew+g1ksjF5mDWPWGa4aWW2HVW6Ln2TIp2mCrn8DG3aeDNu31xcVToyxHzvWk7JRW7i/JC5q6h2jCFriTfJOxck8dkE7PpJJ+UK1NJ1E6ipRygre/AI1dXB7JvZ7w70Q9VF6MEjzb/AP8AQ16Yv/BhoUFm9r9+8gszqOrkGEL++OB3D/vPora0TS1abnzvuX83MiXrqgUAoBQCgFAKAUAoBQCgFAKAUAoBQCgFAKAUAoBQCgFAKAUAoBQHNdWtDw3WltIzTxiTqpY1RW3rtAEZK8GIEYxnhWTyMbbSI150vHcy+w4H2jJOEd18XZUgsFbgxG7OOGK5KoOlXqYmeSV12WDZJ6w3It7SVl8HZTZTyE4RMdxIrj4SDrYiKe93fiysw6m2XVWcQ5sNs977x6FwPNWekavKYiT5tnYEdMsItmNF7FGe/ifXX0eGp8nSjHmRTYr2AoBQCgFAKAUAoBQCgFAKAUAoBQCgFAKAUAoBQCgFAKAUAoBQCgOXaP0NJPpPSNsZ2igMsUsyKMPKjqSqhxvVN+Gxx4VluMd5401aRrpiOKNVWOC12lRQAFLZTGBw3FTXK0ilToTks5NX6v6G80OkNiYI4hxlmRfUfrxWjolJVZTf7YthlrtoRlUHDKqO7cBXOgteok97Xeyl4r7IooBQCgFAKAUAoBQCgFAKAUAoBQCgFAKAUAoBQCgFAKAUAoBQCgFAUPSsTppoKkhi9l2TRh1AJEkb7RYBtxYIN2QeNXcY7yBstEpb6Uuo49sqkUILuxd2eQK7M7HiSQT5q5WmL8jHj5Dea+tQ2ruwj5dYzn5JQj5jWjgflw9aXQl23DLlo5cyp8IerfWpg1evBdJS4V9aUUAoBQCgFAKAUAoBQCgFAKAUAoBQCgFAKAUAoBQCgFAKAUAoBQCgKV0kjqjZXw/y9yoc9kMuEk+YDz1URms8GdLXy83tbeRfLsEr9o89auOpcrh5JZ59g3lc0xv0nZjsSU/7X/trjYfZgar6V4om8ueifyyd/wBRrWwH1EOPkylur6sooBQCgFAKAUAoBQCgFAKAUAoBQCgFAKAUAoBQCgFAKAUAoBQCgFAR2seixdWs1u3+IjKD2NxU+ZgD5qIM5/qlpJnvLGWTdI1vcWM4PET2xWQbXlZQTWTMUYNZrbq9NWy43GKQr3FZvm4Vxq1DkcLVisrprhdB5lq0Ufwyd/1GuXgfqIcfIpbq+rKKAUAoBQCgPlAfaAUAoBQCgFAKAUAoBQCgFAKAUAoBQCgFAKAUAoBQCgOSdIttJYXkd7EPwMk0UrgDhPGGDY7C8bN3+F5KyW0xewkdcF63S+jmjIYPDMVPaBHI27vB3VrYuk6mHnCOf83DzJrR35VPhD56+ZwmyvDiUuFfWlFAKAUAoBQCgFAKAUAoBQCgFAKAUAoBQCgFAKAUAoBQCgFAKAUAoBQGhp3RMd1A9vKMq4xnmCN6svlBwfNQHKNFCeHSejrK4Hh2rTosg4SQSI3VFee7DLjluHEGs9xhvOmaRs8TxuqnBYbWBzBG89/1VxcVhrYmnUgs2r9uZmTVdcCgFAKAUAoBQCgFAKAUAoBQCgFAKAUAoBQCgFAKAUAoBQCgFAKAUAoBQFU1m0YjX1hcHIdHdRjGCCpO/dy+uqiMtdQooBQCgFAKAU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aphicFrame>
        <p:nvGraphicFramePr>
          <p:cNvPr id="8" name="Table 7">
            <a:extLst>
              <a:ext uri="{FF2B5EF4-FFF2-40B4-BE49-F238E27FC236}">
                <a16:creationId xmlns:a16="http://schemas.microsoft.com/office/drawing/2014/main" id="{997752DF-91D9-4210-9FE8-AA52ACB3DDEE}"/>
              </a:ext>
            </a:extLst>
          </p:cNvPr>
          <p:cNvGraphicFramePr>
            <a:graphicFrameLocks noGrp="1"/>
          </p:cNvGraphicFramePr>
          <p:nvPr>
            <p:extLst>
              <p:ext uri="{D42A27DB-BD31-4B8C-83A1-F6EECF244321}">
                <p14:modId xmlns:p14="http://schemas.microsoft.com/office/powerpoint/2010/main" val="3853077839"/>
              </p:ext>
            </p:extLst>
          </p:nvPr>
        </p:nvGraphicFramePr>
        <p:xfrm>
          <a:off x="6191841" y="1590674"/>
          <a:ext cx="2661071" cy="4098925"/>
        </p:xfrm>
        <a:graphic>
          <a:graphicData uri="http://schemas.openxmlformats.org/drawingml/2006/table">
            <a:tbl>
              <a:tblPr firstRow="1" firstCol="1" bandRow="1"/>
              <a:tblGrid>
                <a:gridCol w="2661071">
                  <a:extLst>
                    <a:ext uri="{9D8B030D-6E8A-4147-A177-3AD203B41FA5}">
                      <a16:colId xmlns:a16="http://schemas.microsoft.com/office/drawing/2014/main" val="529000481"/>
                    </a:ext>
                  </a:extLst>
                </a:gridCol>
              </a:tblGrid>
              <a:tr h="4098925">
                <a:tc>
                  <a:txBody>
                    <a:bodyPr/>
                    <a:lstStyle/>
                    <a:p>
                      <a:pPr marL="0" marR="0" algn="l">
                        <a:spcBef>
                          <a:spcPts val="1200"/>
                        </a:spcBef>
                        <a:spcAft>
                          <a:spcPts val="2400"/>
                        </a:spcAft>
                      </a:pPr>
                      <a:endParaRPr lang="en-US" sz="1000" dirty="0">
                        <a:effectLst/>
                        <a:latin typeface="Calibri Light" panose="020F0302020204030204" pitchFamily="34" charset="0"/>
                        <a:ea typeface="MS Mincho" panose="02020609040205080304" pitchFamily="49" charset="-128"/>
                        <a:cs typeface="Mangal" panose="02040503050203030202" pitchFamily="18" charset="0"/>
                      </a:endParaRPr>
                    </a:p>
                    <a:p>
                      <a:pPr marL="0" marR="0" algn="l">
                        <a:spcBef>
                          <a:spcPts val="1200"/>
                        </a:spcBef>
                        <a:spcAft>
                          <a:spcPts val="1200"/>
                        </a:spcAft>
                      </a:pPr>
                      <a:r>
                        <a:rPr lang="en-US" sz="1800" dirty="0">
                          <a:effectLst/>
                          <a:latin typeface="Calibri Light" panose="020F0302020204030204" pitchFamily="34" charset="0"/>
                          <a:ea typeface="MS Mincho" panose="02020609040205080304" pitchFamily="49" charset="-128"/>
                          <a:cs typeface="Mangal" panose="02040503050203030202" pitchFamily="18" charset="0"/>
                        </a:rPr>
                        <a:t>It is important that health care workers do not tell KP members how to stay safe. Safety planning is a conversation in which the provider asks questions to help KP members determine what is best for them. If specific safety strategies are mentioned, they should be brought up as questions. </a:t>
                      </a:r>
                    </a:p>
                  </a:txBody>
                  <a:tcPr marL="137160" marR="137160" marT="0" marB="0">
                    <a:lnL>
                      <a:noFill/>
                    </a:lnL>
                    <a:lnR>
                      <a:noFill/>
                    </a:lnR>
                    <a:lnT>
                      <a:noFill/>
                    </a:lnT>
                    <a:lnB>
                      <a:noFill/>
                    </a:lnB>
                    <a:solidFill>
                      <a:srgbClr val="EDEDED"/>
                    </a:solidFill>
                  </a:tcPr>
                </a:tc>
                <a:extLst>
                  <a:ext uri="{0D108BD9-81ED-4DB2-BD59-A6C34878D82A}">
                    <a16:rowId xmlns:a16="http://schemas.microsoft.com/office/drawing/2014/main" val="1504055104"/>
                  </a:ext>
                </a:extLst>
              </a:tr>
            </a:tbl>
          </a:graphicData>
        </a:graphic>
      </p:graphicFrame>
      <p:pic>
        <p:nvPicPr>
          <p:cNvPr id="9" name="Graphic 8" descr="Warning">
            <a:extLst>
              <a:ext uri="{FF2B5EF4-FFF2-40B4-BE49-F238E27FC236}">
                <a16:creationId xmlns:a16="http://schemas.microsoft.com/office/drawing/2014/main" id="{26244061-4678-47B7-894C-27941230CE7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89815" y="1590675"/>
            <a:ext cx="571014" cy="571014"/>
          </a:xfrm>
          <a:prstGeom prst="rect">
            <a:avLst/>
          </a:prstGeom>
        </p:spPr>
      </p:pic>
    </p:spTree>
    <p:extLst>
      <p:ext uri="{BB962C8B-B14F-4D97-AF65-F5344CB8AC3E}">
        <p14:creationId xmlns:p14="http://schemas.microsoft.com/office/powerpoint/2010/main" val="288362490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CC93B-380D-47D3-923D-99AA28E89F0E}"/>
              </a:ext>
            </a:extLst>
          </p:cNvPr>
          <p:cNvSpPr>
            <a:spLocks noGrp="1"/>
          </p:cNvSpPr>
          <p:nvPr>
            <p:ph type="title"/>
          </p:nvPr>
        </p:nvSpPr>
        <p:spPr/>
        <p:txBody>
          <a:bodyPr>
            <a:normAutofit/>
          </a:bodyPr>
          <a:lstStyle/>
          <a:p>
            <a:r>
              <a:rPr lang="en-US" dirty="0"/>
              <a:t>What are safety tips for sex workers?</a:t>
            </a:r>
          </a:p>
        </p:txBody>
      </p:sp>
      <p:sp>
        <p:nvSpPr>
          <p:cNvPr id="3" name="Text Placeholder 2">
            <a:extLst>
              <a:ext uri="{FF2B5EF4-FFF2-40B4-BE49-F238E27FC236}">
                <a16:creationId xmlns:a16="http://schemas.microsoft.com/office/drawing/2014/main" id="{141AA63A-9179-4445-9BB4-9C52CA14D705}"/>
              </a:ext>
            </a:extLst>
          </p:cNvPr>
          <p:cNvSpPr>
            <a:spLocks noGrp="1"/>
          </p:cNvSpPr>
          <p:nvPr>
            <p:ph type="body" sz="quarter" idx="10"/>
          </p:nvPr>
        </p:nvSpPr>
        <p:spPr>
          <a:xfrm>
            <a:off x="467361" y="1590283"/>
            <a:ext cx="4632959" cy="4586997"/>
          </a:xfrm>
        </p:spPr>
        <p:txBody>
          <a:bodyPr/>
          <a:lstStyle/>
          <a:p>
            <a:pPr>
              <a:lnSpc>
                <a:spcPct val="100000"/>
              </a:lnSpc>
              <a:spcBef>
                <a:spcPts val="1800"/>
              </a:spcBef>
            </a:pPr>
            <a:r>
              <a:rPr lang="en-US" sz="2200" dirty="0"/>
              <a:t>Negotiating payment up front </a:t>
            </a:r>
          </a:p>
          <a:p>
            <a:pPr>
              <a:lnSpc>
                <a:spcPct val="100000"/>
              </a:lnSpc>
              <a:spcBef>
                <a:spcPts val="1800"/>
              </a:spcBef>
            </a:pPr>
            <a:r>
              <a:rPr lang="en-US" sz="2200" dirty="0"/>
              <a:t>Screening clients and work locations</a:t>
            </a:r>
          </a:p>
          <a:p>
            <a:pPr>
              <a:lnSpc>
                <a:spcPct val="100000"/>
              </a:lnSpc>
              <a:spcBef>
                <a:spcPts val="1800"/>
              </a:spcBef>
            </a:pPr>
            <a:r>
              <a:rPr lang="en-US" sz="2200" dirty="0"/>
              <a:t>Working in own space or well-known locations </a:t>
            </a:r>
          </a:p>
          <a:p>
            <a:pPr>
              <a:lnSpc>
                <a:spcPct val="100000"/>
              </a:lnSpc>
              <a:spcBef>
                <a:spcPts val="1800"/>
              </a:spcBef>
            </a:pPr>
            <a:r>
              <a:rPr lang="en-US" sz="2200" dirty="0"/>
              <a:t>Avoiding drunk clients</a:t>
            </a:r>
          </a:p>
          <a:p>
            <a:pPr>
              <a:lnSpc>
                <a:spcPct val="100000"/>
              </a:lnSpc>
              <a:spcBef>
                <a:spcPts val="1800"/>
              </a:spcBef>
            </a:pPr>
            <a:r>
              <a:rPr lang="en-US" sz="2200" dirty="0"/>
              <a:t>Writing down client’s car registration number, color, and make</a:t>
            </a:r>
          </a:p>
          <a:p>
            <a:pPr>
              <a:lnSpc>
                <a:spcPct val="100000"/>
              </a:lnSpc>
              <a:spcBef>
                <a:spcPts val="1800"/>
              </a:spcBef>
            </a:pPr>
            <a:r>
              <a:rPr lang="en-US" sz="2200" dirty="0"/>
              <a:t>Avoiding getting into cars with more than one person in them </a:t>
            </a:r>
          </a:p>
        </p:txBody>
      </p:sp>
      <p:pic>
        <p:nvPicPr>
          <p:cNvPr id="5" name="Picture 4">
            <a:extLst>
              <a:ext uri="{FF2B5EF4-FFF2-40B4-BE49-F238E27FC236}">
                <a16:creationId xmlns:a16="http://schemas.microsoft.com/office/drawing/2014/main" id="{F47804E9-3522-4340-889A-7D0DCF5FD8E7}"/>
              </a:ext>
            </a:extLst>
          </p:cNvPr>
          <p:cNvPicPr>
            <a:picLocks noChangeAspect="1"/>
          </p:cNvPicPr>
          <p:nvPr/>
        </p:nvPicPr>
        <p:blipFill>
          <a:blip r:embed="rId2"/>
          <a:stretch>
            <a:fillRect/>
          </a:stretch>
        </p:blipFill>
        <p:spPr>
          <a:xfrm>
            <a:off x="5273963" y="1590283"/>
            <a:ext cx="3611414" cy="2527249"/>
          </a:xfrm>
          <a:prstGeom prst="rect">
            <a:avLst/>
          </a:prstGeom>
        </p:spPr>
      </p:pic>
      <p:sp>
        <p:nvSpPr>
          <p:cNvPr id="4" name="Rectangle 3">
            <a:extLst>
              <a:ext uri="{FF2B5EF4-FFF2-40B4-BE49-F238E27FC236}">
                <a16:creationId xmlns:a16="http://schemas.microsoft.com/office/drawing/2014/main" id="{FFE8BB61-C7F4-455B-99F2-4BD0A15D263C}"/>
              </a:ext>
            </a:extLst>
          </p:cNvPr>
          <p:cNvSpPr/>
          <p:nvPr/>
        </p:nvSpPr>
        <p:spPr>
          <a:xfrm>
            <a:off x="5273963" y="4290178"/>
            <a:ext cx="3190553" cy="276999"/>
          </a:xfrm>
          <a:prstGeom prst="rect">
            <a:avLst/>
          </a:prstGeom>
        </p:spPr>
        <p:txBody>
          <a:bodyPr wrap="none">
            <a:spAutoFit/>
          </a:bodyPr>
          <a:lstStyle/>
          <a:p>
            <a:r>
              <a:rPr lang="en-US" sz="1200" dirty="0">
                <a:latin typeface="+mj-lt"/>
              </a:rPr>
              <a:t>Source: UK Network of Sex Work Projects, 2018.</a:t>
            </a:r>
          </a:p>
        </p:txBody>
      </p:sp>
    </p:spTree>
    <p:extLst>
      <p:ext uri="{BB962C8B-B14F-4D97-AF65-F5344CB8AC3E}">
        <p14:creationId xmlns:p14="http://schemas.microsoft.com/office/powerpoint/2010/main" val="70724641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3CF45-F363-4A24-9EB8-F035B60F454C}"/>
              </a:ext>
            </a:extLst>
          </p:cNvPr>
          <p:cNvSpPr>
            <a:spLocks noGrp="1"/>
          </p:cNvSpPr>
          <p:nvPr>
            <p:ph type="title"/>
          </p:nvPr>
        </p:nvSpPr>
        <p:spPr/>
        <p:txBody>
          <a:bodyPr/>
          <a:lstStyle/>
          <a:p>
            <a:r>
              <a:rPr lang="en-US" dirty="0"/>
              <a:t>Avoid putting victim at risk</a:t>
            </a:r>
          </a:p>
        </p:txBody>
      </p:sp>
      <p:sp>
        <p:nvSpPr>
          <p:cNvPr id="3" name="Text Placeholder 2">
            <a:extLst>
              <a:ext uri="{FF2B5EF4-FFF2-40B4-BE49-F238E27FC236}">
                <a16:creationId xmlns:a16="http://schemas.microsoft.com/office/drawing/2014/main" id="{755FB486-CC34-4F21-9796-F25D2C1297A0}"/>
              </a:ext>
            </a:extLst>
          </p:cNvPr>
          <p:cNvSpPr>
            <a:spLocks noGrp="1"/>
          </p:cNvSpPr>
          <p:nvPr>
            <p:ph type="body" sz="quarter" idx="10"/>
          </p:nvPr>
        </p:nvSpPr>
        <p:spPr>
          <a:xfrm>
            <a:off x="467360" y="1590283"/>
            <a:ext cx="8138160" cy="4739397"/>
          </a:xfrm>
        </p:spPr>
        <p:txBody>
          <a:bodyPr/>
          <a:lstStyle/>
          <a:p>
            <a:pPr>
              <a:lnSpc>
                <a:spcPct val="100000"/>
              </a:lnSpc>
              <a:spcBef>
                <a:spcPts val="1800"/>
              </a:spcBef>
            </a:pPr>
            <a:r>
              <a:rPr lang="en-US" dirty="0"/>
              <a:t>Talk about violence only when you and the victim are alone</a:t>
            </a:r>
          </a:p>
          <a:p>
            <a:pPr>
              <a:lnSpc>
                <a:spcPct val="100000"/>
              </a:lnSpc>
              <a:spcBef>
                <a:spcPts val="1800"/>
              </a:spcBef>
            </a:pPr>
            <a:r>
              <a:rPr lang="en-US" dirty="0"/>
              <a:t>Maintain the confidentiality of the victim’s health records</a:t>
            </a:r>
          </a:p>
          <a:p>
            <a:pPr>
              <a:lnSpc>
                <a:spcPct val="100000"/>
              </a:lnSpc>
              <a:spcBef>
                <a:spcPts val="1800"/>
              </a:spcBef>
            </a:pPr>
            <a:r>
              <a:rPr lang="en-US" dirty="0"/>
              <a:t>If the victim lives with an abuser:</a:t>
            </a:r>
          </a:p>
          <a:p>
            <a:pPr lvl="1"/>
            <a:r>
              <a:rPr lang="en-US" dirty="0"/>
              <a:t>Discuss how the victim will explain where they have been</a:t>
            </a:r>
          </a:p>
          <a:p>
            <a:pPr lvl="1"/>
            <a:r>
              <a:rPr lang="en-US" dirty="0"/>
              <a:t>Caution the victim about taking home printed materials about violence</a:t>
            </a:r>
          </a:p>
        </p:txBody>
      </p:sp>
    </p:spTree>
    <p:extLst>
      <p:ext uri="{BB962C8B-B14F-4D97-AF65-F5344CB8AC3E}">
        <p14:creationId xmlns:p14="http://schemas.microsoft.com/office/powerpoint/2010/main" val="123446628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Support</a:t>
            </a:r>
            <a:endParaRPr lang="en-US" dirty="0"/>
          </a:p>
        </p:txBody>
      </p:sp>
      <p:sp>
        <p:nvSpPr>
          <p:cNvPr id="3" name="Content Placeholder 2"/>
          <p:cNvSpPr>
            <a:spLocks noGrp="1"/>
          </p:cNvSpPr>
          <p:nvPr>
            <p:ph type="body" sz="quarter" idx="10"/>
          </p:nvPr>
        </p:nvSpPr>
        <p:spPr/>
        <p:txBody>
          <a:bodyPr/>
          <a:lstStyle/>
          <a:p>
            <a:pPr marL="0" indent="0">
              <a:buNone/>
            </a:pPr>
            <a:r>
              <a:rPr lang="en-US" dirty="0"/>
              <a:t>Purpose</a:t>
            </a:r>
          </a:p>
          <a:p>
            <a:pPr marL="0" indent="0">
              <a:buNone/>
            </a:pPr>
            <a:r>
              <a:rPr lang="en-US" dirty="0"/>
              <a:t>Connect victim with other resources for their health, social, and justice/legal needs as their needs are generally beyond what you can provide in a health facility.</a:t>
            </a:r>
          </a:p>
          <a:p>
            <a:endParaRPr lang="en-US" dirty="0"/>
          </a:p>
          <a:p>
            <a:endParaRPr lang="en-US" dirty="0"/>
          </a:p>
        </p:txBody>
      </p:sp>
      <p:sp>
        <p:nvSpPr>
          <p:cNvPr id="4" name="Footer Placeholder 3">
            <a:extLst>
              <a:ext uri="{FF2B5EF4-FFF2-40B4-BE49-F238E27FC236}">
                <a16:creationId xmlns:a16="http://schemas.microsoft.com/office/drawing/2014/main" id="{EBBE2D4B-7E3B-49CB-B03D-741F97173FE3}"/>
              </a:ext>
            </a:extLst>
          </p:cNvPr>
          <p:cNvSpPr txBox="1">
            <a:spLocks/>
          </p:cNvSpPr>
          <p:nvPr/>
        </p:nvSpPr>
        <p:spPr>
          <a:xfrm>
            <a:off x="581891" y="6276279"/>
            <a:ext cx="4332288" cy="273050"/>
          </a:xfr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200" dirty="0">
                <a:latin typeface="+mn-lt"/>
              </a:rPr>
              <a:t>Source: WHO, 2014.</a:t>
            </a:r>
          </a:p>
        </p:txBody>
      </p:sp>
    </p:spTree>
    <p:extLst>
      <p:ext uri="{BB962C8B-B14F-4D97-AF65-F5344CB8AC3E}">
        <p14:creationId xmlns:p14="http://schemas.microsoft.com/office/powerpoint/2010/main" val="344127589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1B49E-5327-487D-9E35-998BA35A0707}"/>
              </a:ext>
            </a:extLst>
          </p:cNvPr>
          <p:cNvSpPr>
            <a:spLocks noGrp="1"/>
          </p:cNvSpPr>
          <p:nvPr>
            <p:ph type="title"/>
          </p:nvPr>
        </p:nvSpPr>
        <p:spPr/>
        <p:txBody>
          <a:bodyPr/>
          <a:lstStyle/>
          <a:p>
            <a:r>
              <a:rPr lang="en-US" dirty="0"/>
              <a:t>Ask about immediate needs</a:t>
            </a:r>
          </a:p>
        </p:txBody>
      </p:sp>
      <p:sp>
        <p:nvSpPr>
          <p:cNvPr id="3" name="Text Placeholder 2">
            <a:extLst>
              <a:ext uri="{FF2B5EF4-FFF2-40B4-BE49-F238E27FC236}">
                <a16:creationId xmlns:a16="http://schemas.microsoft.com/office/drawing/2014/main" id="{A320E5F2-B128-4EC7-98DB-2604EF5F0C5F}"/>
              </a:ext>
            </a:extLst>
          </p:cNvPr>
          <p:cNvSpPr>
            <a:spLocks noGrp="1"/>
          </p:cNvSpPr>
          <p:nvPr>
            <p:ph type="body" sz="quarter" idx="10"/>
          </p:nvPr>
        </p:nvSpPr>
        <p:spPr/>
        <p:txBody>
          <a:bodyPr/>
          <a:lstStyle/>
          <a:p>
            <a:pPr marL="0" indent="0">
              <a:buNone/>
            </a:pPr>
            <a:r>
              <a:rPr lang="en-US" dirty="0"/>
              <a:t>Consider</a:t>
            </a:r>
          </a:p>
          <a:p>
            <a:r>
              <a:rPr lang="en-US" dirty="0"/>
              <a:t>Physical health (including time-bound services following sexual assault)</a:t>
            </a:r>
          </a:p>
          <a:p>
            <a:pPr lvl="1"/>
            <a:r>
              <a:rPr lang="en-US" dirty="0"/>
              <a:t>PEP (72 hours)</a:t>
            </a:r>
          </a:p>
          <a:p>
            <a:pPr lvl="1"/>
            <a:r>
              <a:rPr lang="en-US" dirty="0"/>
              <a:t>Emergency contraception (120 hours)</a:t>
            </a:r>
          </a:p>
          <a:p>
            <a:r>
              <a:rPr lang="en-US" dirty="0"/>
              <a:t>Mental health</a:t>
            </a:r>
          </a:p>
          <a:p>
            <a:r>
              <a:rPr lang="en-US" dirty="0"/>
              <a:t>Social services </a:t>
            </a:r>
          </a:p>
          <a:p>
            <a:r>
              <a:rPr lang="en-US" dirty="0"/>
              <a:t>Child protection</a:t>
            </a:r>
          </a:p>
        </p:txBody>
      </p:sp>
    </p:spTree>
    <p:extLst>
      <p:ext uri="{BB962C8B-B14F-4D97-AF65-F5344CB8AC3E}">
        <p14:creationId xmlns:p14="http://schemas.microsoft.com/office/powerpoint/2010/main" val="207168232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AD984-4A43-4C42-B050-524C6F172DC8}"/>
              </a:ext>
            </a:extLst>
          </p:cNvPr>
          <p:cNvSpPr>
            <a:spLocks noGrp="1"/>
          </p:cNvSpPr>
          <p:nvPr>
            <p:ph type="title"/>
          </p:nvPr>
        </p:nvSpPr>
        <p:spPr/>
        <p:txBody>
          <a:bodyPr>
            <a:normAutofit fontScale="90000"/>
          </a:bodyPr>
          <a:lstStyle/>
          <a:p>
            <a:r>
              <a:rPr lang="en-US" dirty="0"/>
              <a:t>Provide information and make referrals to available resources</a:t>
            </a:r>
          </a:p>
        </p:txBody>
      </p:sp>
      <p:sp>
        <p:nvSpPr>
          <p:cNvPr id="3" name="Text Placeholder 2">
            <a:extLst>
              <a:ext uri="{FF2B5EF4-FFF2-40B4-BE49-F238E27FC236}">
                <a16:creationId xmlns:a16="http://schemas.microsoft.com/office/drawing/2014/main" id="{FA51031D-D7F3-439D-B7B6-324A20B99063}"/>
              </a:ext>
            </a:extLst>
          </p:cNvPr>
          <p:cNvSpPr>
            <a:spLocks noGrp="1"/>
          </p:cNvSpPr>
          <p:nvPr>
            <p:ph type="body" sz="quarter" idx="10"/>
          </p:nvPr>
        </p:nvSpPr>
        <p:spPr>
          <a:xfrm>
            <a:off x="466725" y="1590675"/>
            <a:ext cx="8220075" cy="4176713"/>
          </a:xfrm>
        </p:spPr>
        <p:txBody>
          <a:bodyPr/>
          <a:lstStyle/>
          <a:p>
            <a:pPr marL="0" indent="0">
              <a:buNone/>
            </a:pPr>
            <a:r>
              <a:rPr lang="en-US" dirty="0"/>
              <a:t>When providing information and making referrals</a:t>
            </a:r>
          </a:p>
          <a:p>
            <a:r>
              <a:rPr lang="en-US" dirty="0"/>
              <a:t>Offer printed information (but remember to offer a warning in case materials could come to the attention of an abuser)</a:t>
            </a:r>
          </a:p>
          <a:p>
            <a:r>
              <a:rPr lang="en-US" dirty="0"/>
              <a:t>Know specific information about referral points</a:t>
            </a:r>
          </a:p>
          <a:p>
            <a:r>
              <a:rPr lang="en-US" dirty="0"/>
              <a:t>Ask victim if they want accompaniment to resources, and if so, make arrangements</a:t>
            </a:r>
          </a:p>
          <a:p>
            <a:r>
              <a:rPr lang="en-US" dirty="0"/>
              <a:t>Do not pressure victim to accept a referral or to give details about an incident</a:t>
            </a:r>
          </a:p>
          <a:p>
            <a:r>
              <a:rPr lang="en-US" dirty="0"/>
              <a:t>Offer yourself as a resource to access other services</a:t>
            </a:r>
          </a:p>
        </p:txBody>
      </p:sp>
    </p:spTree>
    <p:extLst>
      <p:ext uri="{BB962C8B-B14F-4D97-AF65-F5344CB8AC3E}">
        <p14:creationId xmlns:p14="http://schemas.microsoft.com/office/powerpoint/2010/main" val="228066800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Identify existing strengths and networks</a:t>
            </a:r>
            <a:endParaRPr lang="en-US" dirty="0"/>
          </a:p>
        </p:txBody>
      </p:sp>
      <p:sp>
        <p:nvSpPr>
          <p:cNvPr id="7" name="Text Placeholder 6"/>
          <p:cNvSpPr>
            <a:spLocks noGrp="1"/>
          </p:cNvSpPr>
          <p:nvPr>
            <p:ph type="body" sz="quarter" idx="10"/>
          </p:nvPr>
        </p:nvSpPr>
        <p:spPr>
          <a:xfrm>
            <a:off x="466725" y="1590675"/>
            <a:ext cx="8220075" cy="4176713"/>
          </a:xfrm>
        </p:spPr>
        <p:txBody>
          <a:bodyPr>
            <a:normAutofit fontScale="85000" lnSpcReduction="10000"/>
          </a:bodyPr>
          <a:lstStyle/>
          <a:p>
            <a:pPr lvl="0"/>
            <a:r>
              <a:rPr lang="en-US" b="1" dirty="0"/>
              <a:t>Help KP members identify and use their existing strengths: </a:t>
            </a:r>
          </a:p>
          <a:p>
            <a:pPr lvl="1"/>
            <a:r>
              <a:rPr lang="en-US" dirty="0"/>
              <a:t>“What helped you cope with hard times in the past?”</a:t>
            </a:r>
          </a:p>
          <a:p>
            <a:pPr lvl="1"/>
            <a:r>
              <a:rPr lang="en-US" dirty="0"/>
              <a:t>“What activities help you when you’re feeling anxious?”</a:t>
            </a:r>
          </a:p>
          <a:p>
            <a:pPr lvl="1"/>
            <a:r>
              <a:rPr lang="en-US" dirty="0"/>
              <a:t>“How could what has helped in the past be helpful now?”</a:t>
            </a:r>
          </a:p>
          <a:p>
            <a:pPr lvl="0"/>
            <a:r>
              <a:rPr lang="en-US" b="1" dirty="0"/>
              <a:t>Help KP members explore existing support networks: </a:t>
            </a:r>
          </a:p>
          <a:p>
            <a:pPr lvl="1"/>
            <a:r>
              <a:rPr lang="en-US" dirty="0"/>
              <a:t>“When you’re not feeling well, who do you like to be with?”</a:t>
            </a:r>
          </a:p>
          <a:p>
            <a:pPr lvl="1"/>
            <a:r>
              <a:rPr lang="en-US" dirty="0"/>
              <a:t>“Who helped you in the past? Could they be helpful now?”</a:t>
            </a:r>
          </a:p>
          <a:p>
            <a:pPr lvl="1"/>
            <a:r>
              <a:rPr lang="en-US" dirty="0"/>
              <a:t>“Are there people you trust that you can talk to?”</a:t>
            </a:r>
          </a:p>
        </p:txBody>
      </p:sp>
      <p:sp>
        <p:nvSpPr>
          <p:cNvPr id="3" name="AutoShape 2" descr="data:image/jpeg;base64,/9j/4AAQSkZJRgABAQAAAQABAAD/2wCEAAkGBxITEhUSEhIVFRUXFhUYFhUWFhcYGhsVFxgXFxUZFRkYISggGBslGxUaITEhJSkrMC4wFx8zODMsNygtMCsBCgoKDg0OGxAQGy8lICUtLTAtLS0tLS0tKy0tLS0tKy0tLS0tLS0tLS0tLS4tKy0tLy0tLS8tLS0tLS0tLS0tLf/AABEIAMQBAgMBEQACEQEDEQH/xAAbAAEAAgMBAQAAAAAAAAAAAAAABQYDBAcCAf/EAE0QAAIBAwAGBAYLDgYDAQEAAAECAwAEEQUGEiExQQcTUXEiMmGBkaEUNEJScnOCsbLB0RUWIyQzNVNUdJKTs8LSQ0RiosPhY/Dxgxf/xAAaAQEBAAMBAQAAAAAAAAAAAAAAAQIEBQMG/8QAOhEAAgECAgUKBAYCAwEBAAAAAAECAxEEMQUSIUFxE1FhgZGhscHR8BUiNFIUMjNC4fEjkmJyolND/9oADAMBAAIRAxEAPwDuNAKAUAoBQCgMc06r4zAd5xWE6kIK8mlxBoy6biHDabuH24rSnpPDxyd+C9bAj7nWlF4hV+G4HqrXelZS/Tpt++hMhFz6+Qj/ADFuO5gT89T8XjZflp9zFzQm6RIB/m1+ShPzKal9JSyVv9fMXNOTpIt/1lz3RuP6RTkdJPf3xJc15Okm3/TTHuB+sip+D0g85f8AoXMLdI0B4G4b/wB+FU+H4zfP/wBMXPP3/wAR/wAK5PyR/dUejsRvqL/Zi4GvEZ/y91+4P7qwejav/wBI9r9Bc+nXaP8AVrr+GP7qi0bV/wDpHtYueTryn6tdfuD+6svhtV//AKR7WLnw69Rc7e5HyF/uqfC6v3x7X6C4+/8AtvdLMO9V/uq/CcRuku1+guZY+kC0/SSD5J+omp8NxiyfeLm1Fr3aHhcuO9ZR9VR4PHx5/wDb+S3N6LXKA8L1flPj6VY6uPj93iLkhb6y7XiXKN3NGaxeKxsM79cf4Fzfj03N2qfN9lVaVrrO3Z/JTMun35op7sj7a9o6Ynviu3+wZV1h7Y/93/Vei0wt8O/+AZU0/HzVh6D9desdL0Xmn3eoMyaahPEkd6n6q9o6Tw7326mDOmkYjwkXznHz17xxdCWU12gzpKp4MD3EGvZSjLJg91kBQCgFAKAUBDaw6z2tmuZ5QGPioN7nuUb8eXhUk2lsVyXKDd9JVxcErZWrsOG0dw85HD0itKtrrbVqKC5ln2vyRLmibfS8295ooAeIUBm9O/6Vc6VXAQd9VzfO/a8BtH3mu/5e9nk7QDgehi1T4nGP6dKK99QsZodRLMcVd/hOR9HFYS0tiXk0ur1uLG7FqrZLwt1PwizfSJrxlpDEv977kWxsx6DtV4W8P8NfsryeKrvOb7WLGyllEOEUY7kUfVXm6s3nJ9rBlWNRwAHcBWDbYPVQDNAM0AzQDNAM0AoDw0SnioPeBWSk1kwYJNGwN40MR741P1Vmq9VZSfawa0mr1oeNtF5kA+avVYzELKb7RY1JtTrFv8DHwXcfMcV6x0nio/u7l6EsjXOo9sN8bzRn/RJ9or0+K1n+ZJ8ULD703HiX90O9yfrFPiEX+alHsFj59w79fE0iT5HjB9ZJp+LwsvzUex/0LM+9TpZOEltL8JSp/wBoFNbAS/bJe+sbT790tJL41lG/ljlA9RJNTkMFLKq1xQ2mJtcurdUubWWDPMnaGO3gMjuzWa0ZrxcqM1LuFy0QSggOjAggFWU8uIIIrmWlCXM12opaNC6Q6wbLeOPWO2vo9H4zl46svzLv6fUpJ10QKAUBjnmVFLuwVVBLMxAAA4kk8BQHJNcuk95GMGj8gE7PXY8NjwxEvIeUjJ5AcayskrsxbNLV/U0flrzMkjb9hmJ39sh4u3k4d9cHGaUbepR2Ln9ObxCRcY4woCqAoHAAAAdwFcZtt3ZT1UAoBQCgFAKAUAoBQCgFAKAUAoBQCgFAKAUAoBQCgFAa2kLCOdDHKoZT6QeRU8j5a9aVWdKWvB2YKxqvI9rcPYSHKkF4GPMcSB3jJx2q3bXTxqjiKKxMFtyl797GiLmLxYT7Eit2Hf3Hca0MJV5KtGXbwZS419aUUBq6S0hFBE00zhEQZZj6gO0k7gBxzQHF9cNZ5b4CRw0drtYt7cePO4O5pMcVB7PIBv315Sq/PycM1m90V683azBu5J6p6tCAddMAZ2HDdiMH3K8s9p8w8vBx2O5X/HT/ACrvKkWauYUUAoBQCgFAKAUAoBQCgFAKAUAoBQCgFAKAUAoBQCgFAKAUBVdeB1bW10OMcwUn/Q28/RI+Ua6ujXrqpRe9d6Iy1GuUUuls+UU9qg+kV9nTlrQUudFPtxMqKzuwVVBZmJwAoGSSezFZg5fpG5+6JN5cnq9HwseojbweuYbjLKPeDgB5ubZ18VWlRh8ivJ7FxMcyN1agFzO14y4jT8HbJjAVV3bQHAfUSewVx8ZN0KSoJ/M9s3zt7gi21ySigFAKAUAoBQCgFAKAUAoBQCgFAKAUAoBQCgFAKAUAoBQCgFAVzpBTNjIexoz/ALwPrrpaKdsTHr8CPInbOTajRu1FPpANaFRWm10spbLOf8Gm8eKvPyCvpsNU/wAMOC8ClP6WdJL+LWTSGOOZy07Lkt1UeDsADeWZjgAcSoFb8TGRB6/dZ7FUyxiIbKJbWg/wgxwDJjc0uwvDgucDJyTpTqt4qNNZJXb8uHOGTmirMQwxxD3Cgd590fOcnz18zXqurUlN72U2q8gKAUBrX1/FCu1NKka9rsFGfJnjWcKcpu0VfgDUtNY7OVtmO6hZjwUSLk9wzvr0lhqsVeUX2AlK8AeJpVRSzsFUDJZiAAO0k7hVSbdkCOttZLORgiXUDMdwUSLknyb9/mr2lhq0VdxduAJSvAHiaZUG07KqjiWIA37hkmqk27IHi3uo5M9W6PjjssGx344VZRlHNWBkkcKCzEAAZJJwAOZJPCok3sQPFvco4yjq4BwSrBhnsyKsouOasD1LKqgszBVG8sxAAHlJ4VEm3ZAjIdZ7FmCLdwFjuAEi7z5N++vZ4asldwfYCWrwBgnvIkOHkRCd4DOqnHbvNZKEpZIGP7q2/wCni/iJ9tZclP7X2AyQXkTnCSI5G8hXVjjt3GsXCUc0D7cXcceOskRM8NplXOOOMnfxpGEpZK4PcUqsAysGU8CpBB7iKjTTswebi4RBl3VBnGWYKM9mTVjFyyVwGuUCdYXUJgHbLDZweB2uGDmmq72ttBg+61v+sQ/xE+2suSqfa+xgfda3/WIf4ifbTkqn2vsYNi3uEcZR1cZxlWDDPZkc99Yyi47GrAyViCD13XNjN3IfQ6mt7RrtiYdfgyPI3tBtm2gPbFH9AV4YlWrTXS/EqLHBMNld3IfNXWoy/wAceC8AQ4kibTN1PMVCWVtCm03BXlzJtDy4JHbvrtbhvKzrlLNcXtqZFMcbTgxwsPC2YwpLydjEHxeQO/fnHNq1IJ1nHNRs3x3LxIy0180UUAoCO1h0ulpbyXD7wg3D3zE4VfOSO6vahRdWooLeDmeqWrcmlXe+v3Zo9oqiAkbWOIX3sa8MDeTnfuOexicTHCRVGitu/wB85S13fRjo51IWN4zyZZHJHmckVox0niE9rv1ehCz6JsFghjgUlgihQWOSccz3mtOrUdSbm94OW6Xml0xpI2iSFbWEttY4EIcPJjmxJwueAPfntUlHB4flGvmfu3qUn9L9Ftm0JW3DRygeCxcsGYDcHB3YPaMY9VatLSlVTvPaiHjor1kklEllcEmWHxS3jFAdllbtKnAz2HyVdJYaMLVYZP33lJXpU/Nk/fF/NSvDRv1MevwZDnHRbpZrW8RH3R3S7IzwyGZY2/fVl+Ua6+kaSq0m1nH2+7aU63rj7Quv2eX6BrhYX9eHFEKr0J+05f2hv5cdbul/1lw82UiteJXvtKxaN6wpEuztAc2KdY7Y5nZ3DPDzmvfBqNDDOva7/mwLJN0YaOKbISRWx+UEjFs9uD4PqrTWk8QndtcLEJrVPQr2lusDztNsk4YjAVeSqN5AHlJ4nlWviayrVNdRsDnvS/CHvrRDnDIqnHHBlIOPTXV0W9WjNrn8ik6eiWx/SXH76f2VrfFq3Mu/1ITWq+pVvYyPJC0pLrsHbZSMZDbsKN+6tfEY2pXioyS2cwKb05Dfad0//FW/ofKfV5lNzod0swWaxl3PExZAeIGcSL5m3/KNYaVpK8a0cn7QNjps9pxftC/y5Kw0R+s+HmgTejdEpd6Jgt5CwR7e3yUIDeDsOMZBHFRyrXqVXSxUpxzTfmQqWs/RraW9pNOkk5aNNoBmjIzkDfhAefbW9h9JValWMGlZ8fUppai9H9teWgnlkmVi7rhGQDCnd4yk+uvTGaQqUaupFK3Tf1B0nVfV2KxiaGFnZWcuS5UnJVV9yBuwgrkYjESry1pc1thCYrXBD63j8Sn+B9YrcwH1MOIZm1bP4pb/ABMf0RWGM+on/wBn4hFkhQbI7h81b1J/JHggRmq9vE93pK6lI2UuseEcIOpiUB2zuyu0d54ceO+voGEVjTWkOv0laSBSIi9x1bHcXGz42z7lTgYzvPHA3VxqqSp4hp3ey/Rt8ecm8tFcEooBQHNum68xBbxZ8eRmPdGoG/8AiV19EQvOUuZeP9FLvq1YiC0giAxsxJn4RGWPnYk+eudiJ69WUudkJKvEGjpy6MVtPKOKQyOO9UJHrFetGOvUjHnaBQehC0AhuJubOqeZV2v6/VXT0vP54x6LlOmVxyHJtn2PrJ4O5ZWyQOfWxb8/LOfNXc/U0ft3eT9Clt6VPzZP3xfzUrR0b9THr8GQ59daFMmhLa6TPWQPLkjj1bTNv3e9bB8mWrqxrauMlTeUrdtil9bTIu9CzT+6NtKJB2SKhD+k7+4iuXyPI4xQ/wCStwIRvQn7Tl/aG/lx17aX/WXDzZTQ6StDXEF0mlLYZ2dkyYGdlkGAzDmhUAHu8teuArQqU3h6nV75wWbVLXy2vAEJ6qc/4bHif/G3uu7j5K08TgKlHbnHn9SFrrRByXpdlCX9o7cFRSe4Skmu7otN0Zpe9hS2HpL0Z+nb+FJ9laPw3Efb3ohZdG38c8STRHKOMqSCMjOOB3jhWnUpypycZZoHMunPjad0/wDxV2dD/v6vMp510ibR+kbfSMY8CTZ6wDmwAWQfKQ5HlBNMI1iKEqDzWXl2MEp0zyBrGBlOVadCCOYMchB9FeOiU1WknzeaBbNTvaFr+zw/QFaOK/XnxfiQ19f/AM3XXxf9QrLBfUQ4gi+iL83L8ZL84r30p9Q+CBdK5wFAROtntOf4s/VW3gfqIcQz3qz7Ut/iY/oipjPqJ8WETqTbh3CtqnL5FwQI3UbRYuIpZJWzC17dSmPG53EmEMh5ouxnZ5nBPDFfSMiKxpvSYmvrV4wSizyJ1pHgMzYDCPmwGD4XDJ51w40XClXUnte229K7s36At9cMooBQHMunC2JitpOSvIn76qR/LNdnQ8vmlHoXd/ZToOh7kSW8Mi8HijYedQa5VWLjOUXubIbleYI/WC2MtrcRji8MqjvKMB669aEtWrGT3NeIKL0IXIMFxFzWRX8zrs/0V09LxevGXR78SnSq45Dk1w3XayKBvEbAZH/jiy2flZFdyK1NHu+/zZS29Kn5sn74v5qVo6N+pj1+DIYujOBZNExxuNpW69WB5q0jgj0GstISccU2s1bwQKRouVrI6T0ZIfBaCZoiebLGSCPhR7/kV0aiVfkq8edX7fJlLN0J+05f2hv5cdael/1lw82Q6Ea5QKBrj0bQzhpbQCKbedgbkc9mPcHyjd5OddTC6SnD5am1d69QeuinWSW4jkt7gkyQ4wzeMUORh87yykYye0dlNJYaNOSnDJlIPpaQNf2akZBVAQeYMpBFbGjHahNr3sBfTqdo/wDU4f3a5n4yv97IS1papEixxqERRhVHADjurwlJyetJ7Qcv6c+Np3T/APFXa0P+/q8yl21u0GLyxaHHh7IeM9kijK92d69zGubha/I1lLdv4EOS6R0yZtERwP8AlLe5VTnj1Zjl2M9xBX5Iruwo6mLc1lKPfdX9SnYtTvaFr+zw/QFcDFfrz4vxIa+v/wCbrr4v+oVlgvqIcQRfRF+bl+Ml+cV76U+ofBAulc4CgIrWr2nP8W1beB+ohxDPuq/tO3+KT5qmN+onxYRLdYv+r91vsrKMvlQI7UTRUtzaJHKdi1Ek7OoPhTyGeTKvjxIlxgrxY8fB8b6xkRC9IE8cXUb1Vo7hXVBu8BCQ2AOCjdXAwVOc6tVW2NSV+m+wMtNcYooBQELrjoP2ZaSQbgxw0ZPKRd657Ad4PkY1s4WvyNVT3b+AKLqFrmtopsL8NEYmIR2BOMnJR8ZI3nIbhg8sDPSxuDdZ8tR2393KW6/1+0dEufZCueSxguT6Nw85FaEMBiJu2rbiQl9BaVS6gS4jDBXGcMMEEHBB7d44868K1J0puD3A5fNt6F0m0hVjaz7XD3jHawOW0jcuzvrsq2Nw2rf5l77ylw0v0i2MUJkilEzkeBGobJblt5HgDtzv760KWjq0p6slZb2QheibQcm1LpCcHbm2urzuJDHakkx2E4A7jyNbGk68bKjDJZ+SKTvSp+bJ++L+ala2jfqY9fgyHzoq/NkPfL/MerpL6mXV4Ar/AEzaFJSO9j3FPwchHvG8QnuJK/LFbWiq210nv2opt9CftOX9ob+XHXnpf9ZcPNgnNZNdILKeKGZX2XUsZACQu/C7vdc843jduOa1sPgp14OUXluIeNI9IGj4ojIs6yHHgxpksTjcCMeD3nFWno+vKWq426WCvdEGjpSbi9lXZExwnLayxZ2A97nAHn7K29KVI2jSju9opH9LsoS+tHbgqKT3CUk166LTdGaXvYC1HpM0b+mf+E/2Vo/DMRzd6ISOgtcbO7k6qCRmfZLYKMvgjAO8jyivKtg6tGOtNbOIKR058bTun/4q6Wh/39XmU6nB4q9w+auI8yHDOlPQptrxnTdFcfhABw2wfwg9J2vl19Lo2tylKzzjs9PfQU69qd7Qtf2eH6Arg4r9efF+JDX1/wDzddfF/wBQrLBfUQ4gi+iL83L8ZL84r30p9Q+CBdK5wFARetJ/E7j4pvmrawX1EOKDGqw/E7f4pfmpjfqJ8WEWqCzyqnHEA8+yujRw96cX0IEFqnpcwWpt4k6y5N1eJFFnA8Gdy0kh9zGu0CW8oA3kV3WREdpXVvEd0rt1k8ofblIxlvGUKPcIDjC187WxUoYtLKMZZLpzfF3FjJqxe9dawvz2ArfCXwW9Y9daeNpclXlHp8dpUSlaoFAKAjNMav2t17YgSQgYDEYYDsDLhh6a9qWIqUvySsDRsdR9HRHaS1Qnj4ZaT0CQmvWeOxE1Zy8vAFhArVBr31lFMhjmjWRDxVgCPId/Py1lCcoPWi7MEJa6i6OjfbW1TPHwi7jzK5I9VbEsdiJKzl5AsYrUBgvbOOVDHKiuhxlWGQcHIyO8VnCcoPWi7MCys44UEcSKiDOFUYAycnA7zSc5TetJ3YPV1bJIhjkUOjDDKwyCPKKkZOLvF2YMWj9GwwKVhiSNSckIAATgDO7ngD0VlOpOo7zdwfb+winTYmjSRfeuoIz2jPA+UVIVJQd4uzBCW+oejUbbFqhPYzO6/usxHqrZlj8RJWcvAFjVQAABgDcAOAHkrUBo6R0JbTsGngjkYDALqCQM5wM+U16U69SmrQk0DU+9Kw/U4P4a16fi6/3vtBs2GgbWBtuG3ijbBG0igHB4jI5bqwnXqTVpSbQMmktEW9xs9fDHLs52dtQ2M4zjPDOB6KlOtOn+RtA3AK8waukdGQTgLPEkgU5AdQ2DwyM1nTqzp7YOwM9vCqKqIoVVACqNwAG4ADsrGUnJ3YPl1bJIhjkUOjDDKwyCPKKRk4u8XtB4sbGKFNiGNY0yTsqMDJ4nAqznKbvJ3YNisAKAgtd5dmymPaFX951Fb2jY62Jh1+DIyQ0NFsW8K9kUY9CitfEy1qs5dL8Sl/tYQEUY4Ko9VfV0YatOMeZIpUtSoI477SibIEgnRy2N/VTIJFGewNtnz17PIiIvT5N7MRGStofGkG4zkeCyxn9FlcFvdb8bt54mOcKFXlErzeXMt1+l83MMyH1bYQXNxZ8F2uuiH+lgNpR2Y3bvIa1sYnWoQxG/8r4reRFnrmFFAKAUAoBQCgFAKAUAoBQCgFAKAUAoBQCgFAKAUAoBQCgFAKAq3SCxaGKEcZZkXzb/AKytdTRStUlUf7YtkZbrKDadEHDIHmHH1Vo0IcrVjHnf9lLpX2BTnus2jM6WhQyNHDewlJQu4yG3Jfq9oeKGUgE8SARzrJZGLzJHXW52RHb2qqZwu5QPAihPgiSTHiqCMKvM8OBrm4+hTlFVKmUc7Zu+7tsVlF09oiO2iSdJPxlZAwkfJaZ23MhA45HADhw5k1pYXEyrzdOS+RrJZRW5kZYNB6ZjuUyvguu6SM+MjcCCOzPOuficNOhKzy3Pcy3JKtYCgFAKAUAoBQCgFAKAUAoBQCgFAKAUAoBQCgFAKAUAoBQCgKrd/jGk40G9LZC7fGNwH0fQa6sP8OClLfN2XBe2TedE1ctckyHluXv5n/3tr00TQu3VfBeZkT9d0FX6Q9HSSWomgH4e2dZ4vKU8ZfLlc7ueBVRGYtBzW8dgLl3MzXIV5HAzJLK4wsaKOYPgKg8XZ7zWNSCnFxlkwivwaDkE3X3YHXY/Bxg5SJDw2eTP2t27hXzmLboL8PBWW975fx0Ai9OWMUtwBAXS6GC0sWAEXkZ+RzyXie6ssNVqU6LdSzp7k97/AOPrkuJD5Npe9tFzdRJLGN3XRsFPYMq3E9wFI4bDYh2oycXzNX7wbVvrjaMcO7RN72VCp9IyPXXnLRmIW2KUl0O4uSttpGGT8nNG3wXU+oGtSdCpD80WuoptV5AUAoBQCgFAKAUAoBQCgFAKAUAoBQCgFAKAUAoBQEPrJp5LWPO5pSPwcfMnkSOS/wDytzB4OWIl/wAd797w2ZdQtXpAhaT8rKesmY8RnOF7953dpNbdSLxlbUp7IR2e+O4JHSYIgihVGAOFdynTjTioxyRT3WYFAUC50T9zbr2WkLz2h2z1aZZrV5DmSSKPgUbnjeozyzWWZjkbWlNZ7a8WOCyljkmlzsuTjqUGNuRw2DkZACe6OOQJHjWw9OqrVFct+Y+fe4tlAzBwY1BeSRzhmPFncniT/wDK5GLwFepPWi01uWVlzLcMiH0foK4uHF1cwsFG+3gIzsDlJIP0h7D4vfWNXD1qMOSpRbv+aXP0Lo8Qe9YJGBEC2/XTuMrGyZCrwMkm7wUHrO4Vr4fB1U3KV4pZ2vfgvewMhZ9VLS3haS7XaPFnAZBtHgsSLgDecAVsfjMZOoo0k0tya722SxraH1VdgzmSe2UkGKNJTtKv/lyOPA4HCriNIRi1G0ZtZtrY30CxivI7xJhb217JNJxcOqkRryMjnPoxn1VlTlh503VrUlFbrN7eC2A2NI3OkraPrJbi3YcACp2mY8FUKoyTWFKGCrz1YQkuvLpe0bTbtrrSpUMYbbeM7JLKw7xnANeM6eATaUpdzQ2mvZazXkjOsdmkuwcMyS4XPYGO4nur0qYHDwScqjV+dbewXM11rPcxKXmsGRRxbrkI+asIYCjUlq06t3/1YuZTrPKPG0fc+Zdr5hWP4Cm8q0fAXMS67JkqbW52l8YbAJGeGRnIrJ6Lla+vG3EXPX37248aK4XvjH91T4VV3Si+v+Bc9LrzZ8zIO+M/VUeisR0douexrtY/pSO+OT6hU+FYr7e9eoujIuuVif8AHH7kn9tYvRmK+zvXqLo9ffdY/px+6/8AbU+G4n7O9eouj4dcLH9P/sk/tq/DcV9nevUXRjOu1j+lJ7o5PrWsvheK+3vXqLowvr3ZjgZD3J9pFZLRGJfN2i5hbX6DcEhmYnhuUZPk3ms/hFX90ort9Bc8S64z+40fMfK22PmQ/PWUdGUv3Vl3eouY9Ba5Sz3EcTRIquWGQWJBVS3HgeHZzrLE6Mp0aMpqTbVu92CZcZpVRS7HCqCSewAZJrjxi5NRWbKUqz1h0jOGkhgiMQZsM+FwBv3kuM4HE12qmDwdJqFST1uj+mS7Im71tvnVcOilzhViUFzy3A7RGTuHM8q26ejcMpWs3bny8iXLdqHqDMzeyr0MHJBRZDl/hMDwbszw7M8PWvSlUXJQ+WG+2/oXRzlSOp21ssY2VGB8/lNetGjClHVgrIyM1eoFAKAUBXNNajaPuSWltl2jxdCUJPa2wRtHvzVuyWRE/wD8wtgNmO5vIl96kw2cdhBXf/1S4sZ31Muh4ml7wfD2X9W6lxYj4dRdIRPJLDpdg8mNtmgVi2yMLksx3DJ3AVbolmeL3VTTDvHI2kIZTExaMPCqqGIxtFVXBYcic45UuhZmd7XWEZ/CWL+UhgR3eCB6alosu0j9E6O0zaoUWzs5SWZ3dmzI7scszszAE7+wDG4VjKEJZruJtNV7XSpufZM2iYpSqhYkEsSpH75wAx2mO7wjvGN2KxVCkouKSs89mY2n3T1xpGeEw/cd4gxXaaOdSxQEF0GB4O0N21vxk7jWEcHh4yUlFXXQNpltdLzRIEXV+dFXcoSWQj+Xx8tYVMDQqScpK7fS/UX6CKN673DTXWibx1XHURKshSPA8JmyvhuTz4DAwKyhg6UIOENl89rv25g39I61nqn6nRt8suDsGSNtgHtbAycccY34rX+FYfp7Rc1NCaZtrdSPYOkmkfBllMalnbmT2Djgcs1618BTrW1nsWSWSFzDpTSy3Myq9ppD2KoBMSxfhJZP9Z3BUHYCc+TlKGj6VFtxz5+bgLkrLrLGIyItG6RDBSEVoMICBhQdkEhe4V4/CaLd232/wLkXoa/SIdZLo3SE1w4HWyGHAzzWNdk7KDkPIM1sVMFTnFQu0luT7+JLmTSt916BBoq/jUt4ezF4TJg5UMU8DJxvHLI51KWBp05aybfFlPS3kapspoO63DC7UWd+N20eryaPBRbu5y/2Y6jW0BEkSlptD3k075Lv1OEznOI0K4RfNmvWph4zio6zSXM3385EfNMJLM6AaHukgXJkjVSjSN7nLrH4KjsHGpSwsKb1k3fpbZSTt9L3CAKugJwAMAB3GAOHCGvGWjqEneV31v1HUQc+nZLe49kXujpS7ZFujSNGsaDcwjBQ7b7xluO/lXosDRVN00tjz258WS5bb/QLSFWuzuYbQtFY9Wg9yJG3GZ+Oc4UchzrlYzUwlo0FZvN5tLovkZWIJFV9KqqABLaEggDADMDuGPJJ6jWDbhgW5PbOXh/RN5918vGKx2kW+SdhkD3gPqyfUpqaMpRUpV55R8ffkGedB6saRnVLVpI7aAKQwQbTFfdbWDvJJ98Bv4VvUZYWrXcopylnd5Lh5bBZnQ9V9SrSx8KJNqXGDNJ4T+XZ5IO4Dz11G7lSsWOoUUAoBQCgFAKAUAoBQCgFAKAUAoBQCgFAKAUAoBQCgFAKAUAoDmWs8iXGmoUmdVt7KLr5SxwobIbwid3Ew+g1ksjF5mDWPWGa4aWW2HVW6Ln2TIp2mCrn8DG3aeDNu31xcVToyxHzvWk7JRW7i/JC5q6h2jCFriTfJOxck8dkE7PpJJ+UK1NJ1E6ipRygre/AI1dXB7JvZ7w70Q9VF6MEjzb/AP8AQ16Yv/BhoUFm9r9+8gszqOrkGEL++OB3D/vPora0TS1abnzvuX83MiXrqgUAoBQCgFAKAUAoBQCgFAKAUAoBQCgFAKAUAoBQCgFAKAUAoBQHNdWtDw3WltIzTxiTqpY1RW3rtAEZK8GIEYxnhWTyMbbSI150vHcy+w4H2jJOEd18XZUgsFbgxG7OOGK5KoOlXqYmeSV12WDZJ6w3It7SVl8HZTZTyE4RMdxIrj4SDrYiKe93fiysw6m2XVWcQ5sNs977x6FwPNWekavKYiT5tnYEdMsItmNF7FGe/ifXX0eGp8nSjHmRTYr2AoBQCgFAKAUAoBQCgFAKAUAoBQCgFAKAUAoBQCgFAKAUAoBQCgOXaP0NJPpPSNsZ2igMsUsyKMPKjqSqhxvVN+Gxx4VluMd5401aRrpiOKNVWOC12lRQAFLZTGBw3FTXK0ilToTks5NX6v6G80OkNiYI4hxlmRfUfrxWjolJVZTf7YthlrtoRlUHDKqO7cBXOgteok97Xeyl4r7IooBQCgFAKAUAoBQCgFAKAUAoBQCgFAKAUAoBQCgFAKAUAoBQCgFAUPSsTppoKkhi9l2TRh1AJEkb7RYBtxYIN2QeNXcY7yBstEpb6Uuo49sqkUILuxd2eQK7M7HiSQT5q5WmL8jHj5Dea+tQ2ruwj5dYzn5JQj5jWjgflw9aXQl23DLlo5cyp8IerfWpg1evBdJS4V9aUUAoBQCgFAKAUAoBQCgFAKAUAoBQCgFAKAUAoBQCgFAKAUAoBQCgKV0kjqjZXw/y9yoc9kMuEk+YDz1URms8GdLXy83tbeRfLsEr9o89auOpcrh5JZ59g3lc0xv0nZjsSU/7X/trjYfZgar6V4om8ueifyyd/wBRrWwH1EOPkylur6sooBQCgFAKAUAoBQCgFAKAUAoBQCgFAKAUAoBQCgFAKAUAoBQCgFAR2seixdWs1u3+IjKD2NxU+ZgD5qIM5/qlpJnvLGWTdI1vcWM4PET2xWQbXlZQTWTMUYNZrbq9NWy43GKQr3FZvm4Vxq1DkcLVisrprhdB5lq0Ufwyd/1GuXgfqIcfIpbq+rKKAUAoBQCgPlAfaAUAoBQCgFAKAUAoBQCgFAKAUAoBQCgFAKAUAoBQCgOSdIttJYXkd7EPwMk0UrgDhPGGDY7C8bN3+F5KyW0xewkdcF63S+jmjIYPDMVPaBHI27vB3VrYuk6mHnCOf83DzJrR35VPhD56+ZwmyvDiUuFfWlFAKAUAoBQCgFAKAUAoBQCgFAKAUAoBQCgFAKAUAoBQCgFAKAUAoBQGhp3RMd1A9vKMq4xnmCN6svlBwfNQHKNFCeHSejrK4Hh2rTosg4SQSI3VFee7DLjluHEGs9xhvOmaRs8TxuqnBYbWBzBG89/1VxcVhrYmnUgs2r9uZmTVdcCgFAKAUAoBQCgFAKAUAoBQCgFAKAUAoBQCgFAKAUAoBQCgFAKAUAoBQFU1m0YjX1hcHIdHdRjGCCpO/dy+uqiMtdQooBQCgFAKAU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data:image/jpeg;base64,/9j/4AAQSkZJRgABAQAAAQABAAD/2wCEAAkGBxITEhUSEhIVFRUXFhUYFhUWFhcYGhsVFxgXFxUZFRkYISggGBslGxUaITEhJSkrMC4wFx8zODMsNygtMCsBCgoKDg0OGxAQGy8lICUtLTAtLS0tLS0tKy0tLS0tKy0tLS0tLS0tLS0tLS4tKy0tLy0tLS8tLS0tLS0tLS0tLf/AABEIAMQBAgMBEQACEQEDEQH/xAAbAAEAAgMBAQAAAAAAAAAAAAAABQYDBAcCAf/EAE0QAAIBAwAGBAYLDgYDAQEAAAECAwAEEQUGEiExQQcTUXEiMmGBkaEUNEJScnOCsbLB0RUWIyQzNVNUdJKTs8LSQ0RiosPhY/Dxgxf/xAAaAQEBAAMBAQAAAAAAAAAAAAAAAQIEBQMG/8QAOhEAAgECAgUKBAYCAwEBAAAAAAECAxEEMQUSIUFxE1FhgZGhscHR8BUiNFIUMjNC4fEjkmJyolND/9oADAMBAAIRAxEAPwDuNAKAUAoBQCgMc06r4zAd5xWE6kIK8mlxBoy6biHDabuH24rSnpPDxyd+C9bAj7nWlF4hV+G4HqrXelZS/Tpt++hMhFz6+Qj/ADFuO5gT89T8XjZflp9zFzQm6RIB/m1+ShPzKal9JSyVv9fMXNOTpIt/1lz3RuP6RTkdJPf3xJc15Okm3/TTHuB+sip+D0g85f8AoXMLdI0B4G4b/wB+FU+H4zfP/wBMXPP3/wAR/wAK5PyR/dUejsRvqL/Zi4GvEZ/y91+4P7qwejav/wBI9r9Bc+nXaP8AVrr+GP7qi0bV/wDpHtYueTryn6tdfuD+6svhtV//AKR7WLnw69Rc7e5HyF/uqfC6v3x7X6C4+/8AtvdLMO9V/uq/CcRuku1+guZY+kC0/SSD5J+omp8NxiyfeLm1Fr3aHhcuO9ZR9VR4PHx5/wDb+S3N6LXKA8L1flPj6VY6uPj93iLkhb6y7XiXKN3NGaxeKxsM79cf4Fzfj03N2qfN9lVaVrrO3Z/JTMun35op7sj7a9o6Ynviu3+wZV1h7Y/93/Vei0wt8O/+AZU0/HzVh6D9desdL0Xmn3eoMyaahPEkd6n6q9o6Tw7326mDOmkYjwkXznHz17xxdCWU12gzpKp4MD3EGvZSjLJg91kBQCgFAKAUBDaw6z2tmuZ5QGPioN7nuUb8eXhUk2lsVyXKDd9JVxcErZWrsOG0dw85HD0itKtrrbVqKC5ln2vyRLmibfS8295ooAeIUBm9O/6Vc6VXAQd9VzfO/a8BtH3mu/5e9nk7QDgehi1T4nGP6dKK99QsZodRLMcVd/hOR9HFYS0tiXk0ur1uLG7FqrZLwt1PwizfSJrxlpDEv977kWxsx6DtV4W8P8NfsryeKrvOb7WLGyllEOEUY7kUfVXm6s3nJ9rBlWNRwAHcBWDbYPVQDNAM0AzQDNAM0AoDw0SnioPeBWSk1kwYJNGwN40MR741P1Vmq9VZSfawa0mr1oeNtF5kA+avVYzELKb7RY1JtTrFv8DHwXcfMcV6x0nio/u7l6EsjXOo9sN8bzRn/RJ9or0+K1n+ZJ8ULD703HiX90O9yfrFPiEX+alHsFj59w79fE0iT5HjB9ZJp+LwsvzUex/0LM+9TpZOEltL8JSp/wBoFNbAS/bJe+sbT790tJL41lG/ljlA9RJNTkMFLKq1xQ2mJtcurdUubWWDPMnaGO3gMjuzWa0ZrxcqM1LuFy0QSggOjAggFWU8uIIIrmWlCXM12opaNC6Q6wbLeOPWO2vo9H4zl46svzLv6fUpJ10QKAUBjnmVFLuwVVBLMxAAA4kk8BQHJNcuk95GMGj8gE7PXY8NjwxEvIeUjJ5AcayskrsxbNLV/U0flrzMkjb9hmJ39sh4u3k4d9cHGaUbepR2Ln9ObxCRcY4woCqAoHAAAAdwFcZtt3ZT1UAoBQCgFAKAUAoBQCgFAKAUAoBQCgFAKAUAoBQCgFAa2kLCOdDHKoZT6QeRU8j5a9aVWdKWvB2YKxqvI9rcPYSHKkF4GPMcSB3jJx2q3bXTxqjiKKxMFtyl797GiLmLxYT7Eit2Hf3Hca0MJV5KtGXbwZS419aUUBq6S0hFBE00zhEQZZj6gO0k7gBxzQHF9cNZ5b4CRw0drtYt7cePO4O5pMcVB7PIBv315Sq/PycM1m90V683azBu5J6p6tCAddMAZ2HDdiMH3K8s9p8w8vBx2O5X/HT/ACrvKkWauYUUAoBQCgFAKAUAoBQCgFAKAUAoBQCgFAKAUAoBQCgFAKAUBVdeB1bW10OMcwUn/Q28/RI+Ua6ujXrqpRe9d6Iy1GuUUuls+UU9qg+kV9nTlrQUudFPtxMqKzuwVVBZmJwAoGSSezFZg5fpG5+6JN5cnq9HwseojbweuYbjLKPeDgB5ubZ18VWlRh8ivJ7FxMcyN1agFzO14y4jT8HbJjAVV3bQHAfUSewVx8ZN0KSoJ/M9s3zt7gi21ySigFAKAUAoBQCgFAKAUAoBQCgFAKAUAoBQCgFAKAUAoBQCgFAVzpBTNjIexoz/ALwPrrpaKdsTHr8CPInbOTajRu1FPpANaFRWm10spbLOf8Gm8eKvPyCvpsNU/wAMOC8ClP6WdJL+LWTSGOOZy07Lkt1UeDsADeWZjgAcSoFb8TGRB6/dZ7FUyxiIbKJbWg/wgxwDJjc0uwvDgucDJyTpTqt4qNNZJXb8uHOGTmirMQwxxD3Cgd590fOcnz18zXqurUlN72U2q8gKAUBrX1/FCu1NKka9rsFGfJnjWcKcpu0VfgDUtNY7OVtmO6hZjwUSLk9wzvr0lhqsVeUX2AlK8AeJpVRSzsFUDJZiAAO0k7hVSbdkCOttZLORgiXUDMdwUSLknyb9/mr2lhq0VdxduAJSvAHiaZUG07KqjiWIA37hkmqk27IHi3uo5M9W6PjjssGx344VZRlHNWBkkcKCzEAAZJJwAOZJPCok3sQPFvco4yjq4BwSrBhnsyKsouOasD1LKqgszBVG8sxAAHlJ4VEm3ZAjIdZ7FmCLdwFjuAEi7z5N++vZ4asldwfYCWrwBgnvIkOHkRCd4DOqnHbvNZKEpZIGP7q2/wCni/iJ9tZclP7X2AyQXkTnCSI5G8hXVjjt3GsXCUc0D7cXcceOskRM8NplXOOOMnfxpGEpZK4PcUqsAysGU8CpBB7iKjTTswebi4RBl3VBnGWYKM9mTVjFyyVwGuUCdYXUJgHbLDZweB2uGDmmq72ttBg+61v+sQ/xE+2suSqfa+xgfda3/WIf4ifbTkqn2vsYNi3uEcZR1cZxlWDDPZkc99Yyi47GrAyViCD13XNjN3IfQ6mt7RrtiYdfgyPI3tBtm2gPbFH9AV4YlWrTXS/EqLHBMNld3IfNXWoy/wAceC8AQ4kibTN1PMVCWVtCm03BXlzJtDy4JHbvrtbhvKzrlLNcXtqZFMcbTgxwsPC2YwpLydjEHxeQO/fnHNq1IJ1nHNRs3x3LxIy0180UUAoCO1h0ulpbyXD7wg3D3zE4VfOSO6vahRdWooLeDmeqWrcmlXe+v3Zo9oqiAkbWOIX3sa8MDeTnfuOexicTHCRVGitu/wB85S13fRjo51IWN4zyZZHJHmckVox0niE9rv1ehCz6JsFghjgUlgihQWOSccz3mtOrUdSbm94OW6Xml0xpI2iSFbWEttY4EIcPJjmxJwueAPfntUlHB4flGvmfu3qUn9L9Ftm0JW3DRygeCxcsGYDcHB3YPaMY9VatLSlVTvPaiHjor1kklEllcEmWHxS3jFAdllbtKnAz2HyVdJYaMLVYZP33lJXpU/Nk/fF/NSvDRv1MevwZDnHRbpZrW8RH3R3S7IzwyGZY2/fVl+Ua6+kaSq0m1nH2+7aU63rj7Quv2eX6BrhYX9eHFEKr0J+05f2hv5cdbul/1lw82UiteJXvtKxaN6wpEuztAc2KdY7Y5nZ3DPDzmvfBqNDDOva7/mwLJN0YaOKbISRWx+UEjFs9uD4PqrTWk8QndtcLEJrVPQr2lusDztNsk4YjAVeSqN5AHlJ4nlWviayrVNdRsDnvS/CHvrRDnDIqnHHBlIOPTXV0W9WjNrn8ik6eiWx/SXH76f2VrfFq3Mu/1ITWq+pVvYyPJC0pLrsHbZSMZDbsKN+6tfEY2pXioyS2cwKb05Dfad0//FW/ofKfV5lNzod0swWaxl3PExZAeIGcSL5m3/KNYaVpK8a0cn7QNjps9pxftC/y5Kw0R+s+HmgTejdEpd6Jgt5CwR7e3yUIDeDsOMZBHFRyrXqVXSxUpxzTfmQqWs/RraW9pNOkk5aNNoBmjIzkDfhAefbW9h9JValWMGlZ8fUppai9H9teWgnlkmVi7rhGQDCnd4yk+uvTGaQqUaupFK3Tf1B0nVfV2KxiaGFnZWcuS5UnJVV9yBuwgrkYjESry1pc1thCYrXBD63j8Sn+B9YrcwH1MOIZm1bP4pb/ABMf0RWGM+on/wBn4hFkhQbI7h81b1J/JHggRmq9vE93pK6lI2UuseEcIOpiUB2zuyu0d54ceO+voGEVjTWkOv0laSBSIi9x1bHcXGz42z7lTgYzvPHA3VxqqSp4hp3ey/Rt8ecm8tFcEooBQHNum68xBbxZ8eRmPdGoG/8AiV19EQvOUuZeP9FLvq1YiC0giAxsxJn4RGWPnYk+eudiJ69WUudkJKvEGjpy6MVtPKOKQyOO9UJHrFetGOvUjHnaBQehC0AhuJubOqeZV2v6/VXT0vP54x6LlOmVxyHJtn2PrJ4O5ZWyQOfWxb8/LOfNXc/U0ft3eT9Clt6VPzZP3xfzUrR0b9THr8GQ59daFMmhLa6TPWQPLkjj1bTNv3e9bB8mWrqxrauMlTeUrdtil9bTIu9CzT+6NtKJB2SKhD+k7+4iuXyPI4xQ/wCStwIRvQn7Tl/aG/lx17aX/WXDzZTQ6StDXEF0mlLYZ2dkyYGdlkGAzDmhUAHu8teuArQqU3h6nV75wWbVLXy2vAEJ6qc/4bHif/G3uu7j5K08TgKlHbnHn9SFrrRByXpdlCX9o7cFRSe4Skmu7otN0Zpe9hS2HpL0Z+nb+FJ9laPw3Efb3ohZdG38c8STRHKOMqSCMjOOB3jhWnUpypycZZoHMunPjad0/wDxV2dD/v6vMp510ibR+kbfSMY8CTZ6wDmwAWQfKQ5HlBNMI1iKEqDzWXl2MEp0zyBrGBlOVadCCOYMchB9FeOiU1WknzeaBbNTvaFr+zw/QFaOK/XnxfiQ19f/AM3XXxf9QrLBfUQ4gi+iL83L8ZL84r30p9Q+CBdK5wFAROtntOf4s/VW3gfqIcQz3qz7Ut/iY/oipjPqJ8WETqTbh3CtqnL5FwQI3UbRYuIpZJWzC17dSmPG53EmEMh5ouxnZ5nBPDFfSMiKxpvSYmvrV4wSizyJ1pHgMzYDCPmwGD4XDJ51w40XClXUnte229K7s36At9cMooBQHMunC2JitpOSvIn76qR/LNdnQ8vmlHoXd/ZToOh7kSW8Mi8HijYedQa5VWLjOUXubIbleYI/WC2MtrcRji8MqjvKMB669aEtWrGT3NeIKL0IXIMFxFzWRX8zrs/0V09LxevGXR78SnSq45Dk1w3XayKBvEbAZH/jiy2flZFdyK1NHu+/zZS29Kn5sn74v5qVo6N+pj1+DIYujOBZNExxuNpW69WB5q0jgj0GstISccU2s1bwQKRouVrI6T0ZIfBaCZoiebLGSCPhR7/kV0aiVfkq8edX7fJlLN0J+05f2hv5cdael/1lw82Q6Ea5QKBrj0bQzhpbQCKbedgbkc9mPcHyjd5OddTC6SnD5am1d69QeuinWSW4jkt7gkyQ4wzeMUORh87yykYye0dlNJYaNOSnDJlIPpaQNf2akZBVAQeYMpBFbGjHahNr3sBfTqdo/wDU4f3a5n4yv97IS1papEixxqERRhVHADjurwlJyetJ7Qcv6c+Np3T/APFXa0P+/q8yl21u0GLyxaHHh7IeM9kijK92d69zGubha/I1lLdv4EOS6R0yZtERwP8AlLe5VTnj1Zjl2M9xBX5Iruwo6mLc1lKPfdX9SnYtTvaFr+zw/QFcDFfrz4vxIa+v/wCbrr4v+oVlgvqIcQRfRF+bl+Ml+cV76U+ofBAulc4CgIrWr2nP8W1beB+ohxDPuq/tO3+KT5qmN+onxYRLdYv+r91vsrKMvlQI7UTRUtzaJHKdi1Ek7OoPhTyGeTKvjxIlxgrxY8fB8b6xkRC9IE8cXUb1Vo7hXVBu8BCQ2AOCjdXAwVOc6tVW2NSV+m+wMtNcYooBQELrjoP2ZaSQbgxw0ZPKRd657Ad4PkY1s4WvyNVT3b+AKLqFrmtopsL8NEYmIR2BOMnJR8ZI3nIbhg8sDPSxuDdZ8tR2393KW6/1+0dEufZCueSxguT6Nw85FaEMBiJu2rbiQl9BaVS6gS4jDBXGcMMEEHBB7d44868K1J0puD3A5fNt6F0m0hVjaz7XD3jHawOW0jcuzvrsq2Nw2rf5l77ylw0v0i2MUJkilEzkeBGobJblt5HgDtzv760KWjq0p6slZb2QheibQcm1LpCcHbm2urzuJDHakkx2E4A7jyNbGk68bKjDJZ+SKTvSp+bJ++L+ala2jfqY9fgyHzoq/NkPfL/MerpL6mXV4Ar/AEzaFJSO9j3FPwchHvG8QnuJK/LFbWiq210nv2opt9CftOX9ob+XHXnpf9ZcPNgnNZNdILKeKGZX2XUsZACQu/C7vdc843jduOa1sPgp14OUXluIeNI9IGj4ojIs6yHHgxpksTjcCMeD3nFWno+vKWq426WCvdEGjpSbi9lXZExwnLayxZ2A97nAHn7K29KVI2jSju9opH9LsoS+tHbgqKT3CUk166LTdGaXvYC1HpM0b+mf+E/2Vo/DMRzd6ISOgtcbO7k6qCRmfZLYKMvgjAO8jyivKtg6tGOtNbOIKR058bTun/4q6Wh/39XmU6nB4q9w+auI8yHDOlPQptrxnTdFcfhABw2wfwg9J2vl19Lo2tylKzzjs9PfQU69qd7Qtf2eH6Arg4r9efF+JDX1/wDzddfF/wBQrLBfUQ4gi+iL83L8ZL84r30p9Q+CBdK5wFARetJ/E7j4pvmrawX1EOKDGqw/E7f4pfmpjfqJ8WEWqCzyqnHEA8+yujRw96cX0IEFqnpcwWpt4k6y5N1eJFFnA8Gdy0kh9zGu0CW8oA3kV3WREdpXVvEd0rt1k8ofblIxlvGUKPcIDjC187WxUoYtLKMZZLpzfF3FjJqxe9dawvz2ArfCXwW9Y9daeNpclXlHp8dpUSlaoFAKAjNMav2t17YgSQgYDEYYDsDLhh6a9qWIqUvySsDRsdR9HRHaS1Qnj4ZaT0CQmvWeOxE1Zy8vAFhArVBr31lFMhjmjWRDxVgCPId/Py1lCcoPWi7MEJa6i6OjfbW1TPHwi7jzK5I9VbEsdiJKzl5AsYrUBgvbOOVDHKiuhxlWGQcHIyO8VnCcoPWi7MCys44UEcSKiDOFUYAycnA7zSc5TetJ3YPV1bJIhjkUOjDDKwyCPKKkZOLvF2YMWj9GwwKVhiSNSckIAATgDO7ngD0VlOpOo7zdwfb+winTYmjSRfeuoIz2jPA+UVIVJQd4uzBCW+oejUbbFqhPYzO6/usxHqrZlj8RJWcvAFjVQAABgDcAOAHkrUBo6R0JbTsGngjkYDALqCQM5wM+U16U69SmrQk0DU+9Kw/U4P4a16fi6/3vtBs2GgbWBtuG3ijbBG0igHB4jI5bqwnXqTVpSbQMmktEW9xs9fDHLs52dtQ2M4zjPDOB6KlOtOn+RtA3AK8waukdGQTgLPEkgU5AdQ2DwyM1nTqzp7YOwM9vCqKqIoVVACqNwAG4ADsrGUnJ3YPl1bJIhjkUOjDDKwyCPKKRk4u8XtB4sbGKFNiGNY0yTsqMDJ4nAqznKbvJ3YNisAKAgtd5dmymPaFX951Fb2jY62Jh1+DIyQ0NFsW8K9kUY9CitfEy1qs5dL8Sl/tYQEUY4Ko9VfV0YatOMeZIpUtSoI477SibIEgnRy2N/VTIJFGewNtnz17PIiIvT5N7MRGStofGkG4zkeCyxn9FlcFvdb8bt54mOcKFXlErzeXMt1+l83MMyH1bYQXNxZ8F2uuiH+lgNpR2Y3bvIa1sYnWoQxG/8r4reRFnrmFFAKAUAoBQCgFAKAUAoBQCgFAKAUAoBQCgFAKAUAoBQCgFAKAq3SCxaGKEcZZkXzb/AKytdTRStUlUf7YtkZbrKDadEHDIHmHH1Vo0IcrVjHnf9lLpX2BTnus2jM6WhQyNHDewlJQu4yG3Jfq9oeKGUgE8SARzrJZGLzJHXW52RHb2qqZwu5QPAihPgiSTHiqCMKvM8OBrm4+hTlFVKmUc7Zu+7tsVlF09oiO2iSdJPxlZAwkfJaZ23MhA45HADhw5k1pYXEyrzdOS+RrJZRW5kZYNB6ZjuUyvguu6SM+MjcCCOzPOuficNOhKzy3Pcy3JKtYCgFAKAUAoBQCgFAKAUAoBQCgFAKAUAoBQCgFAKAUAoBQCgKrd/jGk40G9LZC7fGNwH0fQa6sP8OClLfN2XBe2TedE1ctckyHluXv5n/3tr00TQu3VfBeZkT9d0FX6Q9HSSWomgH4e2dZ4vKU8ZfLlc7ueBVRGYtBzW8dgLl3MzXIV5HAzJLK4wsaKOYPgKg8XZ7zWNSCnFxlkwivwaDkE3X3YHXY/Bxg5SJDw2eTP2t27hXzmLboL8PBWW975fx0Ai9OWMUtwBAXS6GC0sWAEXkZ+RzyXie6ssNVqU6LdSzp7k97/AOPrkuJD5Npe9tFzdRJLGN3XRsFPYMq3E9wFI4bDYh2oycXzNX7wbVvrjaMcO7RN72VCp9IyPXXnLRmIW2KUl0O4uSttpGGT8nNG3wXU+oGtSdCpD80WuoptV5AUAoBQCgFAKAUAoBQCgFAKAUAoBQCgFAKAUAoBQEPrJp5LWPO5pSPwcfMnkSOS/wDytzB4OWIl/wAd797w2ZdQtXpAhaT8rKesmY8RnOF7953dpNbdSLxlbUp7IR2e+O4JHSYIgihVGAOFdynTjTioxyRT3WYFAUC50T9zbr2WkLz2h2z1aZZrV5DmSSKPgUbnjeozyzWWZjkbWlNZ7a8WOCyljkmlzsuTjqUGNuRw2DkZACe6OOQJHjWw9OqrVFct+Y+fe4tlAzBwY1BeSRzhmPFncniT/wDK5GLwFepPWi01uWVlzLcMiH0foK4uHF1cwsFG+3gIzsDlJIP0h7D4vfWNXD1qMOSpRbv+aXP0Lo8Qe9YJGBEC2/XTuMrGyZCrwMkm7wUHrO4Vr4fB1U3KV4pZ2vfgvewMhZ9VLS3haS7XaPFnAZBtHgsSLgDecAVsfjMZOoo0k0tya722SxraH1VdgzmSe2UkGKNJTtKv/lyOPA4HCriNIRi1G0ZtZtrY30CxivI7xJhb217JNJxcOqkRryMjnPoxn1VlTlh503VrUlFbrN7eC2A2NI3OkraPrJbi3YcACp2mY8FUKoyTWFKGCrz1YQkuvLpe0bTbtrrSpUMYbbeM7JLKw7xnANeM6eATaUpdzQ2mvZazXkjOsdmkuwcMyS4XPYGO4nur0qYHDwScqjV+dbewXM11rPcxKXmsGRRxbrkI+asIYCjUlq06t3/1YuZTrPKPG0fc+Zdr5hWP4Cm8q0fAXMS67JkqbW52l8YbAJGeGRnIrJ6Lla+vG3EXPX37248aK4XvjH91T4VV3Si+v+Bc9LrzZ8zIO+M/VUeisR0douexrtY/pSO+OT6hU+FYr7e9eoujIuuVif8AHH7kn9tYvRmK+zvXqLo9ffdY/px+6/8AbU+G4n7O9eouj4dcLH9P/sk/tq/DcV9nevUXRjOu1j+lJ7o5PrWsvheK+3vXqLowvr3ZjgZD3J9pFZLRGJfN2i5hbX6DcEhmYnhuUZPk3ms/hFX90ort9Bc8S64z+40fMfK22PmQ/PWUdGUv3Vl3eouY9Ba5Sz3EcTRIquWGQWJBVS3HgeHZzrLE6Mp0aMpqTbVu92CZcZpVRS7HCqCSewAZJrjxi5NRWbKUqz1h0jOGkhgiMQZsM+FwBv3kuM4HE12qmDwdJqFST1uj+mS7Im71tvnVcOilzhViUFzy3A7RGTuHM8q26ejcMpWs3bny8iXLdqHqDMzeyr0MHJBRZDl/hMDwbszw7M8PWvSlUXJQ+WG+2/oXRzlSOp21ssY2VGB8/lNetGjClHVgrIyM1eoFAKAUBXNNajaPuSWltl2jxdCUJPa2wRtHvzVuyWRE/wD8wtgNmO5vIl96kw2cdhBXf/1S4sZ31Muh4ml7wfD2X9W6lxYj4dRdIRPJLDpdg8mNtmgVi2yMLksx3DJ3AVbolmeL3VTTDvHI2kIZTExaMPCqqGIxtFVXBYcic45UuhZmd7XWEZ/CWL+UhgR3eCB6alosu0j9E6O0zaoUWzs5SWZ3dmzI7scszszAE7+wDG4VjKEJZruJtNV7XSpufZM2iYpSqhYkEsSpH75wAx2mO7wjvGN2KxVCkouKSs89mY2n3T1xpGeEw/cd4gxXaaOdSxQEF0GB4O0N21vxk7jWEcHh4yUlFXXQNpltdLzRIEXV+dFXcoSWQj+Xx8tYVMDQqScpK7fS/UX6CKN673DTXWibx1XHURKshSPA8JmyvhuTz4DAwKyhg6UIOENl89rv25g39I61nqn6nRt8suDsGSNtgHtbAycccY34rX+FYfp7Rc1NCaZtrdSPYOkmkfBllMalnbmT2Djgcs1618BTrW1nsWSWSFzDpTSy3Myq9ppD2KoBMSxfhJZP9Z3BUHYCc+TlKGj6VFtxz5+bgLkrLrLGIyItG6RDBSEVoMICBhQdkEhe4V4/CaLd232/wLkXoa/SIdZLo3SE1w4HWyGHAzzWNdk7KDkPIM1sVMFTnFQu0luT7+JLmTSt916BBoq/jUt4ezF4TJg5UMU8DJxvHLI51KWBp05aybfFlPS3kapspoO63DC7UWd+N20eryaPBRbu5y/2Y6jW0BEkSlptD3k075Lv1OEznOI0K4RfNmvWph4zio6zSXM3385EfNMJLM6AaHukgXJkjVSjSN7nLrH4KjsHGpSwsKb1k3fpbZSTt9L3CAKugJwAMAB3GAOHCGvGWjqEneV31v1HUQc+nZLe49kXujpS7ZFujSNGsaDcwjBQ7b7xluO/lXosDRVN00tjz258WS5bb/QLSFWuzuYbQtFY9Wg9yJG3GZ+Oc4UchzrlYzUwlo0FZvN5tLovkZWIJFV9KqqABLaEggDADMDuGPJJ6jWDbhgW5PbOXh/RN5918vGKx2kW+SdhkD3gPqyfUpqaMpRUpV55R8ffkGedB6saRnVLVpI7aAKQwQbTFfdbWDvJJ98Bv4VvUZYWrXcopylnd5Lh5bBZnQ9V9SrSx8KJNqXGDNJ4T+XZ5IO4Dz11G7lSsWOoUUAoBQCgFAKAUAoBQCgFAKAUAoBQCgFAKAUAoBQCgFAKAUAoDmWs8iXGmoUmdVt7KLr5SxwobIbwid3Ew+g1ksjF5mDWPWGa4aWW2HVW6Ln2TIp2mCrn8DG3aeDNu31xcVToyxHzvWk7JRW7i/JC5q6h2jCFriTfJOxck8dkE7PpJJ+UK1NJ1E6ipRygre/AI1dXB7JvZ7w70Q9VF6MEjzb/AP8AQ16Yv/BhoUFm9r9+8gszqOrkGEL++OB3D/vPora0TS1abnzvuX83MiXrqgUAoBQCgFAKAUAoBQCgFAKAUAoBQCgFAKAUAoBQCgFAKAUAoBQHNdWtDw3WltIzTxiTqpY1RW3rtAEZK8GIEYxnhWTyMbbSI150vHcy+w4H2jJOEd18XZUgsFbgxG7OOGK5KoOlXqYmeSV12WDZJ6w3It7SVl8HZTZTyE4RMdxIrj4SDrYiKe93fiysw6m2XVWcQ5sNs977x6FwPNWekavKYiT5tnYEdMsItmNF7FGe/ifXX0eGp8nSjHmRTYr2AoBQCgFAKAUAoBQCgFAKAUAoBQCgFAKAUAoBQCgFAKAUAoBQCgOXaP0NJPpPSNsZ2igMsUsyKMPKjqSqhxvVN+Gxx4VluMd5401aRrpiOKNVWOC12lRQAFLZTGBw3FTXK0ilToTks5NX6v6G80OkNiYI4hxlmRfUfrxWjolJVZTf7YthlrtoRlUHDKqO7cBXOgteok97Xeyl4r7IooBQCgFAKAUAoBQCgFAKAUAoBQCgFAKAUAoBQCgFAKAUAoBQCgFAUPSsTppoKkhi9l2TRh1AJEkb7RYBtxYIN2QeNXcY7yBstEpb6Uuo49sqkUILuxd2eQK7M7HiSQT5q5WmL8jHj5Dea+tQ2ruwj5dYzn5JQj5jWjgflw9aXQl23DLlo5cyp8IerfWpg1evBdJS4V9aUUAoBQCgFAKAUAoBQCgFAKAUAoBQCgFAKAUAoBQCgFAKAUAoBQCgKV0kjqjZXw/y9yoc9kMuEk+YDz1URms8GdLXy83tbeRfLsEr9o89auOpcrh5JZ59g3lc0xv0nZjsSU/7X/trjYfZgar6V4om8ueifyyd/wBRrWwH1EOPkylur6sooBQCgFAKAUAoBQCgFAKAUAoBQCgFAKAUAoBQCgFAKAUAoBQCgFAR2seixdWs1u3+IjKD2NxU+ZgD5qIM5/qlpJnvLGWTdI1vcWM4PET2xWQbXlZQTWTMUYNZrbq9NWy43GKQr3FZvm4Vxq1DkcLVisrprhdB5lq0Ufwyd/1GuXgfqIcfIpbq+rKKAUAoBQCgPlAfaAUAoBQCgFAKAUAoBQCgFAKAUAoBQCgFAKAUAoBQCgOSdIttJYXkd7EPwMk0UrgDhPGGDY7C8bN3+F5KyW0xewkdcF63S+jmjIYPDMVPaBHI27vB3VrYuk6mHnCOf83DzJrR35VPhD56+ZwmyvDiUuFfWlFAKAUAoBQCgFAKAUAoBQCgFAKAUAoBQCgFAKAUAoBQCgFAKAUAoBQGhp3RMd1A9vKMq4xnmCN6svlBwfNQHKNFCeHSejrK4Hh2rTosg4SQSI3VFee7DLjluHEGs9xhvOmaRs8TxuqnBYbWBzBG89/1VxcVhrYmnUgs2r9uZmTVdcCgFAKAUAoBQCgFAKAUAoBQCgFAKAUAoBQCgFAKAUAoBQCgFAKAUAoBQFU1m0YjX1hcHIdHdRjGCCpO/dy+uqiMtdQooBQCgFAKAU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30700810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C1761-7AC0-4A7C-BC76-2B0B90F60A2E}"/>
              </a:ext>
            </a:extLst>
          </p:cNvPr>
          <p:cNvSpPr>
            <a:spLocks noGrp="1"/>
          </p:cNvSpPr>
          <p:nvPr>
            <p:ph type="title"/>
          </p:nvPr>
        </p:nvSpPr>
        <p:spPr/>
        <p:txBody>
          <a:bodyPr>
            <a:normAutofit fontScale="90000"/>
          </a:bodyPr>
          <a:lstStyle/>
          <a:p>
            <a:r>
              <a:rPr lang="en-US" dirty="0"/>
              <a:t>How a health care worker could respond when a service user says they have NOT experienced violence</a:t>
            </a:r>
          </a:p>
        </p:txBody>
      </p:sp>
      <p:graphicFrame>
        <p:nvGraphicFramePr>
          <p:cNvPr id="5" name="Table 4">
            <a:extLst>
              <a:ext uri="{FF2B5EF4-FFF2-40B4-BE49-F238E27FC236}">
                <a16:creationId xmlns:a16="http://schemas.microsoft.com/office/drawing/2014/main" id="{533665E6-3401-4125-B78A-38A0754796B7}"/>
              </a:ext>
            </a:extLst>
          </p:cNvPr>
          <p:cNvGraphicFramePr>
            <a:graphicFrameLocks noGrp="1"/>
          </p:cNvGraphicFramePr>
          <p:nvPr>
            <p:extLst>
              <p:ext uri="{D42A27DB-BD31-4B8C-83A1-F6EECF244321}">
                <p14:modId xmlns:p14="http://schemas.microsoft.com/office/powerpoint/2010/main" val="1301558112"/>
              </p:ext>
            </p:extLst>
          </p:nvPr>
        </p:nvGraphicFramePr>
        <p:xfrm>
          <a:off x="591004" y="2013402"/>
          <a:ext cx="8368666" cy="3997960"/>
        </p:xfrm>
        <a:graphic>
          <a:graphicData uri="http://schemas.openxmlformats.org/drawingml/2006/table">
            <a:tbl>
              <a:tblPr firstRow="1" bandRow="1">
                <a:tableStyleId>{5C22544A-7EE6-4342-B048-85BDC9FD1C3A}</a:tableStyleId>
              </a:tblPr>
              <a:tblGrid>
                <a:gridCol w="3091209">
                  <a:extLst>
                    <a:ext uri="{9D8B030D-6E8A-4147-A177-3AD203B41FA5}">
                      <a16:colId xmlns:a16="http://schemas.microsoft.com/office/drawing/2014/main" val="1756839787"/>
                    </a:ext>
                  </a:extLst>
                </a:gridCol>
                <a:gridCol w="5277457">
                  <a:extLst>
                    <a:ext uri="{9D8B030D-6E8A-4147-A177-3AD203B41FA5}">
                      <a16:colId xmlns:a16="http://schemas.microsoft.com/office/drawing/2014/main" val="2373836967"/>
                    </a:ext>
                  </a:extLst>
                </a:gridCol>
              </a:tblGrid>
              <a:tr h="370840">
                <a:tc>
                  <a:txBody>
                    <a:bodyPr/>
                    <a:lstStyle/>
                    <a:p>
                      <a:r>
                        <a:rPr lang="en-US" dirty="0"/>
                        <a:t>Task</a:t>
                      </a:r>
                    </a:p>
                  </a:txBody>
                  <a:tcPr>
                    <a:solidFill>
                      <a:srgbClr val="427C5F"/>
                    </a:solidFill>
                  </a:tcPr>
                </a:tc>
                <a:tc>
                  <a:txBody>
                    <a:bodyPr/>
                    <a:lstStyle/>
                    <a:p>
                      <a:r>
                        <a:rPr lang="en-US" dirty="0"/>
                        <a:t>Message</a:t>
                      </a:r>
                    </a:p>
                  </a:txBody>
                  <a:tcPr>
                    <a:solidFill>
                      <a:srgbClr val="427C5F"/>
                    </a:solidFill>
                  </a:tcPr>
                </a:tc>
                <a:extLst>
                  <a:ext uri="{0D108BD9-81ED-4DB2-BD59-A6C34878D82A}">
                    <a16:rowId xmlns:a16="http://schemas.microsoft.com/office/drawing/2014/main" val="2491337047"/>
                  </a:ext>
                </a:extLst>
              </a:tr>
              <a:tr h="370840">
                <a:tc>
                  <a:txBody>
                    <a:bodyPr/>
                    <a:lstStyle/>
                    <a:p>
                      <a:r>
                        <a:rPr lang="en-US" sz="2000" dirty="0">
                          <a:solidFill>
                            <a:schemeClr val="tx1"/>
                          </a:solidFill>
                        </a:rPr>
                        <a:t>Deliver violence prevention and response messages</a:t>
                      </a:r>
                      <a:endParaRPr lang="en-US" sz="2000" dirty="0">
                        <a:solidFill>
                          <a:schemeClr val="tx1"/>
                        </a:solidFill>
                        <a:latin typeface="Arial" panose="020B0604020202020204" pitchFamily="34" charset="0"/>
                      </a:endParaRPr>
                    </a:p>
                  </a:txBody>
                  <a:tcPr>
                    <a:solidFill>
                      <a:srgbClr val="EDEDED"/>
                    </a:solidFill>
                  </a:tcPr>
                </a:tc>
                <a:tc>
                  <a:txBody>
                    <a:bodyPr/>
                    <a:lstStyle/>
                    <a:p>
                      <a:r>
                        <a:rPr lang="en-US" sz="2000" dirty="0"/>
                        <a:t>“If you experience violence or abuse in the future, I am here to support you. Many people have these experiences but everyone has the right to live free from violence and abuse.”</a:t>
                      </a:r>
                      <a:endParaRPr lang="en-US" sz="2000" b="0" dirty="0">
                        <a:solidFill>
                          <a:schemeClr val="tx1"/>
                        </a:solidFill>
                        <a:latin typeface="Arial" panose="020B0604020202020204" pitchFamily="34" charset="0"/>
                      </a:endParaRPr>
                    </a:p>
                  </a:txBody>
                  <a:tcPr>
                    <a:solidFill>
                      <a:srgbClr val="EDEDED"/>
                    </a:solidFill>
                  </a:tcPr>
                </a:tc>
                <a:extLst>
                  <a:ext uri="{0D108BD9-81ED-4DB2-BD59-A6C34878D82A}">
                    <a16:rowId xmlns:a16="http://schemas.microsoft.com/office/drawing/2014/main" val="331020810"/>
                  </a:ext>
                </a:extLst>
              </a:tr>
              <a:tr h="370840">
                <a:tc>
                  <a:txBody>
                    <a:bodyPr/>
                    <a:lstStyle/>
                    <a:p>
                      <a:r>
                        <a:rPr lang="en-US" sz="2000" dirty="0">
                          <a:solidFill>
                            <a:schemeClr val="tx1"/>
                          </a:solidFill>
                        </a:rPr>
                        <a:t>Provide information about medical options for sexual violence </a:t>
                      </a:r>
                    </a:p>
                  </a:txBody>
                  <a:tcPr>
                    <a:solidFill>
                      <a:srgbClr val="D1EBDE"/>
                    </a:solidFill>
                  </a:tcPr>
                </a:tc>
                <a:tc>
                  <a:txBody>
                    <a:bodyPr/>
                    <a:lstStyle/>
                    <a:p>
                      <a:r>
                        <a:rPr lang="en-US" sz="2000" dirty="0"/>
                        <a:t>“If sexual violence occurs, it is important to seek help quickly. There are medical options that can be used within three days after the assault that can reduce risk of HIV infection and within five days to reduce risk of pregnancy.”</a:t>
                      </a:r>
                    </a:p>
                  </a:txBody>
                  <a:tcPr>
                    <a:solidFill>
                      <a:srgbClr val="D1EBDE"/>
                    </a:solidFill>
                  </a:tcPr>
                </a:tc>
                <a:extLst>
                  <a:ext uri="{0D108BD9-81ED-4DB2-BD59-A6C34878D82A}">
                    <a16:rowId xmlns:a16="http://schemas.microsoft.com/office/drawing/2014/main" val="1958439156"/>
                  </a:ext>
                </a:extLst>
              </a:tr>
              <a:tr h="370840">
                <a:tc>
                  <a:txBody>
                    <a:bodyPr/>
                    <a:lstStyle/>
                    <a:p>
                      <a:r>
                        <a:rPr lang="en-US" sz="2000" dirty="0">
                          <a:solidFill>
                            <a:schemeClr val="tx1"/>
                          </a:solidFill>
                        </a:rPr>
                        <a:t>Share resources</a:t>
                      </a:r>
                    </a:p>
                  </a:txBody>
                  <a:tcPr>
                    <a:solidFill>
                      <a:srgbClr val="EDEDED"/>
                    </a:solidFill>
                  </a:tcPr>
                </a:tc>
                <a:tc>
                  <a:txBody>
                    <a:bodyPr/>
                    <a:lstStyle/>
                    <a:p>
                      <a:r>
                        <a:rPr lang="en-US" sz="2000" i="0" dirty="0">
                          <a:effectLst/>
                          <a:latin typeface="Calibri" panose="020F0502020204030204" pitchFamily="34" charset="0"/>
                          <a:ea typeface="Calibri" panose="020F0502020204030204" pitchFamily="34" charset="0"/>
                          <a:cs typeface="Times New Roman" panose="02020603050405020304" pitchFamily="18" charset="0"/>
                        </a:rPr>
                        <a:t>“I’d like to share resources in case you ever need them. Is that okay?”</a:t>
                      </a:r>
                      <a:endParaRPr lang="en-US" sz="2000" b="0" i="0" dirty="0">
                        <a:solidFill>
                          <a:schemeClr val="tx1"/>
                        </a:solidFill>
                        <a:latin typeface="Arial" panose="020B0604020202020204" pitchFamily="34" charset="0"/>
                      </a:endParaRPr>
                    </a:p>
                  </a:txBody>
                  <a:tcPr>
                    <a:solidFill>
                      <a:srgbClr val="EDEDED"/>
                    </a:solidFill>
                  </a:tcPr>
                </a:tc>
                <a:extLst>
                  <a:ext uri="{0D108BD9-81ED-4DB2-BD59-A6C34878D82A}">
                    <a16:rowId xmlns:a16="http://schemas.microsoft.com/office/drawing/2014/main" val="2488916490"/>
                  </a:ext>
                </a:extLst>
              </a:tr>
            </a:tbl>
          </a:graphicData>
        </a:graphic>
      </p:graphicFrame>
    </p:spTree>
    <p:extLst>
      <p:ext uri="{BB962C8B-B14F-4D97-AF65-F5344CB8AC3E}">
        <p14:creationId xmlns:p14="http://schemas.microsoft.com/office/powerpoint/2010/main" val="2389874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30ECDF-E1E7-445A-A088-0BFBAC2E53B0}"/>
              </a:ext>
            </a:extLst>
          </p:cNvPr>
          <p:cNvSpPr>
            <a:spLocks noGrp="1"/>
          </p:cNvSpPr>
          <p:nvPr>
            <p:ph type="title"/>
          </p:nvPr>
        </p:nvSpPr>
        <p:spPr/>
        <p:txBody>
          <a:bodyPr/>
          <a:lstStyle/>
          <a:p>
            <a:r>
              <a:rPr lang="en-US" b="1" dirty="0"/>
              <a:t>Session 1.4</a:t>
            </a:r>
            <a:br>
              <a:rPr lang="en-US" dirty="0"/>
            </a:br>
            <a:r>
              <a:rPr lang="en-US" dirty="0"/>
              <a:t>Group Norms</a:t>
            </a:r>
          </a:p>
        </p:txBody>
      </p:sp>
    </p:spTree>
    <p:extLst>
      <p:ext uri="{BB962C8B-B14F-4D97-AF65-F5344CB8AC3E}">
        <p14:creationId xmlns:p14="http://schemas.microsoft.com/office/powerpoint/2010/main" val="358123404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Review tool to ask about and respond to violence</a:t>
            </a:r>
          </a:p>
        </p:txBody>
      </p:sp>
      <p:pic>
        <p:nvPicPr>
          <p:cNvPr id="1028" name="Picture 4" descr="Pheomena Bisengo 35, a sexual and gender-based violence (SGBV) psychosocial counselo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83279" y="2079383"/>
            <a:ext cx="5777442" cy="3851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42309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853CD-4C27-4826-A72A-DE516FAA2038}"/>
              </a:ext>
            </a:extLst>
          </p:cNvPr>
          <p:cNvSpPr>
            <a:spLocks noGrp="1"/>
          </p:cNvSpPr>
          <p:nvPr>
            <p:ph type="title"/>
          </p:nvPr>
        </p:nvSpPr>
        <p:spPr/>
        <p:txBody>
          <a:bodyPr/>
          <a:lstStyle/>
          <a:p>
            <a:r>
              <a:rPr lang="en-US"/>
              <a:t>Questions and reflections</a:t>
            </a:r>
            <a:endParaRPr lang="en-US" dirty="0"/>
          </a:p>
        </p:txBody>
      </p:sp>
      <p:sp>
        <p:nvSpPr>
          <p:cNvPr id="4" name="Text Placeholder 3">
            <a:extLst>
              <a:ext uri="{FF2B5EF4-FFF2-40B4-BE49-F238E27FC236}">
                <a16:creationId xmlns:a16="http://schemas.microsoft.com/office/drawing/2014/main" id="{2AFF35B8-67EA-4E2C-B289-8C820AAFFFFF}"/>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02496837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a:t>Session 3.5</a:t>
            </a:r>
            <a:br>
              <a:rPr lang="en-US" dirty="0"/>
            </a:br>
            <a:r>
              <a:rPr lang="en-US" dirty="0"/>
              <a:t>Referring Effectively: Overview of Recommended Health, Social, and Justice/Legal Services and Improving Access to Each One</a:t>
            </a:r>
            <a:endParaRPr lang="es-DO" dirty="0"/>
          </a:p>
        </p:txBody>
      </p:sp>
    </p:spTree>
    <p:extLst>
      <p:ext uri="{BB962C8B-B14F-4D97-AF65-F5344CB8AC3E}">
        <p14:creationId xmlns:p14="http://schemas.microsoft.com/office/powerpoint/2010/main" val="330595697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38FE5A-C346-4338-98A2-7BBB930BBAD2}"/>
              </a:ext>
            </a:extLst>
          </p:cNvPr>
          <p:cNvSpPr>
            <a:spLocks noGrp="1"/>
          </p:cNvSpPr>
          <p:nvPr>
            <p:ph type="title"/>
          </p:nvPr>
        </p:nvSpPr>
        <p:spPr/>
        <p:txBody>
          <a:bodyPr/>
          <a:lstStyle/>
          <a:p>
            <a:r>
              <a:rPr lang="en-US" dirty="0"/>
              <a:t>Objectives</a:t>
            </a:r>
          </a:p>
        </p:txBody>
      </p:sp>
      <p:sp>
        <p:nvSpPr>
          <p:cNvPr id="4" name="Text Placeholder 3">
            <a:extLst>
              <a:ext uri="{FF2B5EF4-FFF2-40B4-BE49-F238E27FC236}">
                <a16:creationId xmlns:a16="http://schemas.microsoft.com/office/drawing/2014/main" id="{45370B50-1C10-44EC-9CC1-9A3D4EC4483C}"/>
              </a:ext>
            </a:extLst>
          </p:cNvPr>
          <p:cNvSpPr>
            <a:spLocks noGrp="1"/>
          </p:cNvSpPr>
          <p:nvPr>
            <p:ph type="body" sz="quarter" idx="10"/>
          </p:nvPr>
        </p:nvSpPr>
        <p:spPr>
          <a:xfrm>
            <a:off x="466725" y="1590675"/>
            <a:ext cx="8220075" cy="4176713"/>
          </a:xfrm>
        </p:spPr>
        <p:txBody>
          <a:bodyPr/>
          <a:lstStyle/>
          <a:p>
            <a:pPr>
              <a:lnSpc>
                <a:spcPct val="100000"/>
              </a:lnSpc>
              <a:spcBef>
                <a:spcPts val="1800"/>
              </a:spcBef>
            </a:pPr>
            <a:r>
              <a:rPr lang="en-US" dirty="0"/>
              <a:t>List the services that should be offered to victims of violence and describe the importance of each</a:t>
            </a:r>
          </a:p>
          <a:p>
            <a:pPr>
              <a:lnSpc>
                <a:spcPct val="100000"/>
              </a:lnSpc>
              <a:spcBef>
                <a:spcPts val="1800"/>
              </a:spcBef>
            </a:pPr>
            <a:r>
              <a:rPr lang="en-US" dirty="0"/>
              <a:t>Describe the process of referral for all available services</a:t>
            </a:r>
          </a:p>
          <a:p>
            <a:pPr>
              <a:lnSpc>
                <a:spcPct val="100000"/>
              </a:lnSpc>
              <a:spcBef>
                <a:spcPts val="1800"/>
              </a:spcBef>
            </a:pPr>
            <a:r>
              <a:rPr lang="en-US" dirty="0"/>
              <a:t>Discuss which of these services KP members can safely be referred to</a:t>
            </a:r>
          </a:p>
        </p:txBody>
      </p:sp>
    </p:spTree>
    <p:extLst>
      <p:ext uri="{BB962C8B-B14F-4D97-AF65-F5344CB8AC3E}">
        <p14:creationId xmlns:p14="http://schemas.microsoft.com/office/powerpoint/2010/main" val="273651502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Meeting victims’ needs</a:t>
            </a:r>
          </a:p>
        </p:txBody>
      </p:sp>
      <p:sp>
        <p:nvSpPr>
          <p:cNvPr id="4" name="Text Placeholder 3">
            <a:extLst>
              <a:ext uri="{FF2B5EF4-FFF2-40B4-BE49-F238E27FC236}">
                <a16:creationId xmlns:a16="http://schemas.microsoft.com/office/drawing/2014/main" id="{02750E67-5DF1-4BEB-BFDD-8C8C25BFB8BC}"/>
              </a:ext>
            </a:extLst>
          </p:cNvPr>
          <p:cNvSpPr>
            <a:spLocks noGrp="1"/>
          </p:cNvSpPr>
          <p:nvPr>
            <p:ph type="body" sz="quarter" idx="10"/>
          </p:nvPr>
        </p:nvSpPr>
        <p:spPr/>
        <p:txBody>
          <a:bodyPr/>
          <a:lstStyle/>
          <a:p>
            <a:endParaRPr lang="en-US"/>
          </a:p>
        </p:txBody>
      </p:sp>
      <p:graphicFrame>
        <p:nvGraphicFramePr>
          <p:cNvPr id="7" name="Table 6">
            <a:extLst>
              <a:ext uri="{FF2B5EF4-FFF2-40B4-BE49-F238E27FC236}">
                <a16:creationId xmlns:a16="http://schemas.microsoft.com/office/drawing/2014/main" id="{C5663EC3-D9D9-4E3D-A22B-CF3A68902E92}"/>
              </a:ext>
            </a:extLst>
          </p:cNvPr>
          <p:cNvGraphicFramePr>
            <a:graphicFrameLocks noGrp="1"/>
          </p:cNvGraphicFramePr>
          <p:nvPr>
            <p:extLst>
              <p:ext uri="{D42A27DB-BD31-4B8C-83A1-F6EECF244321}">
                <p14:modId xmlns:p14="http://schemas.microsoft.com/office/powerpoint/2010/main" val="1759100566"/>
              </p:ext>
            </p:extLst>
          </p:nvPr>
        </p:nvGraphicFramePr>
        <p:xfrm>
          <a:off x="181145" y="1309123"/>
          <a:ext cx="8781710" cy="5227320"/>
        </p:xfrm>
        <a:graphic>
          <a:graphicData uri="http://schemas.openxmlformats.org/drawingml/2006/table">
            <a:tbl>
              <a:tblPr firstRow="1" firstCol="1" bandRow="1">
                <a:tableStyleId>{5C22544A-7EE6-4342-B048-85BDC9FD1C3A}</a:tableStyleId>
              </a:tblPr>
              <a:tblGrid>
                <a:gridCol w="1333138">
                  <a:extLst>
                    <a:ext uri="{9D8B030D-6E8A-4147-A177-3AD203B41FA5}">
                      <a16:colId xmlns:a16="http://schemas.microsoft.com/office/drawing/2014/main" val="1954361719"/>
                    </a:ext>
                  </a:extLst>
                </a:gridCol>
                <a:gridCol w="4898533">
                  <a:extLst>
                    <a:ext uri="{9D8B030D-6E8A-4147-A177-3AD203B41FA5}">
                      <a16:colId xmlns:a16="http://schemas.microsoft.com/office/drawing/2014/main" val="1611687006"/>
                    </a:ext>
                  </a:extLst>
                </a:gridCol>
                <a:gridCol w="1542464">
                  <a:extLst>
                    <a:ext uri="{9D8B030D-6E8A-4147-A177-3AD203B41FA5}">
                      <a16:colId xmlns:a16="http://schemas.microsoft.com/office/drawing/2014/main" val="1248924323"/>
                    </a:ext>
                  </a:extLst>
                </a:gridCol>
                <a:gridCol w="1007575">
                  <a:extLst>
                    <a:ext uri="{9D8B030D-6E8A-4147-A177-3AD203B41FA5}">
                      <a16:colId xmlns:a16="http://schemas.microsoft.com/office/drawing/2014/main" val="2266014990"/>
                    </a:ext>
                  </a:extLst>
                </a:gridCol>
              </a:tblGrid>
              <a:tr h="0">
                <a:tc>
                  <a:txBody>
                    <a:bodyPr/>
                    <a:lstStyle/>
                    <a:p>
                      <a:pPr marL="0" marR="0">
                        <a:spcBef>
                          <a:spcPts val="0"/>
                        </a:spcBef>
                        <a:spcAft>
                          <a:spcPts val="0"/>
                        </a:spcAft>
                      </a:pPr>
                      <a:r>
                        <a:rPr lang="en-US" sz="1600" dirty="0">
                          <a:effectLst/>
                        </a:rPr>
                        <a:t> </a:t>
                      </a:r>
                      <a:endParaRPr lang="en-US" sz="1600" dirty="0">
                        <a:effectLst/>
                        <a:latin typeface="Calibri" panose="020F0502020204030204" pitchFamily="34" charset="0"/>
                        <a:ea typeface="MS Mincho" panose="02020609040205080304" pitchFamily="49" charset="-128"/>
                        <a:cs typeface="Mangal" panose="02040503050203030202" pitchFamily="18" charset="0"/>
                      </a:endParaRPr>
                    </a:p>
                  </a:txBody>
                  <a:tcPr marL="68580" marR="68580">
                    <a:solidFill>
                      <a:srgbClr val="427C5F"/>
                    </a:solidFill>
                  </a:tcPr>
                </a:tc>
                <a:tc>
                  <a:txBody>
                    <a:bodyPr/>
                    <a:lstStyle/>
                    <a:p>
                      <a:pPr marL="0" marR="0">
                        <a:spcBef>
                          <a:spcPts val="0"/>
                        </a:spcBef>
                        <a:spcAft>
                          <a:spcPts val="0"/>
                        </a:spcAft>
                      </a:pPr>
                      <a:r>
                        <a:rPr lang="en-US" sz="1600" dirty="0">
                          <a:effectLst/>
                        </a:rPr>
                        <a:t>Services (potentially) needed</a:t>
                      </a:r>
                      <a:endParaRPr lang="en-US" sz="1600" dirty="0">
                        <a:effectLst/>
                        <a:latin typeface="Calibri" panose="020F0502020204030204" pitchFamily="34" charset="0"/>
                        <a:ea typeface="MS Mincho" panose="02020609040205080304" pitchFamily="49" charset="-128"/>
                        <a:cs typeface="Mangal" panose="02040503050203030202" pitchFamily="18" charset="0"/>
                      </a:endParaRPr>
                    </a:p>
                  </a:txBody>
                  <a:tcPr marL="68580" marR="68580" anchor="ctr">
                    <a:solidFill>
                      <a:srgbClr val="427C5F"/>
                    </a:solidFill>
                  </a:tcPr>
                </a:tc>
                <a:tc>
                  <a:txBody>
                    <a:bodyPr/>
                    <a:lstStyle/>
                    <a:p>
                      <a:pPr marL="0" marR="0">
                        <a:lnSpc>
                          <a:spcPts val="1800"/>
                        </a:lnSpc>
                        <a:spcBef>
                          <a:spcPts val="0"/>
                        </a:spcBef>
                        <a:spcAft>
                          <a:spcPts val="0"/>
                        </a:spcAft>
                      </a:pPr>
                      <a:r>
                        <a:rPr lang="en-US" sz="1600" dirty="0">
                          <a:effectLst/>
                          <a:latin typeface="Calibri" panose="020F0502020204030204" pitchFamily="34" charset="0"/>
                          <a:ea typeface="MS Mincho" panose="02020609040205080304" pitchFamily="49" charset="-128"/>
                          <a:cs typeface="Mangal" panose="02040503050203030202" pitchFamily="18" charset="0"/>
                        </a:rPr>
                        <a:t>Where available</a:t>
                      </a:r>
                    </a:p>
                  </a:txBody>
                  <a:tcPr marL="68580" marR="68580" anchor="ctr">
                    <a:solidFill>
                      <a:srgbClr val="427C5F"/>
                    </a:solidFill>
                  </a:tcPr>
                </a:tc>
                <a:tc>
                  <a:txBody>
                    <a:bodyPr/>
                    <a:lstStyle/>
                    <a:p>
                      <a:pPr marL="0" marR="0">
                        <a:spcBef>
                          <a:spcPts val="0"/>
                        </a:spcBef>
                        <a:spcAft>
                          <a:spcPts val="0"/>
                        </a:spcAft>
                      </a:pPr>
                      <a:r>
                        <a:rPr lang="en-US" sz="1600" dirty="0">
                          <a:effectLst/>
                          <a:latin typeface="Calibri" panose="020F0502020204030204" pitchFamily="34" charset="0"/>
                          <a:ea typeface="MS Mincho" panose="02020609040205080304" pitchFamily="49" charset="-128"/>
                          <a:cs typeface="Mangal" panose="02040503050203030202" pitchFamily="18" charset="0"/>
                        </a:rPr>
                        <a:t>Details</a:t>
                      </a:r>
                    </a:p>
                  </a:txBody>
                  <a:tcPr marL="68580" marR="68580" anchor="ctr">
                    <a:solidFill>
                      <a:srgbClr val="427C5F"/>
                    </a:solidFill>
                  </a:tcPr>
                </a:tc>
                <a:extLst>
                  <a:ext uri="{0D108BD9-81ED-4DB2-BD59-A6C34878D82A}">
                    <a16:rowId xmlns:a16="http://schemas.microsoft.com/office/drawing/2014/main" val="67134797"/>
                  </a:ext>
                </a:extLst>
              </a:tr>
              <a:tr h="1322490">
                <a:tc>
                  <a:txBody>
                    <a:bodyPr/>
                    <a:lstStyle/>
                    <a:p>
                      <a:pPr marL="0" marR="0">
                        <a:lnSpc>
                          <a:spcPts val="1800"/>
                        </a:lnSpc>
                        <a:spcBef>
                          <a:spcPts val="0"/>
                        </a:spcBef>
                        <a:spcAft>
                          <a:spcPts val="0"/>
                        </a:spcAft>
                      </a:pPr>
                      <a:r>
                        <a:rPr lang="en-US" sz="1600" dirty="0">
                          <a:effectLst/>
                          <a:latin typeface="+mn-lt"/>
                        </a:rPr>
                        <a:t>Physical and mental health services</a:t>
                      </a:r>
                      <a:endParaRPr lang="en-US" sz="1600" dirty="0">
                        <a:effectLst/>
                        <a:latin typeface="+mn-lt"/>
                        <a:ea typeface="MS Mincho" panose="02020609040205080304" pitchFamily="49" charset="-128"/>
                        <a:cs typeface="Mangal" panose="02040503050203030202" pitchFamily="18" charset="0"/>
                      </a:endParaRPr>
                    </a:p>
                  </a:txBody>
                  <a:tcPr marL="68580" marR="68580" marT="91440" marB="91440">
                    <a:solidFill>
                      <a:srgbClr val="427C5F"/>
                    </a:solidFill>
                  </a:tcPr>
                </a:tc>
                <a:tc>
                  <a:txBody>
                    <a:bodyPr/>
                    <a:lstStyle/>
                    <a:p>
                      <a:pPr marL="174625" marR="0" indent="-173038" algn="l" defTabSz="457200" rtl="0" eaLnBrk="1" latinLnBrk="0" hangingPunct="1">
                        <a:lnSpc>
                          <a:spcPts val="1800"/>
                        </a:lnSpc>
                        <a:spcBef>
                          <a:spcPts val="0"/>
                        </a:spcBef>
                        <a:spcAft>
                          <a:spcPts val="0"/>
                        </a:spcAft>
                        <a:buFont typeface="Arial" panose="020B0604020202020204" pitchFamily="34" charset="0"/>
                        <a:buChar char="•"/>
                      </a:pPr>
                      <a:r>
                        <a:rPr lang="en-US" sz="1600" kern="1200" dirty="0">
                          <a:solidFill>
                            <a:schemeClr val="dk1"/>
                          </a:solidFill>
                          <a:effectLst/>
                          <a:latin typeface="+mn-lt"/>
                          <a:ea typeface="+mn-ea"/>
                          <a:cs typeface="+mn-cs"/>
                        </a:rPr>
                        <a:t>Emergency injury treatment</a:t>
                      </a:r>
                    </a:p>
                    <a:p>
                      <a:pPr marL="174625" marR="0" indent="-173038" algn="l" defTabSz="457200" rtl="0" eaLnBrk="1" latinLnBrk="0" hangingPunct="1">
                        <a:lnSpc>
                          <a:spcPts val="1800"/>
                        </a:lnSpc>
                        <a:spcBef>
                          <a:spcPts val="0"/>
                        </a:spcBef>
                        <a:spcAft>
                          <a:spcPts val="0"/>
                        </a:spcAft>
                        <a:buFont typeface="Arial" panose="020B0604020202020204" pitchFamily="34" charset="0"/>
                        <a:buChar char="•"/>
                      </a:pPr>
                      <a:r>
                        <a:rPr lang="en-US" sz="1600" kern="1200" dirty="0">
                          <a:solidFill>
                            <a:schemeClr val="dk1"/>
                          </a:solidFill>
                          <a:effectLst/>
                          <a:latin typeface="+mn-lt"/>
                          <a:ea typeface="+mn-ea"/>
                          <a:cs typeface="+mn-cs"/>
                        </a:rPr>
                        <a:t>HIV and STI testing/prophylaxis/care</a:t>
                      </a:r>
                    </a:p>
                    <a:p>
                      <a:pPr marL="174625" marR="0" indent="-173038" algn="l" defTabSz="457200" rtl="0" eaLnBrk="1" latinLnBrk="0" hangingPunct="1">
                        <a:lnSpc>
                          <a:spcPts val="1800"/>
                        </a:lnSpc>
                        <a:spcBef>
                          <a:spcPts val="0"/>
                        </a:spcBef>
                        <a:spcAft>
                          <a:spcPts val="0"/>
                        </a:spcAft>
                        <a:buFont typeface="Arial" panose="020B0604020202020204" pitchFamily="34" charset="0"/>
                        <a:buChar char="•"/>
                      </a:pPr>
                      <a:r>
                        <a:rPr lang="en-US" sz="1600" kern="1200" dirty="0">
                          <a:solidFill>
                            <a:schemeClr val="dk1"/>
                          </a:solidFill>
                          <a:effectLst/>
                          <a:latin typeface="+mn-lt"/>
                          <a:ea typeface="+mn-ea"/>
                          <a:cs typeface="+mn-cs"/>
                        </a:rPr>
                        <a:t>Emergency contraception</a:t>
                      </a:r>
                    </a:p>
                    <a:p>
                      <a:pPr marL="174625" marR="0" indent="-173038" algn="l" defTabSz="457200" rtl="0" eaLnBrk="1" latinLnBrk="0" hangingPunct="1">
                        <a:lnSpc>
                          <a:spcPts val="1800"/>
                        </a:lnSpc>
                        <a:spcBef>
                          <a:spcPts val="0"/>
                        </a:spcBef>
                        <a:spcAft>
                          <a:spcPts val="0"/>
                        </a:spcAft>
                        <a:buFont typeface="Arial" panose="020B0604020202020204" pitchFamily="34" charset="0"/>
                        <a:buChar char="•"/>
                      </a:pPr>
                      <a:r>
                        <a:rPr lang="en-US" sz="1600" kern="1200" dirty="0">
                          <a:solidFill>
                            <a:schemeClr val="dk1"/>
                          </a:solidFill>
                          <a:effectLst/>
                          <a:latin typeface="+mn-lt"/>
                          <a:ea typeface="+mn-ea"/>
                          <a:cs typeface="+mn-cs"/>
                        </a:rPr>
                        <a:t>Rape kits/forensic examination</a:t>
                      </a:r>
                    </a:p>
                    <a:p>
                      <a:pPr marL="174625" marR="0" indent="-173038" algn="l" defTabSz="457200" rtl="0" eaLnBrk="1" latinLnBrk="0" hangingPunct="1">
                        <a:lnSpc>
                          <a:spcPts val="1800"/>
                        </a:lnSpc>
                        <a:spcBef>
                          <a:spcPts val="0"/>
                        </a:spcBef>
                        <a:spcAft>
                          <a:spcPts val="0"/>
                        </a:spcAft>
                        <a:buFont typeface="Arial" panose="020B0604020202020204" pitchFamily="34" charset="0"/>
                        <a:buChar char="•"/>
                      </a:pPr>
                      <a:r>
                        <a:rPr lang="en-US" sz="1600" kern="1200" dirty="0">
                          <a:solidFill>
                            <a:schemeClr val="dk1"/>
                          </a:solidFill>
                          <a:effectLst/>
                          <a:latin typeface="+mn-lt"/>
                          <a:ea typeface="+mn-ea"/>
                          <a:cs typeface="+mn-cs"/>
                        </a:rPr>
                        <a:t>Relevant vaccines</a:t>
                      </a:r>
                    </a:p>
                    <a:p>
                      <a:pPr marL="174625" marR="0" indent="-173038" algn="l" defTabSz="457200" rtl="0" eaLnBrk="1" latinLnBrk="0" hangingPunct="1">
                        <a:lnSpc>
                          <a:spcPts val="1800"/>
                        </a:lnSpc>
                        <a:spcBef>
                          <a:spcPts val="0"/>
                        </a:spcBef>
                        <a:spcAft>
                          <a:spcPts val="0"/>
                        </a:spcAft>
                        <a:buFont typeface="Arial" panose="020B0604020202020204" pitchFamily="34" charset="0"/>
                        <a:buChar char="•"/>
                      </a:pPr>
                      <a:r>
                        <a:rPr lang="en-US" sz="1600" kern="1200" dirty="0">
                          <a:solidFill>
                            <a:schemeClr val="dk1"/>
                          </a:solidFill>
                          <a:effectLst/>
                          <a:latin typeface="+mn-lt"/>
                          <a:ea typeface="+mn-ea"/>
                          <a:cs typeface="+mn-cs"/>
                        </a:rPr>
                        <a:t>Mental health screening/treatment for depression and post-traumatic stress disorder</a:t>
                      </a:r>
                    </a:p>
                  </a:txBody>
                  <a:tcPr marL="68580" marR="68580" marT="91440" marB="91440">
                    <a:solidFill>
                      <a:srgbClr val="D1EBDE"/>
                    </a:solidFill>
                  </a:tcPr>
                </a:tc>
                <a:tc>
                  <a:txBody>
                    <a:bodyPr/>
                    <a:lstStyle/>
                    <a:p>
                      <a:pPr marL="0" marR="0">
                        <a:spcBef>
                          <a:spcPts val="0"/>
                        </a:spcBef>
                        <a:spcAft>
                          <a:spcPts val="0"/>
                        </a:spcAft>
                      </a:pPr>
                      <a:endParaRPr lang="en-US" sz="1600" dirty="0">
                        <a:effectLst/>
                        <a:latin typeface="Calibri" panose="020F0502020204030204" pitchFamily="34" charset="0"/>
                        <a:ea typeface="MS Mincho" panose="02020609040205080304" pitchFamily="49" charset="-128"/>
                        <a:cs typeface="Mangal" panose="02040503050203030202" pitchFamily="18" charset="0"/>
                      </a:endParaRPr>
                    </a:p>
                  </a:txBody>
                  <a:tcPr marL="68580" marR="68580" marT="91440" marB="91440">
                    <a:solidFill>
                      <a:srgbClr val="D1EBDE"/>
                    </a:solidFill>
                  </a:tcPr>
                </a:tc>
                <a:tc>
                  <a:txBody>
                    <a:bodyPr/>
                    <a:lstStyle/>
                    <a:p>
                      <a:pPr marL="0" marR="0">
                        <a:spcBef>
                          <a:spcPts val="0"/>
                        </a:spcBef>
                        <a:spcAft>
                          <a:spcPts val="0"/>
                        </a:spcAft>
                      </a:pPr>
                      <a:endParaRPr lang="en-US" sz="1600" dirty="0">
                        <a:effectLst/>
                        <a:latin typeface="Calibri" panose="020F0502020204030204" pitchFamily="34" charset="0"/>
                        <a:ea typeface="MS Mincho" panose="02020609040205080304" pitchFamily="49" charset="-128"/>
                        <a:cs typeface="Mangal" panose="02040503050203030202" pitchFamily="18" charset="0"/>
                      </a:endParaRPr>
                    </a:p>
                  </a:txBody>
                  <a:tcPr marL="68580" marR="68580" marT="91440" marB="91440">
                    <a:solidFill>
                      <a:srgbClr val="D1EBDE"/>
                    </a:solidFill>
                  </a:tcPr>
                </a:tc>
                <a:extLst>
                  <a:ext uri="{0D108BD9-81ED-4DB2-BD59-A6C34878D82A}">
                    <a16:rowId xmlns:a16="http://schemas.microsoft.com/office/drawing/2014/main" val="2543499359"/>
                  </a:ext>
                </a:extLst>
              </a:tr>
              <a:tr h="1318674">
                <a:tc>
                  <a:txBody>
                    <a:bodyPr/>
                    <a:lstStyle/>
                    <a:p>
                      <a:pPr marL="0" marR="0">
                        <a:lnSpc>
                          <a:spcPts val="1800"/>
                        </a:lnSpc>
                        <a:spcBef>
                          <a:spcPts val="0"/>
                        </a:spcBef>
                        <a:spcAft>
                          <a:spcPts val="0"/>
                        </a:spcAft>
                      </a:pPr>
                      <a:r>
                        <a:rPr lang="en-US" sz="1600" dirty="0">
                          <a:effectLst/>
                          <a:latin typeface="+mn-lt"/>
                          <a:ea typeface="MS Mincho" panose="02020609040205080304" pitchFamily="49" charset="-128"/>
                          <a:cs typeface="Mangal" panose="02040503050203030202" pitchFamily="18" charset="0"/>
                        </a:rPr>
                        <a:t>Social services</a:t>
                      </a:r>
                    </a:p>
                  </a:txBody>
                  <a:tcPr marL="68580" marR="68580" marT="91440" marB="91440">
                    <a:solidFill>
                      <a:srgbClr val="427C5F"/>
                    </a:solidFill>
                  </a:tcPr>
                </a:tc>
                <a:tc>
                  <a:txBody>
                    <a:bodyPr/>
                    <a:lstStyle/>
                    <a:p>
                      <a:pPr marL="174625" marR="0" indent="-173038" algn="l" defTabSz="457200" rtl="0" eaLnBrk="1" latinLnBrk="0" hangingPunct="1">
                        <a:lnSpc>
                          <a:spcPts val="1800"/>
                        </a:lnSpc>
                        <a:spcBef>
                          <a:spcPts val="0"/>
                        </a:spcBef>
                        <a:spcAft>
                          <a:spcPts val="0"/>
                        </a:spcAft>
                        <a:buFont typeface="Arial" panose="020B0604020202020204" pitchFamily="34" charset="0"/>
                        <a:buChar char="•"/>
                      </a:pPr>
                      <a:r>
                        <a:rPr lang="en-US" sz="1600" kern="1200" dirty="0">
                          <a:solidFill>
                            <a:schemeClr val="dk1"/>
                          </a:solidFill>
                          <a:effectLst/>
                          <a:latin typeface="+mn-lt"/>
                          <a:ea typeface="+mn-ea"/>
                          <a:cs typeface="+mn-cs"/>
                        </a:rPr>
                        <a:t>Psychosocial support (support groups, crisis counseling)</a:t>
                      </a:r>
                    </a:p>
                    <a:p>
                      <a:pPr marL="174625" marR="0" lvl="0" indent="-173038" algn="l" defTabSz="457200" rtl="0" eaLnBrk="1" fontAlgn="auto" latinLnBrk="0" hangingPunct="1">
                        <a:lnSpc>
                          <a:spcPts val="1800"/>
                        </a:lnSpc>
                        <a:spcBef>
                          <a:spcPts val="0"/>
                        </a:spcBef>
                        <a:spcAft>
                          <a:spcPts val="0"/>
                        </a:spcAft>
                        <a:buClrTx/>
                        <a:buSzTx/>
                        <a:buFont typeface="Arial" panose="020B0604020202020204" pitchFamily="34" charset="0"/>
                        <a:buChar char="•"/>
                        <a:tabLst/>
                        <a:defRPr/>
                      </a:pPr>
                      <a:r>
                        <a:rPr lang="en-US" sz="1600" kern="1200" dirty="0">
                          <a:solidFill>
                            <a:schemeClr val="dk1"/>
                          </a:solidFill>
                          <a:effectLst/>
                          <a:latin typeface="+mn-lt"/>
                          <a:ea typeface="+mn-ea"/>
                          <a:cs typeface="+mn-cs"/>
                        </a:rPr>
                        <a:t>Securing/replacing ID documents</a:t>
                      </a:r>
                    </a:p>
                    <a:p>
                      <a:pPr marL="174625" marR="0" indent="-173038" algn="l" defTabSz="457200" rtl="0" eaLnBrk="1" latinLnBrk="0" hangingPunct="1">
                        <a:lnSpc>
                          <a:spcPts val="1800"/>
                        </a:lnSpc>
                        <a:spcBef>
                          <a:spcPts val="0"/>
                        </a:spcBef>
                        <a:spcAft>
                          <a:spcPts val="0"/>
                        </a:spcAft>
                        <a:buFont typeface="Arial" panose="020B0604020202020204" pitchFamily="34" charset="0"/>
                        <a:buChar char="•"/>
                      </a:pPr>
                      <a:r>
                        <a:rPr lang="en-US" sz="1600" kern="1200" dirty="0">
                          <a:solidFill>
                            <a:schemeClr val="dk1"/>
                          </a:solidFill>
                          <a:effectLst/>
                          <a:latin typeface="+mn-lt"/>
                          <a:ea typeface="+mn-ea"/>
                          <a:cs typeface="+mn-cs"/>
                        </a:rPr>
                        <a:t>Shelter                       * Educational assistance</a:t>
                      </a:r>
                    </a:p>
                    <a:p>
                      <a:pPr marL="174625" marR="0" indent="-173038" algn="l" defTabSz="457200" rtl="0" eaLnBrk="1" latinLnBrk="0" hangingPunct="1">
                        <a:lnSpc>
                          <a:spcPts val="1800"/>
                        </a:lnSpc>
                        <a:spcBef>
                          <a:spcPts val="0"/>
                        </a:spcBef>
                        <a:spcAft>
                          <a:spcPts val="0"/>
                        </a:spcAft>
                        <a:buFont typeface="Arial" panose="020B0604020202020204" pitchFamily="34" charset="0"/>
                        <a:buChar char="•"/>
                      </a:pPr>
                      <a:r>
                        <a:rPr lang="en-US" sz="1600" kern="1200" dirty="0">
                          <a:solidFill>
                            <a:schemeClr val="dk1"/>
                          </a:solidFill>
                          <a:effectLst/>
                          <a:latin typeface="+mn-lt"/>
                          <a:ea typeface="+mn-ea"/>
                          <a:cs typeface="+mn-cs"/>
                        </a:rPr>
                        <a:t>Financial aid              * Food assistance</a:t>
                      </a:r>
                    </a:p>
                    <a:p>
                      <a:pPr marL="174625" marR="0" lvl="0" indent="-173038" algn="l" defTabSz="457200" rtl="0" eaLnBrk="1" fontAlgn="auto" latinLnBrk="0" hangingPunct="1">
                        <a:lnSpc>
                          <a:spcPts val="1800"/>
                        </a:lnSpc>
                        <a:spcBef>
                          <a:spcPts val="0"/>
                        </a:spcBef>
                        <a:spcAft>
                          <a:spcPts val="0"/>
                        </a:spcAft>
                        <a:buClrTx/>
                        <a:buSzTx/>
                        <a:buFont typeface="Arial" panose="020B0604020202020204" pitchFamily="34" charset="0"/>
                        <a:buChar char="•"/>
                        <a:tabLst/>
                        <a:defRPr/>
                      </a:pPr>
                      <a:r>
                        <a:rPr lang="en-US" sz="1600" kern="1200" dirty="0">
                          <a:solidFill>
                            <a:schemeClr val="dk1"/>
                          </a:solidFill>
                          <a:effectLst/>
                          <a:latin typeface="+mn-lt"/>
                          <a:ea typeface="+mn-ea"/>
                          <a:cs typeface="+mn-cs"/>
                        </a:rPr>
                        <a:t>Child care                   * Interpreters</a:t>
                      </a:r>
                    </a:p>
                  </a:txBody>
                  <a:tcPr marL="68580" marR="68580" marT="91440" marB="91440">
                    <a:solidFill>
                      <a:srgbClr val="EDEDED"/>
                    </a:solidFill>
                  </a:tcPr>
                </a:tc>
                <a:tc>
                  <a:txBody>
                    <a:bodyPr/>
                    <a:lstStyle/>
                    <a:p>
                      <a:pPr marL="0" marR="0">
                        <a:spcBef>
                          <a:spcPts val="0"/>
                        </a:spcBef>
                        <a:spcAft>
                          <a:spcPts val="0"/>
                        </a:spcAft>
                      </a:pPr>
                      <a:endParaRPr lang="en-US" sz="1600" kern="1200" dirty="0">
                        <a:solidFill>
                          <a:schemeClr val="dk1"/>
                        </a:solidFill>
                        <a:effectLst/>
                        <a:latin typeface="Calibri" panose="020F0502020204030204" pitchFamily="34" charset="0"/>
                        <a:ea typeface="MS Mincho" panose="02020609040205080304" pitchFamily="49" charset="-128"/>
                        <a:cs typeface="Mangal" panose="02040503050203030202" pitchFamily="18" charset="0"/>
                      </a:endParaRPr>
                    </a:p>
                  </a:txBody>
                  <a:tcPr marL="68580" marR="68580" marT="91440" marB="91440">
                    <a:solidFill>
                      <a:srgbClr val="EDEDED"/>
                    </a:solidFill>
                  </a:tcPr>
                </a:tc>
                <a:tc>
                  <a:txBody>
                    <a:bodyPr/>
                    <a:lstStyle/>
                    <a:p>
                      <a:pPr marL="0" marR="0">
                        <a:spcBef>
                          <a:spcPts val="0"/>
                        </a:spcBef>
                        <a:spcAft>
                          <a:spcPts val="0"/>
                        </a:spcAft>
                      </a:pPr>
                      <a:endParaRPr lang="en-US" sz="1600" dirty="0">
                        <a:effectLst/>
                        <a:latin typeface="Calibri" panose="020F0502020204030204" pitchFamily="34" charset="0"/>
                        <a:ea typeface="MS Mincho" panose="02020609040205080304" pitchFamily="49" charset="-128"/>
                        <a:cs typeface="Mangal" panose="02040503050203030202" pitchFamily="18" charset="0"/>
                      </a:endParaRPr>
                    </a:p>
                  </a:txBody>
                  <a:tcPr marL="68580" marR="68580" marT="91440" marB="91440">
                    <a:solidFill>
                      <a:srgbClr val="EDEDED"/>
                    </a:solidFill>
                  </a:tcPr>
                </a:tc>
                <a:extLst>
                  <a:ext uri="{0D108BD9-81ED-4DB2-BD59-A6C34878D82A}">
                    <a16:rowId xmlns:a16="http://schemas.microsoft.com/office/drawing/2014/main" val="3888684421"/>
                  </a:ext>
                </a:extLst>
              </a:tr>
              <a:tr h="1593398">
                <a:tc>
                  <a:txBody>
                    <a:bodyPr/>
                    <a:lstStyle/>
                    <a:p>
                      <a:pPr marL="0" marR="0">
                        <a:lnSpc>
                          <a:spcPts val="1800"/>
                        </a:lnSpc>
                        <a:spcBef>
                          <a:spcPts val="0"/>
                        </a:spcBef>
                        <a:spcAft>
                          <a:spcPts val="0"/>
                        </a:spcAft>
                      </a:pPr>
                      <a:r>
                        <a:rPr lang="en-US" sz="1600" dirty="0">
                          <a:effectLst/>
                          <a:latin typeface="+mn-lt"/>
                          <a:ea typeface="MS Mincho" panose="02020609040205080304" pitchFamily="49" charset="-128"/>
                          <a:cs typeface="Mangal" panose="02040503050203030202" pitchFamily="18" charset="0"/>
                        </a:rPr>
                        <a:t>Legal/ justice services</a:t>
                      </a:r>
                    </a:p>
                  </a:txBody>
                  <a:tcPr marL="68580" marR="68580" marT="91440" marB="91440">
                    <a:solidFill>
                      <a:srgbClr val="427C5F"/>
                    </a:solidFill>
                  </a:tcPr>
                </a:tc>
                <a:tc>
                  <a:txBody>
                    <a:bodyPr/>
                    <a:lstStyle/>
                    <a:p>
                      <a:pPr marL="174625" marR="0" indent="-173038" algn="l" defTabSz="457200" rtl="0" eaLnBrk="1" latinLnBrk="0" hangingPunct="1">
                        <a:lnSpc>
                          <a:spcPts val="1800"/>
                        </a:lnSpc>
                        <a:spcBef>
                          <a:spcPts val="0"/>
                        </a:spcBef>
                        <a:spcAft>
                          <a:spcPts val="0"/>
                        </a:spcAft>
                        <a:buFont typeface="Arial" panose="020B0604020202020204" pitchFamily="34" charset="0"/>
                        <a:buChar char="•"/>
                      </a:pPr>
                      <a:r>
                        <a:rPr lang="en-US" sz="1600" kern="1200" dirty="0">
                          <a:solidFill>
                            <a:schemeClr val="dk1"/>
                          </a:solidFill>
                          <a:effectLst/>
                          <a:latin typeface="+mn-lt"/>
                          <a:ea typeface="+mn-ea"/>
                          <a:cs typeface="+mn-cs"/>
                        </a:rPr>
                        <a:t>Information on their rights</a:t>
                      </a:r>
                    </a:p>
                    <a:p>
                      <a:pPr marL="174625" marR="0" indent="-173038" algn="l" defTabSz="457200" rtl="0" eaLnBrk="1" latinLnBrk="0" hangingPunct="1">
                        <a:lnSpc>
                          <a:spcPts val="1800"/>
                        </a:lnSpc>
                        <a:spcBef>
                          <a:spcPts val="0"/>
                        </a:spcBef>
                        <a:spcAft>
                          <a:spcPts val="0"/>
                        </a:spcAft>
                        <a:buFont typeface="Arial" panose="020B0604020202020204" pitchFamily="34" charset="0"/>
                        <a:buChar char="•"/>
                      </a:pPr>
                      <a:r>
                        <a:rPr lang="en-US" sz="1600" kern="1200" dirty="0">
                          <a:solidFill>
                            <a:schemeClr val="dk1"/>
                          </a:solidFill>
                          <a:effectLst/>
                          <a:latin typeface="+mn-lt"/>
                          <a:ea typeface="+mn-ea"/>
                          <a:cs typeface="+mn-cs"/>
                        </a:rPr>
                        <a:t>Information on law enforcement procedures</a:t>
                      </a:r>
                    </a:p>
                    <a:p>
                      <a:pPr marL="174625" marR="0" indent="-173038" algn="l" defTabSz="457200" rtl="0" eaLnBrk="1" latinLnBrk="0" hangingPunct="1">
                        <a:lnSpc>
                          <a:spcPts val="1800"/>
                        </a:lnSpc>
                        <a:spcBef>
                          <a:spcPts val="0"/>
                        </a:spcBef>
                        <a:spcAft>
                          <a:spcPts val="0"/>
                        </a:spcAft>
                        <a:buFont typeface="Arial" panose="020B0604020202020204" pitchFamily="34" charset="0"/>
                        <a:buChar char="•"/>
                      </a:pPr>
                      <a:r>
                        <a:rPr lang="en-US" sz="1600" kern="1200" dirty="0">
                          <a:solidFill>
                            <a:schemeClr val="dk1"/>
                          </a:solidFill>
                          <a:effectLst/>
                          <a:latin typeface="+mn-lt"/>
                          <a:ea typeface="+mn-ea"/>
                          <a:cs typeface="+mn-cs"/>
                        </a:rPr>
                        <a:t>Support from law enforcement</a:t>
                      </a:r>
                    </a:p>
                    <a:p>
                      <a:pPr marL="174625" marR="0" indent="-173038" algn="l" defTabSz="457200" rtl="0" eaLnBrk="1" latinLnBrk="0" hangingPunct="1">
                        <a:lnSpc>
                          <a:spcPts val="1800"/>
                        </a:lnSpc>
                        <a:spcBef>
                          <a:spcPts val="0"/>
                        </a:spcBef>
                        <a:spcAft>
                          <a:spcPts val="0"/>
                        </a:spcAft>
                        <a:buFont typeface="Arial" panose="020B0604020202020204" pitchFamily="34" charset="0"/>
                        <a:buChar char="•"/>
                      </a:pPr>
                      <a:r>
                        <a:rPr lang="en-US" sz="1600" kern="1200" dirty="0">
                          <a:solidFill>
                            <a:schemeClr val="dk1"/>
                          </a:solidFill>
                          <a:effectLst/>
                          <a:latin typeface="+mn-lt"/>
                          <a:ea typeface="+mn-ea"/>
                          <a:cs typeface="+mn-cs"/>
                        </a:rPr>
                        <a:t>Legal counsel</a:t>
                      </a:r>
                    </a:p>
                    <a:p>
                      <a:pPr marL="174625" marR="0" indent="-173038" algn="l" defTabSz="457200" rtl="0" eaLnBrk="1" latinLnBrk="0" hangingPunct="1">
                        <a:lnSpc>
                          <a:spcPts val="1800"/>
                        </a:lnSpc>
                        <a:spcBef>
                          <a:spcPts val="0"/>
                        </a:spcBef>
                        <a:spcAft>
                          <a:spcPts val="0"/>
                        </a:spcAft>
                        <a:buFont typeface="Arial" panose="020B0604020202020204" pitchFamily="34" charset="0"/>
                        <a:buChar char="•"/>
                      </a:pPr>
                      <a:r>
                        <a:rPr lang="en-US" sz="1600" kern="1200" dirty="0">
                          <a:solidFill>
                            <a:schemeClr val="dk1"/>
                          </a:solidFill>
                          <a:effectLst/>
                          <a:latin typeface="+mn-lt"/>
                          <a:ea typeface="+mn-ea"/>
                          <a:cs typeface="+mn-cs"/>
                        </a:rPr>
                        <a:t>Ability to give a statement/document the case </a:t>
                      </a:r>
                    </a:p>
                    <a:p>
                      <a:pPr marL="174625" marR="0" indent="-173038" algn="l" defTabSz="457200" rtl="0" eaLnBrk="1" latinLnBrk="0" hangingPunct="1">
                        <a:lnSpc>
                          <a:spcPts val="1800"/>
                        </a:lnSpc>
                        <a:spcBef>
                          <a:spcPts val="0"/>
                        </a:spcBef>
                        <a:spcAft>
                          <a:spcPts val="0"/>
                        </a:spcAft>
                        <a:buFont typeface="Arial" panose="020B0604020202020204" pitchFamily="34" charset="0"/>
                        <a:buChar char="•"/>
                      </a:pPr>
                      <a:r>
                        <a:rPr lang="en-US" sz="1600" kern="1200" dirty="0">
                          <a:solidFill>
                            <a:schemeClr val="dk1"/>
                          </a:solidFill>
                          <a:effectLst/>
                          <a:latin typeface="+mn-lt"/>
                          <a:ea typeface="+mn-ea"/>
                          <a:cs typeface="+mn-cs"/>
                        </a:rPr>
                        <a:t>Ability to seek redress when wrongly arrested</a:t>
                      </a:r>
                    </a:p>
                    <a:p>
                      <a:pPr marL="174625" marR="0" lvl="0" indent="-173038" algn="l" defTabSz="457200" rtl="0" eaLnBrk="1" fontAlgn="auto" latinLnBrk="0" hangingPunct="1">
                        <a:lnSpc>
                          <a:spcPts val="1800"/>
                        </a:lnSpc>
                        <a:spcBef>
                          <a:spcPts val="0"/>
                        </a:spcBef>
                        <a:spcAft>
                          <a:spcPts val="0"/>
                        </a:spcAft>
                        <a:buClrTx/>
                        <a:buSzTx/>
                        <a:buFont typeface="Arial" panose="020B0604020202020204" pitchFamily="34" charset="0"/>
                        <a:buChar char="•"/>
                        <a:tabLst/>
                        <a:defRPr/>
                      </a:pPr>
                      <a:r>
                        <a:rPr lang="en-US" sz="1600" kern="1200" dirty="0">
                          <a:solidFill>
                            <a:schemeClr val="dk1"/>
                          </a:solidFill>
                          <a:effectLst/>
                          <a:latin typeface="+mn-lt"/>
                          <a:ea typeface="+mn-ea"/>
                          <a:cs typeface="+mn-cs"/>
                        </a:rPr>
                        <a:t>Access to ARVs even while incarcerated </a:t>
                      </a:r>
                    </a:p>
                  </a:txBody>
                  <a:tcPr marL="68580" marR="68580" marT="91440" marB="91440">
                    <a:solidFill>
                      <a:srgbClr val="D1EBDE"/>
                    </a:solidFill>
                  </a:tcPr>
                </a:tc>
                <a:tc>
                  <a:txBody>
                    <a:bodyPr/>
                    <a:lstStyle/>
                    <a:p>
                      <a:endParaRPr lang="en-US" sz="1600" dirty="0"/>
                    </a:p>
                  </a:txBody>
                  <a:tcPr marL="68580" marR="68580" marT="91440" marB="91440">
                    <a:solidFill>
                      <a:srgbClr val="D1EBDE"/>
                    </a:solidFill>
                  </a:tcPr>
                </a:tc>
                <a:tc>
                  <a:txBody>
                    <a:bodyPr/>
                    <a:lstStyle/>
                    <a:p>
                      <a:endParaRPr lang="en-US" sz="1600" dirty="0"/>
                    </a:p>
                  </a:txBody>
                  <a:tcPr marL="68580" marR="68580" marT="91440" marB="91440">
                    <a:solidFill>
                      <a:srgbClr val="D1EBDE"/>
                    </a:solidFill>
                  </a:tcPr>
                </a:tc>
                <a:extLst>
                  <a:ext uri="{0D108BD9-81ED-4DB2-BD59-A6C34878D82A}">
                    <a16:rowId xmlns:a16="http://schemas.microsoft.com/office/drawing/2014/main" val="682636185"/>
                  </a:ext>
                </a:extLst>
              </a:tr>
            </a:tbl>
          </a:graphicData>
        </a:graphic>
      </p:graphicFrame>
    </p:spTree>
    <p:extLst>
      <p:ext uri="{BB962C8B-B14F-4D97-AF65-F5344CB8AC3E}">
        <p14:creationId xmlns:p14="http://schemas.microsoft.com/office/powerpoint/2010/main" val="403365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DCCAA-0E87-46B5-921B-59BF77E4FBDA}"/>
              </a:ext>
            </a:extLst>
          </p:cNvPr>
          <p:cNvSpPr>
            <a:spLocks noGrp="1"/>
          </p:cNvSpPr>
          <p:nvPr>
            <p:ph type="title"/>
          </p:nvPr>
        </p:nvSpPr>
        <p:spPr/>
        <p:txBody>
          <a:bodyPr>
            <a:normAutofit/>
          </a:bodyPr>
          <a:lstStyle/>
          <a:p>
            <a:r>
              <a:rPr lang="en-US" dirty="0"/>
              <a:t>A note about immediate clinical services</a:t>
            </a:r>
          </a:p>
        </p:txBody>
      </p:sp>
      <p:sp>
        <p:nvSpPr>
          <p:cNvPr id="3" name="Text Placeholder 2">
            <a:extLst>
              <a:ext uri="{FF2B5EF4-FFF2-40B4-BE49-F238E27FC236}">
                <a16:creationId xmlns:a16="http://schemas.microsoft.com/office/drawing/2014/main" id="{8BE8DA44-B57F-44CB-82CD-8849A17D5729}"/>
              </a:ext>
            </a:extLst>
          </p:cNvPr>
          <p:cNvSpPr>
            <a:spLocks noGrp="1"/>
          </p:cNvSpPr>
          <p:nvPr>
            <p:ph type="body" sz="quarter" idx="10"/>
          </p:nvPr>
        </p:nvSpPr>
        <p:spPr>
          <a:xfrm>
            <a:off x="466725" y="1590675"/>
            <a:ext cx="8220075" cy="4176713"/>
          </a:xfrm>
        </p:spPr>
        <p:txBody>
          <a:bodyPr>
            <a:normAutofit fontScale="70000" lnSpcReduction="20000"/>
          </a:bodyPr>
          <a:lstStyle/>
          <a:p>
            <a:pPr>
              <a:lnSpc>
                <a:spcPct val="120000"/>
              </a:lnSpc>
            </a:pPr>
            <a:r>
              <a:rPr lang="en-US" dirty="0"/>
              <a:t>PEP can prevent HIV infection.</a:t>
            </a:r>
          </a:p>
          <a:p>
            <a:pPr lvl="1">
              <a:lnSpc>
                <a:spcPct val="120000"/>
              </a:lnSpc>
            </a:pPr>
            <a:r>
              <a:rPr lang="en-US" dirty="0"/>
              <a:t>If someone may have been exposed to HIV (for example, through rape), they need to begin PEP within 72 hours.</a:t>
            </a:r>
          </a:p>
          <a:p>
            <a:pPr>
              <a:lnSpc>
                <a:spcPct val="120000"/>
              </a:lnSpc>
              <a:spcBef>
                <a:spcPts val="1800"/>
              </a:spcBef>
            </a:pPr>
            <a:r>
              <a:rPr lang="en-US" dirty="0"/>
              <a:t>Emergency contraception prevents ovulation to prevent an unplanned pregnancy. </a:t>
            </a:r>
          </a:p>
          <a:p>
            <a:pPr lvl="1">
              <a:lnSpc>
                <a:spcPct val="120000"/>
              </a:lnSpc>
            </a:pPr>
            <a:r>
              <a:rPr lang="en-US" dirty="0"/>
              <a:t>If a woman is at risk for an unplanned pregnancy (for example, due to rape), EC will be effective up to five days after the incident.</a:t>
            </a:r>
          </a:p>
          <a:p>
            <a:pPr marL="0" indent="0">
              <a:lnSpc>
                <a:spcPct val="120000"/>
              </a:lnSpc>
              <a:buNone/>
            </a:pPr>
            <a:endParaRPr lang="en-US" dirty="0"/>
          </a:p>
          <a:p>
            <a:pPr marL="0" indent="0">
              <a:lnSpc>
                <a:spcPct val="120000"/>
              </a:lnSpc>
              <a:buNone/>
            </a:pPr>
            <a:r>
              <a:rPr lang="en-US" dirty="0">
                <a:solidFill>
                  <a:srgbClr val="00B050"/>
                </a:solidFill>
              </a:rPr>
              <a:t>[Country team to include information on the local procedure for accessing PEP and emergency contraception]</a:t>
            </a:r>
          </a:p>
        </p:txBody>
      </p:sp>
    </p:spTree>
    <p:extLst>
      <p:ext uri="{BB962C8B-B14F-4D97-AF65-F5344CB8AC3E}">
        <p14:creationId xmlns:p14="http://schemas.microsoft.com/office/powerpoint/2010/main" val="105063128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Referral process in </a:t>
            </a:r>
            <a:r>
              <a:rPr lang="en-US" dirty="0">
                <a:solidFill>
                  <a:srgbClr val="00B050"/>
                </a:solidFill>
              </a:rPr>
              <a:t>[Country]</a:t>
            </a:r>
          </a:p>
        </p:txBody>
      </p:sp>
      <p:sp>
        <p:nvSpPr>
          <p:cNvPr id="3" name="Text Placeholder 2"/>
          <p:cNvSpPr>
            <a:spLocks noGrp="1"/>
          </p:cNvSpPr>
          <p:nvPr>
            <p:ph type="body" sz="quarter" idx="10"/>
          </p:nvPr>
        </p:nvSpPr>
        <p:spPr>
          <a:xfrm>
            <a:off x="466725" y="1590675"/>
            <a:ext cx="8220075" cy="4881245"/>
          </a:xfrm>
        </p:spPr>
        <p:txBody>
          <a:bodyPr/>
          <a:lstStyle/>
          <a:p>
            <a:pPr marL="0" indent="0">
              <a:buNone/>
            </a:pPr>
            <a:r>
              <a:rPr lang="en-US" dirty="0">
                <a:solidFill>
                  <a:srgbClr val="00B050"/>
                </a:solidFill>
              </a:rPr>
              <a:t>[Country team to add information on referral process for post-violence services if one is established.]</a:t>
            </a:r>
          </a:p>
        </p:txBody>
      </p:sp>
      <p:graphicFrame>
        <p:nvGraphicFramePr>
          <p:cNvPr id="5" name="Table 4">
            <a:extLst>
              <a:ext uri="{FF2B5EF4-FFF2-40B4-BE49-F238E27FC236}">
                <a16:creationId xmlns:a16="http://schemas.microsoft.com/office/drawing/2014/main" id="{731FB6DE-9AC2-4BB9-BDD1-4A970190410A}"/>
              </a:ext>
            </a:extLst>
          </p:cNvPr>
          <p:cNvGraphicFramePr>
            <a:graphicFrameLocks noGrp="1"/>
          </p:cNvGraphicFramePr>
          <p:nvPr>
            <p:extLst>
              <p:ext uri="{D42A27DB-BD31-4B8C-83A1-F6EECF244321}">
                <p14:modId xmlns:p14="http://schemas.microsoft.com/office/powerpoint/2010/main" val="1581690035"/>
              </p:ext>
            </p:extLst>
          </p:nvPr>
        </p:nvGraphicFramePr>
        <p:xfrm>
          <a:off x="577697" y="2581512"/>
          <a:ext cx="7937652" cy="3749040"/>
        </p:xfrm>
        <a:graphic>
          <a:graphicData uri="http://schemas.openxmlformats.org/drawingml/2006/table">
            <a:tbl>
              <a:tblPr firstRow="1" bandRow="1">
                <a:tableStyleId>{5C22544A-7EE6-4342-B048-85BDC9FD1C3A}</a:tableStyleId>
              </a:tblPr>
              <a:tblGrid>
                <a:gridCol w="2645884">
                  <a:extLst>
                    <a:ext uri="{9D8B030D-6E8A-4147-A177-3AD203B41FA5}">
                      <a16:colId xmlns:a16="http://schemas.microsoft.com/office/drawing/2014/main" val="1590768146"/>
                    </a:ext>
                  </a:extLst>
                </a:gridCol>
                <a:gridCol w="2645884">
                  <a:extLst>
                    <a:ext uri="{9D8B030D-6E8A-4147-A177-3AD203B41FA5}">
                      <a16:colId xmlns:a16="http://schemas.microsoft.com/office/drawing/2014/main" val="4280322874"/>
                    </a:ext>
                  </a:extLst>
                </a:gridCol>
                <a:gridCol w="2645884">
                  <a:extLst>
                    <a:ext uri="{9D8B030D-6E8A-4147-A177-3AD203B41FA5}">
                      <a16:colId xmlns:a16="http://schemas.microsoft.com/office/drawing/2014/main" val="8306329"/>
                    </a:ext>
                  </a:extLst>
                </a:gridCol>
              </a:tblGrid>
              <a:tr h="267133">
                <a:tc>
                  <a:txBody>
                    <a:bodyPr/>
                    <a:lstStyle/>
                    <a:p>
                      <a:r>
                        <a:rPr lang="en-US" sz="1800" b="1" i="0" u="none" strike="noStrike" kern="1200" baseline="0" dirty="0">
                          <a:solidFill>
                            <a:schemeClr val="lt1"/>
                          </a:solidFill>
                          <a:latin typeface="+mn-lt"/>
                          <a:ea typeface="+mn-ea"/>
                          <a:cs typeface="+mn-cs"/>
                        </a:rPr>
                        <a:t>HEALTH SERVICES </a:t>
                      </a:r>
                      <a:endParaRPr lang="en-US" sz="1800" b="0" i="0" u="none" strike="noStrike" kern="1200" baseline="0" dirty="0">
                        <a:solidFill>
                          <a:schemeClr val="lt1"/>
                        </a:solidFill>
                        <a:latin typeface="+mn-lt"/>
                        <a:ea typeface="+mn-ea"/>
                        <a:cs typeface="+mn-cs"/>
                      </a:endParaRPr>
                    </a:p>
                  </a:txBody>
                  <a:tcPr>
                    <a:solidFill>
                      <a:srgbClr val="427C5F"/>
                    </a:solidFill>
                  </a:tcPr>
                </a:tc>
                <a:tc>
                  <a:txBody>
                    <a:bodyPr/>
                    <a:lstStyle/>
                    <a:p>
                      <a:r>
                        <a:rPr lang="en-US" sz="1800" b="1" i="0" u="none" strike="noStrike" kern="1200" baseline="0" dirty="0">
                          <a:solidFill>
                            <a:schemeClr val="lt1"/>
                          </a:solidFill>
                          <a:latin typeface="+mn-lt"/>
                          <a:ea typeface="+mn-ea"/>
                          <a:cs typeface="+mn-cs"/>
                        </a:rPr>
                        <a:t>SOCIAL SERVICES </a:t>
                      </a:r>
                      <a:endParaRPr lang="en-US" sz="1800" b="0" i="0" u="none" strike="noStrike" kern="1200" baseline="0" dirty="0">
                        <a:solidFill>
                          <a:schemeClr val="lt1"/>
                        </a:solidFill>
                        <a:latin typeface="+mn-lt"/>
                        <a:ea typeface="+mn-ea"/>
                        <a:cs typeface="+mn-cs"/>
                      </a:endParaRPr>
                    </a:p>
                  </a:txBody>
                  <a:tcPr>
                    <a:solidFill>
                      <a:srgbClr val="427C5F"/>
                    </a:solidFill>
                  </a:tcPr>
                </a:tc>
                <a:tc>
                  <a:txBody>
                    <a:bodyPr/>
                    <a:lstStyle/>
                    <a:p>
                      <a:pPr marL="0" marR="0" lvl="0" indent="0" algn="ctr" defTabSz="457200" rtl="0" eaLnBrk="1" fontAlgn="auto" latinLnBrk="0" hangingPunct="1">
                        <a:lnSpc>
                          <a:spcPts val="2000"/>
                        </a:lnSpc>
                        <a:spcBef>
                          <a:spcPts val="0"/>
                        </a:spcBef>
                        <a:spcAft>
                          <a:spcPts val="0"/>
                        </a:spcAft>
                        <a:buClrTx/>
                        <a:buSzTx/>
                        <a:buFontTx/>
                        <a:buNone/>
                        <a:tabLst/>
                        <a:defRPr/>
                      </a:pPr>
                      <a:r>
                        <a:rPr lang="en-US" sz="1800" b="1" i="0" u="none" strike="noStrike" kern="1200" baseline="0" dirty="0">
                          <a:solidFill>
                            <a:schemeClr val="lt1"/>
                          </a:solidFill>
                          <a:latin typeface="+mn-lt"/>
                          <a:ea typeface="+mn-ea"/>
                          <a:cs typeface="+mn-cs"/>
                        </a:rPr>
                        <a:t>JUSTICE/LEGAL SERVICES</a:t>
                      </a:r>
                      <a:endParaRPr lang="en-US" dirty="0"/>
                    </a:p>
                  </a:txBody>
                  <a:tcPr>
                    <a:solidFill>
                      <a:srgbClr val="427C5F"/>
                    </a:solidFill>
                  </a:tcPr>
                </a:tc>
                <a:extLst>
                  <a:ext uri="{0D108BD9-81ED-4DB2-BD59-A6C34878D82A}">
                    <a16:rowId xmlns:a16="http://schemas.microsoft.com/office/drawing/2014/main" val="1232636100"/>
                  </a:ext>
                </a:extLst>
              </a:tr>
              <a:tr h="1498531">
                <a:tc>
                  <a:txBody>
                    <a:bodyPr/>
                    <a:lstStyle/>
                    <a:p>
                      <a:r>
                        <a:rPr lang="en-US" sz="1400" b="1" i="0" u="none" strike="noStrike" kern="1200" baseline="0" dirty="0">
                          <a:solidFill>
                            <a:schemeClr val="dk1"/>
                          </a:solidFill>
                          <a:latin typeface="+mn-lt"/>
                          <a:ea typeface="+mn-ea"/>
                          <a:cs typeface="+mn-cs"/>
                        </a:rPr>
                        <a:t>[Name of Organization/Facility] </a:t>
                      </a:r>
                      <a:endParaRPr lang="en-US" sz="1400" b="0" i="0" u="none" strike="noStrike" kern="1200" baseline="0" dirty="0">
                        <a:solidFill>
                          <a:schemeClr val="dk1"/>
                        </a:solidFill>
                        <a:latin typeface="+mn-lt"/>
                        <a:ea typeface="+mn-ea"/>
                        <a:cs typeface="+mn-cs"/>
                      </a:endParaRPr>
                    </a:p>
                    <a:p>
                      <a:r>
                        <a:rPr lang="en-US" sz="1400" b="0" i="0" u="none" strike="noStrike" kern="1200" baseline="0" dirty="0">
                          <a:solidFill>
                            <a:schemeClr val="dk1"/>
                          </a:solidFill>
                          <a:latin typeface="+mn-lt"/>
                          <a:ea typeface="+mn-ea"/>
                          <a:cs typeface="+mn-cs"/>
                        </a:rPr>
                        <a:t>Hours:</a:t>
                      </a:r>
                    </a:p>
                    <a:p>
                      <a:r>
                        <a:rPr lang="en-US" sz="1400" b="0" i="0" u="none" strike="noStrike" kern="1200" baseline="0" dirty="0">
                          <a:solidFill>
                            <a:schemeClr val="dk1"/>
                          </a:solidFill>
                          <a:latin typeface="+mn-lt"/>
                          <a:ea typeface="+mn-ea"/>
                          <a:cs typeface="+mn-cs"/>
                        </a:rPr>
                        <a:t>Location: </a:t>
                      </a:r>
                    </a:p>
                    <a:p>
                      <a:r>
                        <a:rPr lang="en-US" sz="1400" b="0" i="0" u="none" strike="noStrike" kern="1200" baseline="0" dirty="0">
                          <a:solidFill>
                            <a:schemeClr val="dk1"/>
                          </a:solidFill>
                          <a:latin typeface="+mn-lt"/>
                          <a:ea typeface="+mn-ea"/>
                          <a:cs typeface="+mn-cs"/>
                        </a:rPr>
                        <a:t>Focal Point: </a:t>
                      </a:r>
                    </a:p>
                    <a:p>
                      <a:r>
                        <a:rPr lang="en-US" sz="1400" b="0" i="0" u="none" strike="noStrike" kern="1200" baseline="0" dirty="0">
                          <a:solidFill>
                            <a:schemeClr val="dk1"/>
                          </a:solidFill>
                          <a:latin typeface="+mn-lt"/>
                          <a:ea typeface="+mn-ea"/>
                          <a:cs typeface="+mn-cs"/>
                        </a:rPr>
                        <a:t>Phone: </a:t>
                      </a:r>
                    </a:p>
                    <a:p>
                      <a:r>
                        <a:rPr lang="en-US" sz="1400" b="0" i="0" u="none" strike="noStrike" kern="1200" baseline="0" dirty="0">
                          <a:solidFill>
                            <a:schemeClr val="dk1"/>
                          </a:solidFill>
                          <a:latin typeface="+mn-lt"/>
                          <a:ea typeface="+mn-ea"/>
                          <a:cs typeface="+mn-cs"/>
                        </a:rPr>
                        <a:t>Email: </a:t>
                      </a:r>
                    </a:p>
                    <a:p>
                      <a:r>
                        <a:rPr lang="en-US" sz="1400" b="0" i="0" u="none" strike="noStrike" kern="1200" baseline="0" dirty="0">
                          <a:solidFill>
                            <a:schemeClr val="dk1"/>
                          </a:solidFill>
                          <a:latin typeface="+mn-lt"/>
                          <a:ea typeface="+mn-ea"/>
                          <a:cs typeface="+mn-cs"/>
                        </a:rPr>
                        <a:t>Services available: </a:t>
                      </a:r>
                      <a:endParaRPr lang="en-US" sz="1400" dirty="0"/>
                    </a:p>
                  </a:txBody>
                  <a:tcPr>
                    <a:solidFill>
                      <a:srgbClr val="EDEDED"/>
                    </a:solidFill>
                  </a:tcPr>
                </a:tc>
                <a:tc>
                  <a:txBody>
                    <a:bodyPr/>
                    <a:lstStyle/>
                    <a:p>
                      <a:r>
                        <a:rPr lang="en-US" sz="1400" b="1" i="0" u="none" strike="noStrike" kern="1200" baseline="0" dirty="0">
                          <a:solidFill>
                            <a:schemeClr val="dk1"/>
                          </a:solidFill>
                          <a:latin typeface="+mn-lt"/>
                          <a:ea typeface="+mn-ea"/>
                          <a:cs typeface="+mn-cs"/>
                        </a:rPr>
                        <a:t>[Name of Organization/Facility] </a:t>
                      </a:r>
                      <a:endParaRPr lang="en-US" sz="1400" b="0" i="0" u="none" strike="noStrike" kern="1200" baseline="0" dirty="0">
                        <a:solidFill>
                          <a:schemeClr val="dk1"/>
                        </a:solidFill>
                        <a:latin typeface="+mn-lt"/>
                        <a:ea typeface="+mn-ea"/>
                        <a:cs typeface="+mn-cs"/>
                      </a:endParaRPr>
                    </a:p>
                    <a:p>
                      <a:r>
                        <a:rPr lang="en-US" sz="1400" b="0" i="0" u="none" strike="noStrike" kern="1200" baseline="0" dirty="0">
                          <a:solidFill>
                            <a:schemeClr val="dk1"/>
                          </a:solidFill>
                          <a:latin typeface="+mn-lt"/>
                          <a:ea typeface="+mn-ea"/>
                          <a:cs typeface="+mn-cs"/>
                        </a:rPr>
                        <a:t>Hours:</a:t>
                      </a:r>
                    </a:p>
                    <a:p>
                      <a:r>
                        <a:rPr lang="en-US" sz="1400" b="0" i="0" u="none" strike="noStrike" kern="1200" baseline="0" dirty="0">
                          <a:solidFill>
                            <a:schemeClr val="dk1"/>
                          </a:solidFill>
                          <a:latin typeface="+mn-lt"/>
                          <a:ea typeface="+mn-ea"/>
                          <a:cs typeface="+mn-cs"/>
                        </a:rPr>
                        <a:t>Location: </a:t>
                      </a:r>
                    </a:p>
                    <a:p>
                      <a:r>
                        <a:rPr lang="en-US" sz="1400" b="0" i="0" u="none" strike="noStrike" kern="1200" baseline="0" dirty="0">
                          <a:solidFill>
                            <a:schemeClr val="dk1"/>
                          </a:solidFill>
                          <a:latin typeface="+mn-lt"/>
                          <a:ea typeface="+mn-ea"/>
                          <a:cs typeface="+mn-cs"/>
                        </a:rPr>
                        <a:t>Focal Point: </a:t>
                      </a:r>
                    </a:p>
                    <a:p>
                      <a:r>
                        <a:rPr lang="en-US" sz="1400" b="0" i="0" u="none" strike="noStrike" kern="1200" baseline="0" dirty="0">
                          <a:solidFill>
                            <a:schemeClr val="dk1"/>
                          </a:solidFill>
                          <a:latin typeface="+mn-lt"/>
                          <a:ea typeface="+mn-ea"/>
                          <a:cs typeface="+mn-cs"/>
                        </a:rPr>
                        <a:t>Phone: </a:t>
                      </a:r>
                    </a:p>
                    <a:p>
                      <a:r>
                        <a:rPr lang="en-US" sz="1400" b="0" i="0" u="none" strike="noStrike" kern="1200" baseline="0" dirty="0">
                          <a:solidFill>
                            <a:schemeClr val="dk1"/>
                          </a:solidFill>
                          <a:latin typeface="+mn-lt"/>
                          <a:ea typeface="+mn-ea"/>
                          <a:cs typeface="+mn-cs"/>
                        </a:rPr>
                        <a:t>Email: </a:t>
                      </a:r>
                    </a:p>
                    <a:p>
                      <a:r>
                        <a:rPr lang="en-US" sz="1400" b="0" i="0" u="none" strike="noStrike" kern="1200" baseline="0" dirty="0">
                          <a:solidFill>
                            <a:schemeClr val="dk1"/>
                          </a:solidFill>
                          <a:latin typeface="+mn-lt"/>
                          <a:ea typeface="+mn-ea"/>
                          <a:cs typeface="+mn-cs"/>
                        </a:rPr>
                        <a:t>Services available: </a:t>
                      </a:r>
                      <a:endParaRPr lang="en-US" sz="1400" dirty="0"/>
                    </a:p>
                  </a:txBody>
                  <a:tcPr>
                    <a:solidFill>
                      <a:srgbClr val="EDEDED"/>
                    </a:solidFill>
                  </a:tcPr>
                </a:tc>
                <a:tc>
                  <a:txBody>
                    <a:bodyPr/>
                    <a:lstStyle/>
                    <a:p>
                      <a:r>
                        <a:rPr lang="en-US" sz="1400" b="1" i="0" u="none" strike="noStrike" kern="1200" baseline="0" dirty="0">
                          <a:solidFill>
                            <a:schemeClr val="dk1"/>
                          </a:solidFill>
                          <a:latin typeface="+mn-lt"/>
                          <a:ea typeface="+mn-ea"/>
                          <a:cs typeface="+mn-cs"/>
                        </a:rPr>
                        <a:t>[Name of Organization/Facility] </a:t>
                      </a:r>
                      <a:endParaRPr lang="en-US" sz="1400" b="0" i="0" u="none" strike="noStrike" kern="1200" baseline="0" dirty="0">
                        <a:solidFill>
                          <a:schemeClr val="dk1"/>
                        </a:solidFill>
                        <a:latin typeface="+mn-lt"/>
                        <a:ea typeface="+mn-ea"/>
                        <a:cs typeface="+mn-cs"/>
                      </a:endParaRPr>
                    </a:p>
                    <a:p>
                      <a:r>
                        <a:rPr lang="en-US" sz="1400" b="0" i="0" u="none" strike="noStrike" kern="1200" baseline="0" dirty="0">
                          <a:solidFill>
                            <a:schemeClr val="dk1"/>
                          </a:solidFill>
                          <a:latin typeface="+mn-lt"/>
                          <a:ea typeface="+mn-ea"/>
                          <a:cs typeface="+mn-cs"/>
                        </a:rPr>
                        <a:t>Hours:</a:t>
                      </a:r>
                    </a:p>
                    <a:p>
                      <a:r>
                        <a:rPr lang="en-US" sz="1400" b="0" i="0" u="none" strike="noStrike" kern="1200" baseline="0" dirty="0">
                          <a:solidFill>
                            <a:schemeClr val="dk1"/>
                          </a:solidFill>
                          <a:latin typeface="+mn-lt"/>
                          <a:ea typeface="+mn-ea"/>
                          <a:cs typeface="+mn-cs"/>
                        </a:rPr>
                        <a:t>Location: </a:t>
                      </a:r>
                    </a:p>
                    <a:p>
                      <a:r>
                        <a:rPr lang="en-US" sz="1400" b="0" i="0" u="none" strike="noStrike" kern="1200" baseline="0" dirty="0">
                          <a:solidFill>
                            <a:schemeClr val="dk1"/>
                          </a:solidFill>
                          <a:latin typeface="+mn-lt"/>
                          <a:ea typeface="+mn-ea"/>
                          <a:cs typeface="+mn-cs"/>
                        </a:rPr>
                        <a:t>Focal Point: </a:t>
                      </a:r>
                    </a:p>
                    <a:p>
                      <a:r>
                        <a:rPr lang="en-US" sz="1400" b="0" i="0" u="none" strike="noStrike" kern="1200" baseline="0" dirty="0">
                          <a:solidFill>
                            <a:schemeClr val="dk1"/>
                          </a:solidFill>
                          <a:latin typeface="+mn-lt"/>
                          <a:ea typeface="+mn-ea"/>
                          <a:cs typeface="+mn-cs"/>
                        </a:rPr>
                        <a:t>Phone: </a:t>
                      </a:r>
                    </a:p>
                    <a:p>
                      <a:r>
                        <a:rPr lang="en-US" sz="1400" b="0" i="0" u="none" strike="noStrike" kern="1200" baseline="0" dirty="0">
                          <a:solidFill>
                            <a:schemeClr val="dk1"/>
                          </a:solidFill>
                          <a:latin typeface="+mn-lt"/>
                          <a:ea typeface="+mn-ea"/>
                          <a:cs typeface="+mn-cs"/>
                        </a:rPr>
                        <a:t>Email: </a:t>
                      </a:r>
                    </a:p>
                    <a:p>
                      <a:r>
                        <a:rPr lang="en-US" sz="1400" b="0" i="0" u="none" strike="noStrike" kern="1200" baseline="0" dirty="0">
                          <a:solidFill>
                            <a:schemeClr val="dk1"/>
                          </a:solidFill>
                          <a:latin typeface="+mn-lt"/>
                          <a:ea typeface="+mn-ea"/>
                          <a:cs typeface="+mn-cs"/>
                        </a:rPr>
                        <a:t>Services available: </a:t>
                      </a:r>
                      <a:endParaRPr lang="en-US" sz="1400" dirty="0"/>
                    </a:p>
                  </a:txBody>
                  <a:tcPr>
                    <a:solidFill>
                      <a:srgbClr val="EDEDED"/>
                    </a:solidFill>
                  </a:tcPr>
                </a:tc>
                <a:extLst>
                  <a:ext uri="{0D108BD9-81ED-4DB2-BD59-A6C34878D82A}">
                    <a16:rowId xmlns:a16="http://schemas.microsoft.com/office/drawing/2014/main" val="10001"/>
                  </a:ext>
                </a:extLst>
              </a:tr>
              <a:tr h="1498531">
                <a:tc>
                  <a:txBody>
                    <a:bodyPr/>
                    <a:lstStyle/>
                    <a:p>
                      <a:r>
                        <a:rPr lang="en-US" sz="1400" b="1" i="0" u="none" strike="noStrike" kern="1200" baseline="0" dirty="0">
                          <a:solidFill>
                            <a:schemeClr val="dk1"/>
                          </a:solidFill>
                          <a:latin typeface="+mn-lt"/>
                          <a:ea typeface="+mn-ea"/>
                          <a:cs typeface="+mn-cs"/>
                        </a:rPr>
                        <a:t>[Name of Organization/Facility] </a:t>
                      </a:r>
                      <a:endParaRPr lang="en-US" sz="1400" b="0" i="0" u="none" strike="noStrike" kern="1200" baseline="0" dirty="0">
                        <a:solidFill>
                          <a:schemeClr val="dk1"/>
                        </a:solidFill>
                        <a:latin typeface="+mn-lt"/>
                        <a:ea typeface="+mn-ea"/>
                        <a:cs typeface="+mn-cs"/>
                      </a:endParaRPr>
                    </a:p>
                    <a:p>
                      <a:r>
                        <a:rPr lang="en-US" sz="1400" b="0" i="0" u="none" strike="noStrike" kern="1200" baseline="0" dirty="0">
                          <a:solidFill>
                            <a:schemeClr val="dk1"/>
                          </a:solidFill>
                          <a:latin typeface="+mn-lt"/>
                          <a:ea typeface="+mn-ea"/>
                          <a:cs typeface="+mn-cs"/>
                        </a:rPr>
                        <a:t>Hours:</a:t>
                      </a:r>
                    </a:p>
                    <a:p>
                      <a:r>
                        <a:rPr lang="en-US" sz="1400" b="0" i="0" u="none" strike="noStrike" kern="1200" baseline="0" dirty="0">
                          <a:solidFill>
                            <a:schemeClr val="dk1"/>
                          </a:solidFill>
                          <a:latin typeface="+mn-lt"/>
                          <a:ea typeface="+mn-ea"/>
                          <a:cs typeface="+mn-cs"/>
                        </a:rPr>
                        <a:t>Location: </a:t>
                      </a:r>
                    </a:p>
                    <a:p>
                      <a:r>
                        <a:rPr lang="en-US" sz="1400" b="0" i="0" u="none" strike="noStrike" kern="1200" baseline="0" dirty="0">
                          <a:solidFill>
                            <a:schemeClr val="dk1"/>
                          </a:solidFill>
                          <a:latin typeface="+mn-lt"/>
                          <a:ea typeface="+mn-ea"/>
                          <a:cs typeface="+mn-cs"/>
                        </a:rPr>
                        <a:t>Focal Point: </a:t>
                      </a:r>
                    </a:p>
                    <a:p>
                      <a:r>
                        <a:rPr lang="en-US" sz="1400" b="0" i="0" u="none" strike="noStrike" kern="1200" baseline="0" dirty="0">
                          <a:solidFill>
                            <a:schemeClr val="dk1"/>
                          </a:solidFill>
                          <a:latin typeface="+mn-lt"/>
                          <a:ea typeface="+mn-ea"/>
                          <a:cs typeface="+mn-cs"/>
                        </a:rPr>
                        <a:t>Phone: </a:t>
                      </a:r>
                    </a:p>
                    <a:p>
                      <a:r>
                        <a:rPr lang="en-US" sz="1400" b="0" i="0" u="none" strike="noStrike" kern="1200" baseline="0" dirty="0">
                          <a:solidFill>
                            <a:schemeClr val="dk1"/>
                          </a:solidFill>
                          <a:latin typeface="+mn-lt"/>
                          <a:ea typeface="+mn-ea"/>
                          <a:cs typeface="+mn-cs"/>
                        </a:rPr>
                        <a:t>Email: </a:t>
                      </a:r>
                    </a:p>
                    <a:p>
                      <a:r>
                        <a:rPr lang="en-US" sz="1400" b="0" i="0" u="none" strike="noStrike" kern="1200" baseline="0" dirty="0">
                          <a:solidFill>
                            <a:schemeClr val="dk1"/>
                          </a:solidFill>
                          <a:latin typeface="+mn-lt"/>
                          <a:ea typeface="+mn-ea"/>
                          <a:cs typeface="+mn-cs"/>
                        </a:rPr>
                        <a:t>Services available: </a:t>
                      </a:r>
                      <a:endParaRPr lang="en-US" sz="1400" dirty="0"/>
                    </a:p>
                  </a:txBody>
                  <a:tcPr>
                    <a:solidFill>
                      <a:srgbClr val="D1EBDE"/>
                    </a:solidFill>
                  </a:tcPr>
                </a:tc>
                <a:tc>
                  <a:txBody>
                    <a:bodyPr/>
                    <a:lstStyle/>
                    <a:p>
                      <a:r>
                        <a:rPr lang="en-US" sz="1400" b="1" i="0" u="none" strike="noStrike" kern="1200" baseline="0" dirty="0">
                          <a:solidFill>
                            <a:schemeClr val="dk1"/>
                          </a:solidFill>
                          <a:latin typeface="+mn-lt"/>
                          <a:ea typeface="+mn-ea"/>
                          <a:cs typeface="+mn-cs"/>
                        </a:rPr>
                        <a:t>[Name of Organization/Facility] </a:t>
                      </a:r>
                      <a:endParaRPr lang="en-US" sz="1400" b="0" i="0" u="none" strike="noStrike" kern="1200" baseline="0" dirty="0">
                        <a:solidFill>
                          <a:schemeClr val="dk1"/>
                        </a:solidFill>
                        <a:latin typeface="+mn-lt"/>
                        <a:ea typeface="+mn-ea"/>
                        <a:cs typeface="+mn-cs"/>
                      </a:endParaRPr>
                    </a:p>
                    <a:p>
                      <a:r>
                        <a:rPr lang="en-US" sz="1400" b="0" i="0" u="none" strike="noStrike" kern="1200" baseline="0" dirty="0">
                          <a:solidFill>
                            <a:schemeClr val="dk1"/>
                          </a:solidFill>
                          <a:latin typeface="+mn-lt"/>
                          <a:ea typeface="+mn-ea"/>
                          <a:cs typeface="+mn-cs"/>
                        </a:rPr>
                        <a:t>Hours:</a:t>
                      </a:r>
                    </a:p>
                    <a:p>
                      <a:r>
                        <a:rPr lang="en-US" sz="1400" b="0" i="0" u="none" strike="noStrike" kern="1200" baseline="0" dirty="0">
                          <a:solidFill>
                            <a:schemeClr val="dk1"/>
                          </a:solidFill>
                          <a:latin typeface="+mn-lt"/>
                          <a:ea typeface="+mn-ea"/>
                          <a:cs typeface="+mn-cs"/>
                        </a:rPr>
                        <a:t>Location: </a:t>
                      </a:r>
                    </a:p>
                    <a:p>
                      <a:r>
                        <a:rPr lang="en-US" sz="1400" b="0" i="0" u="none" strike="noStrike" kern="1200" baseline="0" dirty="0">
                          <a:solidFill>
                            <a:schemeClr val="dk1"/>
                          </a:solidFill>
                          <a:latin typeface="+mn-lt"/>
                          <a:ea typeface="+mn-ea"/>
                          <a:cs typeface="+mn-cs"/>
                        </a:rPr>
                        <a:t>Focal Point: </a:t>
                      </a:r>
                    </a:p>
                    <a:p>
                      <a:r>
                        <a:rPr lang="en-US" sz="1400" b="0" i="0" u="none" strike="noStrike" kern="1200" baseline="0" dirty="0">
                          <a:solidFill>
                            <a:schemeClr val="dk1"/>
                          </a:solidFill>
                          <a:latin typeface="+mn-lt"/>
                          <a:ea typeface="+mn-ea"/>
                          <a:cs typeface="+mn-cs"/>
                        </a:rPr>
                        <a:t>Phone: </a:t>
                      </a:r>
                    </a:p>
                    <a:p>
                      <a:r>
                        <a:rPr lang="en-US" sz="1400" b="0" i="0" u="none" strike="noStrike" kern="1200" baseline="0" dirty="0">
                          <a:solidFill>
                            <a:schemeClr val="dk1"/>
                          </a:solidFill>
                          <a:latin typeface="+mn-lt"/>
                          <a:ea typeface="+mn-ea"/>
                          <a:cs typeface="+mn-cs"/>
                        </a:rPr>
                        <a:t>Email: </a:t>
                      </a:r>
                    </a:p>
                    <a:p>
                      <a:r>
                        <a:rPr lang="en-US" sz="1400" b="0" i="0" u="none" strike="noStrike" kern="1200" baseline="0" dirty="0">
                          <a:solidFill>
                            <a:schemeClr val="dk1"/>
                          </a:solidFill>
                          <a:latin typeface="+mn-lt"/>
                          <a:ea typeface="+mn-ea"/>
                          <a:cs typeface="+mn-cs"/>
                        </a:rPr>
                        <a:t>Services available: </a:t>
                      </a:r>
                      <a:endParaRPr lang="en-US" sz="1400" dirty="0"/>
                    </a:p>
                    <a:p>
                      <a:endParaRPr lang="en-US" sz="1400" dirty="0"/>
                    </a:p>
                  </a:txBody>
                  <a:tcPr>
                    <a:solidFill>
                      <a:srgbClr val="D1EBDE"/>
                    </a:solidFill>
                  </a:tcPr>
                </a:tc>
                <a:tc>
                  <a:txBody>
                    <a:bodyPr/>
                    <a:lstStyle/>
                    <a:p>
                      <a:r>
                        <a:rPr lang="en-US" sz="1400" b="1" i="0" u="none" strike="noStrike" kern="1200" baseline="0" dirty="0">
                          <a:solidFill>
                            <a:schemeClr val="dk1"/>
                          </a:solidFill>
                          <a:latin typeface="+mn-lt"/>
                          <a:ea typeface="+mn-ea"/>
                          <a:cs typeface="+mn-cs"/>
                        </a:rPr>
                        <a:t>[Name of Organization/Facility] </a:t>
                      </a:r>
                      <a:endParaRPr lang="en-US" sz="1400" b="0" i="0" u="none" strike="noStrike" kern="1200" baseline="0" dirty="0">
                        <a:solidFill>
                          <a:schemeClr val="dk1"/>
                        </a:solidFill>
                        <a:latin typeface="+mn-lt"/>
                        <a:ea typeface="+mn-ea"/>
                        <a:cs typeface="+mn-cs"/>
                      </a:endParaRPr>
                    </a:p>
                    <a:p>
                      <a:r>
                        <a:rPr lang="en-US" sz="1400" b="0" i="0" u="none" strike="noStrike" kern="1200" baseline="0" dirty="0">
                          <a:solidFill>
                            <a:schemeClr val="dk1"/>
                          </a:solidFill>
                          <a:latin typeface="+mn-lt"/>
                          <a:ea typeface="+mn-ea"/>
                          <a:cs typeface="+mn-cs"/>
                        </a:rPr>
                        <a:t>Hours:</a:t>
                      </a:r>
                    </a:p>
                    <a:p>
                      <a:r>
                        <a:rPr lang="en-US" sz="1400" b="0" i="0" u="none" strike="noStrike" kern="1200" baseline="0" dirty="0">
                          <a:solidFill>
                            <a:schemeClr val="dk1"/>
                          </a:solidFill>
                          <a:latin typeface="+mn-lt"/>
                          <a:ea typeface="+mn-ea"/>
                          <a:cs typeface="+mn-cs"/>
                        </a:rPr>
                        <a:t>Location: </a:t>
                      </a:r>
                    </a:p>
                    <a:p>
                      <a:r>
                        <a:rPr lang="en-US" sz="1400" b="0" i="0" u="none" strike="noStrike" kern="1200" baseline="0" dirty="0">
                          <a:solidFill>
                            <a:schemeClr val="dk1"/>
                          </a:solidFill>
                          <a:latin typeface="+mn-lt"/>
                          <a:ea typeface="+mn-ea"/>
                          <a:cs typeface="+mn-cs"/>
                        </a:rPr>
                        <a:t>Focal Point: </a:t>
                      </a:r>
                    </a:p>
                    <a:p>
                      <a:r>
                        <a:rPr lang="en-US" sz="1400" b="0" i="0" u="none" strike="noStrike" kern="1200" baseline="0" dirty="0">
                          <a:solidFill>
                            <a:schemeClr val="dk1"/>
                          </a:solidFill>
                          <a:latin typeface="+mn-lt"/>
                          <a:ea typeface="+mn-ea"/>
                          <a:cs typeface="+mn-cs"/>
                        </a:rPr>
                        <a:t>Phone: </a:t>
                      </a:r>
                    </a:p>
                    <a:p>
                      <a:r>
                        <a:rPr lang="en-US" sz="1400" b="0" i="0" u="none" strike="noStrike" kern="1200" baseline="0" dirty="0">
                          <a:solidFill>
                            <a:schemeClr val="dk1"/>
                          </a:solidFill>
                          <a:latin typeface="+mn-lt"/>
                          <a:ea typeface="+mn-ea"/>
                          <a:cs typeface="+mn-cs"/>
                        </a:rPr>
                        <a:t>Email: </a:t>
                      </a:r>
                    </a:p>
                    <a:p>
                      <a:r>
                        <a:rPr lang="en-US" sz="1400" b="0" i="0" u="none" strike="noStrike" kern="1200" baseline="0" dirty="0">
                          <a:solidFill>
                            <a:schemeClr val="dk1"/>
                          </a:solidFill>
                          <a:latin typeface="+mn-lt"/>
                          <a:ea typeface="+mn-ea"/>
                          <a:cs typeface="+mn-cs"/>
                        </a:rPr>
                        <a:t>Services available: </a:t>
                      </a:r>
                      <a:endParaRPr lang="en-US" sz="1400" dirty="0"/>
                    </a:p>
                    <a:p>
                      <a:endParaRPr lang="en-US" sz="1400" dirty="0"/>
                    </a:p>
                  </a:txBody>
                  <a:tcPr>
                    <a:solidFill>
                      <a:srgbClr val="D1EBDE"/>
                    </a:solidFill>
                  </a:tcPr>
                </a:tc>
                <a:extLst>
                  <a:ext uri="{0D108BD9-81ED-4DB2-BD59-A6C34878D82A}">
                    <a16:rowId xmlns:a16="http://schemas.microsoft.com/office/drawing/2014/main" val="3772837966"/>
                  </a:ext>
                </a:extLst>
              </a:tr>
            </a:tbl>
          </a:graphicData>
        </a:graphic>
      </p:graphicFrame>
    </p:spTree>
    <p:extLst>
      <p:ext uri="{BB962C8B-B14F-4D97-AF65-F5344CB8AC3E}">
        <p14:creationId xmlns:p14="http://schemas.microsoft.com/office/powerpoint/2010/main" val="219461599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Recognizing you as a resource</a:t>
            </a:r>
          </a:p>
        </p:txBody>
      </p:sp>
      <p:sp>
        <p:nvSpPr>
          <p:cNvPr id="3" name="Text Placeholder 2"/>
          <p:cNvSpPr>
            <a:spLocks noGrp="1"/>
          </p:cNvSpPr>
          <p:nvPr>
            <p:ph type="body" sz="quarter" idx="10"/>
          </p:nvPr>
        </p:nvSpPr>
        <p:spPr/>
        <p:txBody>
          <a:bodyPr>
            <a:normAutofit/>
          </a:bodyPr>
          <a:lstStyle/>
          <a:p>
            <a:r>
              <a:rPr lang="en-US" dirty="0"/>
              <a:t>Ideally someone is able to come back to you or your facility if they experience future violence.</a:t>
            </a:r>
          </a:p>
          <a:p>
            <a:pPr>
              <a:spcBef>
                <a:spcPts val="1800"/>
              </a:spcBef>
            </a:pPr>
            <a:r>
              <a:rPr lang="en-US" dirty="0"/>
              <a:t>If appropriate, you can end conversations by saying, “Please come back if we can support you in any other way.”</a:t>
            </a:r>
          </a:p>
        </p:txBody>
      </p:sp>
    </p:spTree>
    <p:extLst>
      <p:ext uri="{BB962C8B-B14F-4D97-AF65-F5344CB8AC3E}">
        <p14:creationId xmlns:p14="http://schemas.microsoft.com/office/powerpoint/2010/main" val="424987985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853CD-4C27-4826-A72A-DE516FAA2038}"/>
              </a:ext>
            </a:extLst>
          </p:cNvPr>
          <p:cNvSpPr>
            <a:spLocks noGrp="1"/>
          </p:cNvSpPr>
          <p:nvPr>
            <p:ph type="title"/>
          </p:nvPr>
        </p:nvSpPr>
        <p:spPr/>
        <p:txBody>
          <a:bodyPr/>
          <a:lstStyle/>
          <a:p>
            <a:r>
              <a:rPr lang="en-US"/>
              <a:t>Questions and reflections</a:t>
            </a:r>
            <a:endParaRPr lang="en-US" dirty="0"/>
          </a:p>
        </p:txBody>
      </p:sp>
      <p:sp>
        <p:nvSpPr>
          <p:cNvPr id="4" name="Text Placeholder 3">
            <a:extLst>
              <a:ext uri="{FF2B5EF4-FFF2-40B4-BE49-F238E27FC236}">
                <a16:creationId xmlns:a16="http://schemas.microsoft.com/office/drawing/2014/main" id="{2AFF35B8-67EA-4E2C-B289-8C820AAFFFFF}"/>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87887719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a:t>Session 3.6</a:t>
            </a:r>
            <a:br>
              <a:rPr lang="en-US" dirty="0"/>
            </a:br>
            <a:r>
              <a:rPr lang="en-US" dirty="0"/>
              <a:t>Putting It All Together</a:t>
            </a:r>
            <a:endParaRPr lang="es-DO" dirty="0"/>
          </a:p>
        </p:txBody>
      </p:sp>
    </p:spTree>
    <p:extLst>
      <p:ext uri="{BB962C8B-B14F-4D97-AF65-F5344CB8AC3E}">
        <p14:creationId xmlns:p14="http://schemas.microsoft.com/office/powerpoint/2010/main" val="3992905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6A209-697D-48F9-B133-AC7D58AFBE26}"/>
              </a:ext>
            </a:extLst>
          </p:cNvPr>
          <p:cNvSpPr>
            <a:spLocks noGrp="1"/>
          </p:cNvSpPr>
          <p:nvPr>
            <p:ph type="title"/>
          </p:nvPr>
        </p:nvSpPr>
        <p:spPr/>
        <p:txBody>
          <a:bodyPr/>
          <a:lstStyle/>
          <a:p>
            <a:r>
              <a:rPr lang="en-US" dirty="0"/>
              <a:t>Objective</a:t>
            </a:r>
          </a:p>
        </p:txBody>
      </p:sp>
      <p:sp>
        <p:nvSpPr>
          <p:cNvPr id="3" name="Text Placeholder 2">
            <a:extLst>
              <a:ext uri="{FF2B5EF4-FFF2-40B4-BE49-F238E27FC236}">
                <a16:creationId xmlns:a16="http://schemas.microsoft.com/office/drawing/2014/main" id="{7DCD82F4-0B95-416A-B39E-982007B0609F}"/>
              </a:ext>
            </a:extLst>
          </p:cNvPr>
          <p:cNvSpPr>
            <a:spLocks noGrp="1"/>
          </p:cNvSpPr>
          <p:nvPr>
            <p:ph type="body" sz="quarter" idx="10"/>
          </p:nvPr>
        </p:nvSpPr>
        <p:spPr>
          <a:xfrm>
            <a:off x="466725" y="1590675"/>
            <a:ext cx="8220075" cy="4176713"/>
          </a:xfrm>
        </p:spPr>
        <p:txBody>
          <a:bodyPr/>
          <a:lstStyle/>
          <a:p>
            <a:pPr marL="0" indent="0">
              <a:buNone/>
            </a:pPr>
            <a:r>
              <a:rPr lang="en-US" dirty="0"/>
              <a:t>Develop and agree upon norms to guide the training</a:t>
            </a:r>
          </a:p>
        </p:txBody>
      </p:sp>
    </p:spTree>
    <p:extLst>
      <p:ext uri="{BB962C8B-B14F-4D97-AF65-F5344CB8AC3E}">
        <p14:creationId xmlns:p14="http://schemas.microsoft.com/office/powerpoint/2010/main" val="119523373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247A1-A5F3-482F-804F-C29B5010FDBD}"/>
              </a:ext>
            </a:extLst>
          </p:cNvPr>
          <p:cNvSpPr>
            <a:spLocks noGrp="1"/>
          </p:cNvSpPr>
          <p:nvPr>
            <p:ph type="title"/>
          </p:nvPr>
        </p:nvSpPr>
        <p:spPr/>
        <p:txBody>
          <a:bodyPr/>
          <a:lstStyle/>
          <a:p>
            <a:r>
              <a:rPr lang="en-US" dirty="0"/>
              <a:t>Objective</a:t>
            </a:r>
          </a:p>
        </p:txBody>
      </p:sp>
      <p:sp>
        <p:nvSpPr>
          <p:cNvPr id="3" name="Text Placeholder 2">
            <a:extLst>
              <a:ext uri="{FF2B5EF4-FFF2-40B4-BE49-F238E27FC236}">
                <a16:creationId xmlns:a16="http://schemas.microsoft.com/office/drawing/2014/main" id="{3AD6E622-B805-41CC-91DD-0B1EFE073DA8}"/>
              </a:ext>
            </a:extLst>
          </p:cNvPr>
          <p:cNvSpPr>
            <a:spLocks noGrp="1"/>
          </p:cNvSpPr>
          <p:nvPr>
            <p:ph type="body" sz="quarter" idx="10"/>
          </p:nvPr>
        </p:nvSpPr>
        <p:spPr/>
        <p:txBody>
          <a:bodyPr/>
          <a:lstStyle/>
          <a:p>
            <a:pPr marL="0" indent="0">
              <a:buNone/>
            </a:pPr>
            <a:r>
              <a:rPr lang="en-US" dirty="0"/>
              <a:t>Practice asking about and responding to disclosures of violence appropriately</a:t>
            </a:r>
          </a:p>
          <a:p>
            <a:pPr marL="0" indent="0">
              <a:buNone/>
            </a:pPr>
            <a:endParaRPr lang="en-US" dirty="0"/>
          </a:p>
        </p:txBody>
      </p:sp>
    </p:spTree>
    <p:extLst>
      <p:ext uri="{BB962C8B-B14F-4D97-AF65-F5344CB8AC3E}">
        <p14:creationId xmlns:p14="http://schemas.microsoft.com/office/powerpoint/2010/main" val="141594985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Practice responding to violence</a:t>
            </a:r>
          </a:p>
        </p:txBody>
      </p:sp>
      <p:sp>
        <p:nvSpPr>
          <p:cNvPr id="3" name="Text Placeholder 2"/>
          <p:cNvSpPr>
            <a:spLocks noGrp="1"/>
          </p:cNvSpPr>
          <p:nvPr>
            <p:ph type="body" sz="quarter" idx="10"/>
          </p:nvPr>
        </p:nvSpPr>
        <p:spPr>
          <a:xfrm>
            <a:off x="466726" y="1590675"/>
            <a:ext cx="4967828" cy="5043805"/>
          </a:xfrm>
        </p:spPr>
        <p:txBody>
          <a:bodyPr>
            <a:normAutofit/>
          </a:bodyPr>
          <a:lstStyle/>
          <a:p>
            <a:pPr>
              <a:lnSpc>
                <a:spcPts val="2800"/>
              </a:lnSpc>
            </a:pPr>
            <a:r>
              <a:rPr lang="en-US" sz="2300" dirty="0"/>
              <a:t>In groups of three, rotate so that each person is a victim, a health care worker, and an observer one time</a:t>
            </a:r>
          </a:p>
          <a:p>
            <a:pPr>
              <a:lnSpc>
                <a:spcPts val="2800"/>
              </a:lnSpc>
            </a:pPr>
            <a:r>
              <a:rPr lang="en-US" sz="2300" dirty="0"/>
              <a:t>During the interaction, the health care worker will use their skills to ask about violence and provide first-line response, including making referrals as desired by the victim</a:t>
            </a:r>
          </a:p>
          <a:p>
            <a:pPr>
              <a:lnSpc>
                <a:spcPts val="2800"/>
              </a:lnSpc>
            </a:pPr>
            <a:r>
              <a:rPr lang="en-US" sz="2300" dirty="0"/>
              <a:t>Once each interaction is complete, the observer provides their feedback on what went well and what could be improved</a:t>
            </a:r>
          </a:p>
        </p:txBody>
      </p:sp>
      <p:sp>
        <p:nvSpPr>
          <p:cNvPr id="5" name="Rectangle 4">
            <a:extLst>
              <a:ext uri="{FF2B5EF4-FFF2-40B4-BE49-F238E27FC236}">
                <a16:creationId xmlns:a16="http://schemas.microsoft.com/office/drawing/2014/main" id="{296D3AE9-26D5-417D-9AF8-FB64BFE3B105}"/>
              </a:ext>
            </a:extLst>
          </p:cNvPr>
          <p:cNvSpPr/>
          <p:nvPr/>
        </p:nvSpPr>
        <p:spPr>
          <a:xfrm>
            <a:off x="5593579" y="1590675"/>
            <a:ext cx="3252247" cy="4176851"/>
          </a:xfrm>
          <a:prstGeom prst="rect">
            <a:avLst/>
          </a:prstGeom>
          <a:solidFill>
            <a:srgbClr val="427C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Observer Checklist</a:t>
            </a:r>
          </a:p>
          <a:p>
            <a:pPr lvl="1" indent="-400050">
              <a:spcBef>
                <a:spcPts val="600"/>
              </a:spcBef>
              <a:spcAft>
                <a:spcPts val="1200"/>
              </a:spcAft>
              <a:buFont typeface="Wingdings" panose="05000000000000000000" pitchFamily="2" charset="2"/>
              <a:buChar char=""/>
            </a:pPr>
            <a:r>
              <a:rPr lang="en-US" sz="1600" dirty="0"/>
              <a:t>Ask about violence</a:t>
            </a:r>
          </a:p>
          <a:p>
            <a:pPr lvl="1" indent="-400050">
              <a:spcBef>
                <a:spcPts val="600"/>
              </a:spcBef>
              <a:spcAft>
                <a:spcPts val="1200"/>
              </a:spcAft>
              <a:buFont typeface="Wingdings" panose="05000000000000000000" pitchFamily="2" charset="2"/>
              <a:buChar char=""/>
            </a:pPr>
            <a:r>
              <a:rPr lang="en-US" sz="1600" dirty="0"/>
              <a:t>Listen closely with empathy and no judgment</a:t>
            </a:r>
          </a:p>
          <a:p>
            <a:pPr lvl="1" indent="-400050">
              <a:spcBef>
                <a:spcPts val="600"/>
              </a:spcBef>
              <a:spcAft>
                <a:spcPts val="1200"/>
              </a:spcAft>
              <a:buFont typeface="Wingdings" panose="05000000000000000000" pitchFamily="2" charset="2"/>
              <a:buChar char=""/>
            </a:pPr>
            <a:r>
              <a:rPr lang="en-US" sz="1600" dirty="0"/>
              <a:t>Inquire about their needs and concerns</a:t>
            </a:r>
          </a:p>
          <a:p>
            <a:pPr lvl="1" indent="-400050">
              <a:spcBef>
                <a:spcPts val="600"/>
              </a:spcBef>
              <a:spcAft>
                <a:spcPts val="1200"/>
              </a:spcAft>
              <a:buFont typeface="Wingdings" panose="05000000000000000000" pitchFamily="2" charset="2"/>
              <a:buChar char=""/>
            </a:pPr>
            <a:r>
              <a:rPr lang="en-US" sz="1600" dirty="0"/>
              <a:t>Validate their experiences</a:t>
            </a:r>
          </a:p>
          <a:p>
            <a:pPr lvl="1" indent="-400050">
              <a:spcBef>
                <a:spcPts val="600"/>
              </a:spcBef>
              <a:spcAft>
                <a:spcPts val="1200"/>
              </a:spcAft>
              <a:buFont typeface="Wingdings" panose="05000000000000000000" pitchFamily="2" charset="2"/>
              <a:buChar char=""/>
            </a:pPr>
            <a:r>
              <a:rPr lang="en-US" sz="1600" dirty="0"/>
              <a:t>Enhance their safety</a:t>
            </a:r>
          </a:p>
          <a:p>
            <a:pPr lvl="1" indent="-400050">
              <a:spcBef>
                <a:spcPts val="600"/>
              </a:spcBef>
              <a:spcAft>
                <a:spcPts val="1200"/>
              </a:spcAft>
              <a:buFont typeface="Wingdings" panose="05000000000000000000" pitchFamily="2" charset="2"/>
              <a:buChar char=""/>
            </a:pPr>
            <a:r>
              <a:rPr lang="en-US" sz="1600" dirty="0"/>
              <a:t>Support them to connect with additional services</a:t>
            </a:r>
          </a:p>
        </p:txBody>
      </p:sp>
    </p:spTree>
    <p:extLst>
      <p:ext uri="{BB962C8B-B14F-4D97-AF65-F5344CB8AC3E}">
        <p14:creationId xmlns:p14="http://schemas.microsoft.com/office/powerpoint/2010/main" val="127320381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Activity: Practice responding to and documenting violence (debrief)</a:t>
            </a:r>
          </a:p>
        </p:txBody>
      </p:sp>
      <p:sp>
        <p:nvSpPr>
          <p:cNvPr id="3" name="Text Placeholder 2"/>
          <p:cNvSpPr>
            <a:spLocks noGrp="1"/>
          </p:cNvSpPr>
          <p:nvPr>
            <p:ph type="body" sz="quarter" idx="10"/>
          </p:nvPr>
        </p:nvSpPr>
        <p:spPr/>
        <p:txBody>
          <a:bodyPr/>
          <a:lstStyle/>
          <a:p>
            <a:r>
              <a:rPr lang="en-US" dirty="0"/>
              <a:t>How did each of these go?</a:t>
            </a:r>
          </a:p>
          <a:p>
            <a:pPr marL="800100" lvl="1" indent="-457200">
              <a:buFont typeface="Wingdings" panose="05000000000000000000" pitchFamily="2" charset="2"/>
              <a:buChar char="¨"/>
              <a:tabLst>
                <a:tab pos="800100" algn="l"/>
              </a:tabLst>
            </a:pPr>
            <a:r>
              <a:rPr lang="en-US" sz="2400" dirty="0"/>
              <a:t>Ask about violence</a:t>
            </a:r>
          </a:p>
          <a:p>
            <a:pPr marL="800100" lvl="1" indent="-457200">
              <a:buFont typeface="Wingdings" panose="05000000000000000000" pitchFamily="2" charset="2"/>
              <a:buChar char="¨"/>
              <a:tabLst>
                <a:tab pos="800100" algn="l"/>
              </a:tabLst>
            </a:pPr>
            <a:r>
              <a:rPr lang="en-US" sz="2400" dirty="0"/>
              <a:t>Listen closely with empathy and no judgment</a:t>
            </a:r>
          </a:p>
          <a:p>
            <a:pPr marL="800100" lvl="1" indent="-457200">
              <a:buFont typeface="Wingdings" panose="05000000000000000000" pitchFamily="2" charset="2"/>
              <a:buChar char="¨"/>
              <a:tabLst>
                <a:tab pos="800100" algn="l"/>
              </a:tabLst>
            </a:pPr>
            <a:r>
              <a:rPr lang="en-US" sz="2400" dirty="0"/>
              <a:t>Inquire about their needs and concerns</a:t>
            </a:r>
          </a:p>
          <a:p>
            <a:pPr marL="800100" lvl="1" indent="-457200">
              <a:buFont typeface="Wingdings" panose="05000000000000000000" pitchFamily="2" charset="2"/>
              <a:buChar char="¨"/>
              <a:tabLst>
                <a:tab pos="800100" algn="l"/>
              </a:tabLst>
            </a:pPr>
            <a:r>
              <a:rPr lang="en-US" sz="2400" dirty="0"/>
              <a:t>Validate their experiences</a:t>
            </a:r>
          </a:p>
          <a:p>
            <a:pPr marL="800100" lvl="1" indent="-457200">
              <a:buFont typeface="Wingdings" panose="05000000000000000000" pitchFamily="2" charset="2"/>
              <a:buChar char="¨"/>
              <a:tabLst>
                <a:tab pos="800100" algn="l"/>
              </a:tabLst>
            </a:pPr>
            <a:r>
              <a:rPr lang="en-US" sz="2400" dirty="0"/>
              <a:t>Enhance their safety</a:t>
            </a:r>
          </a:p>
          <a:p>
            <a:pPr marL="800100" lvl="1" indent="-457200">
              <a:buFont typeface="Wingdings" panose="05000000000000000000" pitchFamily="2" charset="2"/>
              <a:buChar char="¨"/>
              <a:tabLst>
                <a:tab pos="800100" algn="l"/>
              </a:tabLst>
            </a:pPr>
            <a:r>
              <a:rPr lang="en-US" sz="2400" dirty="0"/>
              <a:t>Support them to connect with additional services</a:t>
            </a:r>
          </a:p>
          <a:p>
            <a:pPr>
              <a:spcBef>
                <a:spcPts val="1800"/>
              </a:spcBef>
            </a:pPr>
            <a:r>
              <a:rPr lang="en-US" dirty="0"/>
              <a:t>What worked well?</a:t>
            </a:r>
          </a:p>
          <a:p>
            <a:r>
              <a:rPr lang="en-US" dirty="0"/>
              <a:t>What areas need improvement?</a:t>
            </a:r>
          </a:p>
        </p:txBody>
      </p:sp>
    </p:spTree>
    <p:extLst>
      <p:ext uri="{BB962C8B-B14F-4D97-AF65-F5344CB8AC3E}">
        <p14:creationId xmlns:p14="http://schemas.microsoft.com/office/powerpoint/2010/main" val="48074973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853CD-4C27-4826-A72A-DE516FAA2038}"/>
              </a:ext>
            </a:extLst>
          </p:cNvPr>
          <p:cNvSpPr>
            <a:spLocks noGrp="1"/>
          </p:cNvSpPr>
          <p:nvPr>
            <p:ph type="title"/>
          </p:nvPr>
        </p:nvSpPr>
        <p:spPr/>
        <p:txBody>
          <a:bodyPr/>
          <a:lstStyle/>
          <a:p>
            <a:r>
              <a:rPr lang="en-US"/>
              <a:t>Questions and reflections</a:t>
            </a:r>
            <a:endParaRPr lang="en-US" dirty="0"/>
          </a:p>
        </p:txBody>
      </p:sp>
      <p:sp>
        <p:nvSpPr>
          <p:cNvPr id="4" name="Text Placeholder 3">
            <a:extLst>
              <a:ext uri="{FF2B5EF4-FFF2-40B4-BE49-F238E27FC236}">
                <a16:creationId xmlns:a16="http://schemas.microsoft.com/office/drawing/2014/main" id="{FA1AE89C-E917-447F-87F8-94AE6E57A615}"/>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3410519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Session 3.7</a:t>
            </a:r>
            <a:br>
              <a:rPr lang="en-US" dirty="0"/>
            </a:br>
            <a:r>
              <a:rPr lang="en-US" dirty="0"/>
              <a:t>Data Collection and Sharing</a:t>
            </a:r>
            <a:endParaRPr lang="es-DO" dirty="0"/>
          </a:p>
        </p:txBody>
      </p:sp>
    </p:spTree>
    <p:extLst>
      <p:ext uri="{BB962C8B-B14F-4D97-AF65-F5344CB8AC3E}">
        <p14:creationId xmlns:p14="http://schemas.microsoft.com/office/powerpoint/2010/main" val="149206425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6E5C88-CA47-4194-BE9E-2014CC3A9BD5}"/>
              </a:ext>
            </a:extLst>
          </p:cNvPr>
          <p:cNvSpPr>
            <a:spLocks noGrp="1"/>
          </p:cNvSpPr>
          <p:nvPr>
            <p:ph type="title"/>
          </p:nvPr>
        </p:nvSpPr>
        <p:spPr/>
        <p:txBody>
          <a:bodyPr/>
          <a:lstStyle/>
          <a:p>
            <a:r>
              <a:rPr lang="en-US" dirty="0"/>
              <a:t>Objectives</a:t>
            </a:r>
          </a:p>
        </p:txBody>
      </p:sp>
      <p:sp>
        <p:nvSpPr>
          <p:cNvPr id="4" name="Text Placeholder 3">
            <a:extLst>
              <a:ext uri="{FF2B5EF4-FFF2-40B4-BE49-F238E27FC236}">
                <a16:creationId xmlns:a16="http://schemas.microsoft.com/office/drawing/2014/main" id="{0AF06877-6800-4312-9241-D70921B68507}"/>
              </a:ext>
            </a:extLst>
          </p:cNvPr>
          <p:cNvSpPr>
            <a:spLocks noGrp="1"/>
          </p:cNvSpPr>
          <p:nvPr>
            <p:ph type="body" sz="quarter" idx="10"/>
          </p:nvPr>
        </p:nvSpPr>
        <p:spPr/>
        <p:txBody>
          <a:bodyPr/>
          <a:lstStyle/>
          <a:p>
            <a:r>
              <a:rPr lang="en-US" dirty="0"/>
              <a:t>Discuss the importance of documenting violence against KP members</a:t>
            </a:r>
          </a:p>
          <a:p>
            <a:pPr>
              <a:spcBef>
                <a:spcPts val="1800"/>
              </a:spcBef>
            </a:pPr>
            <a:r>
              <a:rPr lang="en-US" dirty="0"/>
              <a:t>Identify practices for safe data collection and management in cases of violence</a:t>
            </a:r>
          </a:p>
        </p:txBody>
      </p:sp>
    </p:spTree>
    <p:extLst>
      <p:ext uri="{BB962C8B-B14F-4D97-AF65-F5344CB8AC3E}">
        <p14:creationId xmlns:p14="http://schemas.microsoft.com/office/powerpoint/2010/main" val="96266592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C2161-8DED-48D0-987E-F9F3EC3AA2DC}"/>
              </a:ext>
            </a:extLst>
          </p:cNvPr>
          <p:cNvSpPr>
            <a:spLocks noGrp="1"/>
          </p:cNvSpPr>
          <p:nvPr>
            <p:ph type="title"/>
          </p:nvPr>
        </p:nvSpPr>
        <p:spPr/>
        <p:txBody>
          <a:bodyPr>
            <a:normAutofit fontScale="90000"/>
          </a:bodyPr>
          <a:lstStyle/>
          <a:p>
            <a:r>
              <a:rPr lang="en-US" dirty="0"/>
              <a:t>Discussion: Why do health care workers document cases of violence?</a:t>
            </a:r>
          </a:p>
        </p:txBody>
      </p:sp>
      <p:sp>
        <p:nvSpPr>
          <p:cNvPr id="3" name="Text Placeholder 2">
            <a:extLst>
              <a:ext uri="{FF2B5EF4-FFF2-40B4-BE49-F238E27FC236}">
                <a16:creationId xmlns:a16="http://schemas.microsoft.com/office/drawing/2014/main" id="{31FCC5E4-385F-40EF-BF5B-CC0663DCB137}"/>
              </a:ext>
            </a:extLst>
          </p:cNvPr>
          <p:cNvSpPr>
            <a:spLocks noGrp="1"/>
          </p:cNvSpPr>
          <p:nvPr>
            <p:ph type="body" sz="quarter" idx="10"/>
          </p:nvPr>
        </p:nvSpPr>
        <p:spPr/>
        <p:txBody>
          <a:bodyPr/>
          <a:lstStyle/>
          <a:p>
            <a:pPr>
              <a:spcBef>
                <a:spcPts val="1800"/>
              </a:spcBef>
            </a:pPr>
            <a:r>
              <a:rPr lang="en-US" dirty="0"/>
              <a:t>To capture information about the violence experienced (type, perpetrator, injuries)</a:t>
            </a:r>
          </a:p>
          <a:p>
            <a:pPr>
              <a:spcBef>
                <a:spcPts val="1800"/>
              </a:spcBef>
            </a:pPr>
            <a:r>
              <a:rPr lang="en-US" dirty="0"/>
              <a:t>So that the victim doesn’t have to repeat their story to others if they decide to seek additional health services</a:t>
            </a:r>
          </a:p>
          <a:p>
            <a:pPr>
              <a:spcBef>
                <a:spcPts val="1800"/>
              </a:spcBef>
            </a:pPr>
            <a:r>
              <a:rPr lang="en-US" dirty="0"/>
              <a:t>To record the services provided to the victim and any referrals made</a:t>
            </a:r>
          </a:p>
          <a:p>
            <a:pPr>
              <a:spcBef>
                <a:spcPts val="1800"/>
              </a:spcBef>
            </a:pPr>
            <a:r>
              <a:rPr lang="en-US" dirty="0"/>
              <a:t>To manage the victim’s health care immediately and longer term</a:t>
            </a:r>
          </a:p>
          <a:p>
            <a:pPr marL="0" indent="0">
              <a:buNone/>
            </a:pPr>
            <a:endParaRPr lang="en-US" dirty="0"/>
          </a:p>
        </p:txBody>
      </p:sp>
    </p:spTree>
    <p:extLst>
      <p:ext uri="{BB962C8B-B14F-4D97-AF65-F5344CB8AC3E}">
        <p14:creationId xmlns:p14="http://schemas.microsoft.com/office/powerpoint/2010/main" val="352016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Using data to strengthen service delivery</a:t>
            </a:r>
          </a:p>
        </p:txBody>
      </p:sp>
      <p:sp>
        <p:nvSpPr>
          <p:cNvPr id="3" name="Content Placeholder 2"/>
          <p:cNvSpPr>
            <a:spLocks noGrp="1"/>
          </p:cNvSpPr>
          <p:nvPr>
            <p:ph type="body" sz="quarter" idx="10"/>
          </p:nvPr>
        </p:nvSpPr>
        <p:spPr>
          <a:xfrm>
            <a:off x="467360" y="1519163"/>
            <a:ext cx="8219440" cy="4983237"/>
          </a:xfrm>
        </p:spPr>
        <p:txBody>
          <a:bodyPr/>
          <a:lstStyle/>
          <a:p>
            <a:pPr marL="0" indent="0">
              <a:lnSpc>
                <a:spcPct val="100000"/>
              </a:lnSpc>
              <a:buNone/>
            </a:pPr>
            <a:r>
              <a:rPr lang="en-US" sz="2000" dirty="0">
                <a:solidFill>
                  <a:srgbClr val="00B050"/>
                </a:solidFill>
              </a:rPr>
              <a:t>[Country team to add how data on violence is used to strengthen service delivery at specific facility, specialty, or position. This could include:</a:t>
            </a:r>
          </a:p>
          <a:p>
            <a:pPr>
              <a:lnSpc>
                <a:spcPct val="100000"/>
              </a:lnSpc>
            </a:pPr>
            <a:r>
              <a:rPr lang="en-US" sz="2000" dirty="0">
                <a:solidFill>
                  <a:srgbClr val="00B050"/>
                </a:solidFill>
              </a:rPr>
              <a:t>Adjusting planning for existing services or informing plans for expanding services</a:t>
            </a:r>
          </a:p>
          <a:p>
            <a:pPr>
              <a:lnSpc>
                <a:spcPct val="100000"/>
              </a:lnSpc>
            </a:pPr>
            <a:r>
              <a:rPr lang="en-US" sz="2000" dirty="0">
                <a:solidFill>
                  <a:srgbClr val="00B050"/>
                </a:solidFill>
              </a:rPr>
              <a:t>Providing feedback to staff on the findings and discussing ways to improve quality of service delivery</a:t>
            </a:r>
          </a:p>
          <a:p>
            <a:pPr>
              <a:lnSpc>
                <a:spcPct val="100000"/>
              </a:lnSpc>
            </a:pPr>
            <a:r>
              <a:rPr lang="en-US" sz="2000" dirty="0">
                <a:solidFill>
                  <a:srgbClr val="00B050"/>
                </a:solidFill>
              </a:rPr>
              <a:t>Sharing or disseminating the findings in the community and discussing how to make quality improvements with community members, community leaders, and other service providers</a:t>
            </a:r>
          </a:p>
          <a:p>
            <a:pPr>
              <a:lnSpc>
                <a:spcPct val="100000"/>
              </a:lnSpc>
            </a:pPr>
            <a:r>
              <a:rPr lang="en-US" sz="2000" dirty="0">
                <a:solidFill>
                  <a:srgbClr val="00B050"/>
                </a:solidFill>
              </a:rPr>
              <a:t>Refining protocols or SOPs</a:t>
            </a:r>
          </a:p>
          <a:p>
            <a:pPr>
              <a:lnSpc>
                <a:spcPct val="100000"/>
              </a:lnSpc>
            </a:pPr>
            <a:r>
              <a:rPr lang="en-US" sz="2000" dirty="0">
                <a:solidFill>
                  <a:srgbClr val="00B050"/>
                </a:solidFill>
              </a:rPr>
              <a:t>Providing additional training to health care workers</a:t>
            </a:r>
          </a:p>
          <a:p>
            <a:pPr>
              <a:lnSpc>
                <a:spcPct val="100000"/>
              </a:lnSpc>
            </a:pPr>
            <a:r>
              <a:rPr lang="en-US" sz="2000" dirty="0">
                <a:solidFill>
                  <a:srgbClr val="00B050"/>
                </a:solidFill>
              </a:rPr>
              <a:t>Improving the infrastructure for service delivery and strengthening referral pathways]</a:t>
            </a:r>
          </a:p>
        </p:txBody>
      </p:sp>
    </p:spTree>
    <p:extLst>
      <p:ext uri="{BB962C8B-B14F-4D97-AF65-F5344CB8AC3E}">
        <p14:creationId xmlns:p14="http://schemas.microsoft.com/office/powerpoint/2010/main" val="426237060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AB47-A65B-4308-BB31-B5BEB46EDECC}"/>
              </a:ext>
            </a:extLst>
          </p:cNvPr>
          <p:cNvSpPr>
            <a:spLocks noGrp="1"/>
          </p:cNvSpPr>
          <p:nvPr>
            <p:ph type="title"/>
          </p:nvPr>
        </p:nvSpPr>
        <p:spPr/>
        <p:txBody>
          <a:bodyPr>
            <a:normAutofit fontScale="90000"/>
          </a:bodyPr>
          <a:lstStyle/>
          <a:p>
            <a:r>
              <a:rPr lang="en-US" dirty="0"/>
              <a:t>Discussion: Using data to strengthen service delivery</a:t>
            </a:r>
          </a:p>
        </p:txBody>
      </p:sp>
      <p:graphicFrame>
        <p:nvGraphicFramePr>
          <p:cNvPr id="7" name="Chart 6">
            <a:extLst>
              <a:ext uri="{FF2B5EF4-FFF2-40B4-BE49-F238E27FC236}">
                <a16:creationId xmlns:a16="http://schemas.microsoft.com/office/drawing/2014/main" id="{C74422F9-36D3-4664-A1A5-54E26F9FE052}"/>
              </a:ext>
            </a:extLst>
          </p:cNvPr>
          <p:cNvGraphicFramePr/>
          <p:nvPr>
            <p:extLst>
              <p:ext uri="{D42A27DB-BD31-4B8C-83A1-F6EECF244321}">
                <p14:modId xmlns:p14="http://schemas.microsoft.com/office/powerpoint/2010/main" val="2301931556"/>
              </p:ext>
            </p:extLst>
          </p:nvPr>
        </p:nvGraphicFramePr>
        <p:xfrm>
          <a:off x="1543985" y="1717206"/>
          <a:ext cx="5710813" cy="44913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485041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4A745-16EC-458F-ABAC-CB4D2EBC355C}"/>
              </a:ext>
            </a:extLst>
          </p:cNvPr>
          <p:cNvSpPr>
            <a:spLocks noGrp="1"/>
          </p:cNvSpPr>
          <p:nvPr>
            <p:ph type="title"/>
          </p:nvPr>
        </p:nvSpPr>
        <p:spPr/>
        <p:txBody>
          <a:bodyPr/>
          <a:lstStyle/>
          <a:p>
            <a:r>
              <a:rPr lang="en-US" dirty="0"/>
              <a:t>Data collection tools</a:t>
            </a:r>
          </a:p>
        </p:txBody>
      </p:sp>
      <p:pic>
        <p:nvPicPr>
          <p:cNvPr id="4" name="Picture 3">
            <a:extLst>
              <a:ext uri="{FF2B5EF4-FFF2-40B4-BE49-F238E27FC236}">
                <a16:creationId xmlns:a16="http://schemas.microsoft.com/office/drawing/2014/main" id="{83A77478-7CD7-4061-B65A-78031E921814}"/>
              </a:ext>
            </a:extLst>
          </p:cNvPr>
          <p:cNvPicPr>
            <a:picLocks noChangeAspect="1"/>
          </p:cNvPicPr>
          <p:nvPr/>
        </p:nvPicPr>
        <p:blipFill>
          <a:blip r:embed="rId2"/>
          <a:stretch>
            <a:fillRect/>
          </a:stretch>
        </p:blipFill>
        <p:spPr>
          <a:xfrm>
            <a:off x="433116" y="1728941"/>
            <a:ext cx="8710884" cy="3928281"/>
          </a:xfrm>
          <a:prstGeom prst="rect">
            <a:avLst/>
          </a:prstGeom>
        </p:spPr>
      </p:pic>
      <p:sp>
        <p:nvSpPr>
          <p:cNvPr id="5" name="Rectangle 4">
            <a:extLst>
              <a:ext uri="{FF2B5EF4-FFF2-40B4-BE49-F238E27FC236}">
                <a16:creationId xmlns:a16="http://schemas.microsoft.com/office/drawing/2014/main" id="{404A0E61-969B-42B1-A4ED-1565DD96BE6A}"/>
              </a:ext>
            </a:extLst>
          </p:cNvPr>
          <p:cNvSpPr/>
          <p:nvPr/>
        </p:nvSpPr>
        <p:spPr>
          <a:xfrm>
            <a:off x="466725" y="6274304"/>
            <a:ext cx="4572000" cy="276999"/>
          </a:xfrm>
          <a:prstGeom prst="rect">
            <a:avLst/>
          </a:prstGeom>
        </p:spPr>
        <p:txBody>
          <a:bodyPr>
            <a:spAutoFit/>
          </a:bodyPr>
          <a:lstStyle/>
          <a:p>
            <a:pPr marL="0" indent="0">
              <a:buNone/>
            </a:pPr>
            <a:r>
              <a:rPr lang="en-US" sz="1200" dirty="0">
                <a:latin typeface="+mn-lt"/>
              </a:rPr>
              <a:t>Source: WHO, 2017.</a:t>
            </a:r>
          </a:p>
        </p:txBody>
      </p:sp>
    </p:spTree>
    <p:extLst>
      <p:ext uri="{BB962C8B-B14F-4D97-AF65-F5344CB8AC3E}">
        <p14:creationId xmlns:p14="http://schemas.microsoft.com/office/powerpoint/2010/main" val="933312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Module 2</a:t>
            </a:r>
            <a:br>
              <a:rPr lang="en-US"/>
            </a:br>
            <a:r>
              <a:rPr lang="en-US"/>
              <a:t>Building Core Knowledge</a:t>
            </a:r>
            <a:endParaRPr lang="en-US" dirty="0"/>
          </a:p>
        </p:txBody>
      </p:sp>
    </p:spTree>
    <p:extLst>
      <p:ext uri="{BB962C8B-B14F-4D97-AF65-F5344CB8AC3E}">
        <p14:creationId xmlns:p14="http://schemas.microsoft.com/office/powerpoint/2010/main" val="2684115371"/>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90CF4-3C8A-4184-9E77-866C78E26221}"/>
              </a:ext>
            </a:extLst>
          </p:cNvPr>
          <p:cNvSpPr>
            <a:spLocks noGrp="1"/>
          </p:cNvSpPr>
          <p:nvPr>
            <p:ph type="title"/>
          </p:nvPr>
        </p:nvSpPr>
        <p:spPr/>
        <p:txBody>
          <a:bodyPr>
            <a:normAutofit fontScale="90000"/>
          </a:bodyPr>
          <a:lstStyle/>
          <a:p>
            <a:r>
              <a:rPr lang="en-US" dirty="0"/>
              <a:t>Discussion: What could happen if health care workers don’t protect service users’ data?</a:t>
            </a:r>
          </a:p>
        </p:txBody>
      </p:sp>
      <p:sp>
        <p:nvSpPr>
          <p:cNvPr id="3" name="Text Placeholder 2">
            <a:extLst>
              <a:ext uri="{FF2B5EF4-FFF2-40B4-BE49-F238E27FC236}">
                <a16:creationId xmlns:a16="http://schemas.microsoft.com/office/drawing/2014/main" id="{A39AA7CD-5B5A-4DDD-B807-D48C3E1087C3}"/>
              </a:ext>
            </a:extLst>
          </p:cNvPr>
          <p:cNvSpPr>
            <a:spLocks noGrp="1"/>
          </p:cNvSpPr>
          <p:nvPr>
            <p:ph type="body" sz="quarter" idx="10"/>
          </p:nvPr>
        </p:nvSpPr>
        <p:spPr/>
        <p:txBody>
          <a:bodyPr/>
          <a:lstStyle/>
          <a:p>
            <a:pPr>
              <a:spcBef>
                <a:spcPts val="1800"/>
              </a:spcBef>
            </a:pPr>
            <a:r>
              <a:rPr lang="en-US" dirty="0"/>
              <a:t>Stigma and discrimination</a:t>
            </a:r>
          </a:p>
          <a:p>
            <a:pPr>
              <a:spcBef>
                <a:spcPts val="1800"/>
              </a:spcBef>
            </a:pPr>
            <a:r>
              <a:rPr lang="en-US" dirty="0"/>
              <a:t>Retaliation by the perpetrator</a:t>
            </a:r>
          </a:p>
          <a:p>
            <a:pPr>
              <a:spcBef>
                <a:spcPts val="1800"/>
              </a:spcBef>
            </a:pPr>
            <a:r>
              <a:rPr lang="en-US" dirty="0"/>
              <a:t>Theft of service users’ health files </a:t>
            </a:r>
          </a:p>
          <a:p>
            <a:endParaRPr lang="en-US" dirty="0"/>
          </a:p>
        </p:txBody>
      </p:sp>
    </p:spTree>
    <p:extLst>
      <p:ext uri="{BB962C8B-B14F-4D97-AF65-F5344CB8AC3E}">
        <p14:creationId xmlns:p14="http://schemas.microsoft.com/office/powerpoint/2010/main" val="3503614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5CF6D-A219-4ADD-BAD0-1DE87F54904E}"/>
              </a:ext>
            </a:extLst>
          </p:cNvPr>
          <p:cNvSpPr>
            <a:spLocks noGrp="1"/>
          </p:cNvSpPr>
          <p:nvPr>
            <p:ph type="title"/>
          </p:nvPr>
        </p:nvSpPr>
        <p:spPr/>
        <p:txBody>
          <a:bodyPr>
            <a:normAutofit fontScale="90000"/>
          </a:bodyPr>
          <a:lstStyle/>
          <a:p>
            <a:r>
              <a:rPr lang="en-US" dirty="0"/>
              <a:t>Privacy and confidentiality in data collection and sharing</a:t>
            </a:r>
          </a:p>
        </p:txBody>
      </p:sp>
      <p:sp>
        <p:nvSpPr>
          <p:cNvPr id="3" name="Text Placeholder 2">
            <a:extLst>
              <a:ext uri="{FF2B5EF4-FFF2-40B4-BE49-F238E27FC236}">
                <a16:creationId xmlns:a16="http://schemas.microsoft.com/office/drawing/2014/main" id="{45A65400-3467-474B-9F08-0A47EB9C8C78}"/>
              </a:ext>
            </a:extLst>
          </p:cNvPr>
          <p:cNvSpPr>
            <a:spLocks noGrp="1"/>
          </p:cNvSpPr>
          <p:nvPr>
            <p:ph type="body" sz="quarter" idx="10"/>
          </p:nvPr>
        </p:nvSpPr>
        <p:spPr/>
        <p:txBody>
          <a:bodyPr/>
          <a:lstStyle/>
          <a:p>
            <a:r>
              <a:rPr lang="en-US" sz="2400" dirty="0">
                <a:solidFill>
                  <a:srgbClr val="00B050"/>
                </a:solidFill>
              </a:rPr>
              <a:t>Who is responsible for collecting and recording information?</a:t>
            </a:r>
          </a:p>
          <a:p>
            <a:r>
              <a:rPr lang="en-US" sz="2400" dirty="0">
                <a:solidFill>
                  <a:srgbClr val="00B050"/>
                </a:solidFill>
              </a:rPr>
              <a:t>Where and how is information collected and recorded?</a:t>
            </a:r>
          </a:p>
          <a:p>
            <a:r>
              <a:rPr lang="en-US" sz="2400" dirty="0">
                <a:solidFill>
                  <a:srgbClr val="00B050"/>
                </a:solidFill>
              </a:rPr>
              <a:t>How is information stored?</a:t>
            </a:r>
          </a:p>
          <a:p>
            <a:r>
              <a:rPr lang="en-US" sz="2400" dirty="0">
                <a:solidFill>
                  <a:srgbClr val="00B050"/>
                </a:solidFill>
              </a:rPr>
              <a:t>Who has access to the information, including what information is shared within the health facility or with referral points?</a:t>
            </a:r>
          </a:p>
          <a:p>
            <a:r>
              <a:rPr lang="en-US" sz="2400" dirty="0">
                <a:solidFill>
                  <a:srgbClr val="00B050"/>
                </a:solidFill>
              </a:rPr>
              <a:t>How do health care workers obtain service users’ consent before sharing any information and inform them about limits to confidentiality where applicable (e.g., mandatory reporting)?</a:t>
            </a:r>
          </a:p>
        </p:txBody>
      </p:sp>
    </p:spTree>
    <p:extLst>
      <p:ext uri="{BB962C8B-B14F-4D97-AF65-F5344CB8AC3E}">
        <p14:creationId xmlns:p14="http://schemas.microsoft.com/office/powerpoint/2010/main" val="20625159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691D9-2881-467A-94FC-42F8EAE9FDC3}"/>
              </a:ext>
            </a:extLst>
          </p:cNvPr>
          <p:cNvSpPr>
            <a:spLocks noGrp="1"/>
          </p:cNvSpPr>
          <p:nvPr>
            <p:ph type="title"/>
          </p:nvPr>
        </p:nvSpPr>
        <p:spPr/>
        <p:txBody>
          <a:bodyPr>
            <a:normAutofit fontScale="90000"/>
          </a:bodyPr>
          <a:lstStyle/>
          <a:p>
            <a:r>
              <a:rPr lang="en-US" dirty="0"/>
              <a:t>Activity: How can we create secure records in practice and storage?</a:t>
            </a:r>
          </a:p>
        </p:txBody>
      </p:sp>
      <p:sp>
        <p:nvSpPr>
          <p:cNvPr id="3" name="Text Placeholder 2">
            <a:extLst>
              <a:ext uri="{FF2B5EF4-FFF2-40B4-BE49-F238E27FC236}">
                <a16:creationId xmlns:a16="http://schemas.microsoft.com/office/drawing/2014/main" id="{A47BEFBB-E92C-4882-921F-DABDA3243303}"/>
              </a:ext>
            </a:extLst>
          </p:cNvPr>
          <p:cNvSpPr>
            <a:spLocks noGrp="1"/>
          </p:cNvSpPr>
          <p:nvPr>
            <p:ph type="body" sz="quarter" idx="10"/>
          </p:nvPr>
        </p:nvSpPr>
        <p:spPr/>
        <p:txBody>
          <a:bodyPr/>
          <a:lstStyle/>
          <a:p>
            <a:r>
              <a:rPr lang="en-US" sz="2600" dirty="0"/>
              <a:t>Break into small groups</a:t>
            </a:r>
          </a:p>
          <a:p>
            <a:pPr>
              <a:spcBef>
                <a:spcPts val="1800"/>
              </a:spcBef>
            </a:pPr>
            <a:r>
              <a:rPr lang="en-US" sz="2600" dirty="0"/>
              <a:t>Respond to checklist questions</a:t>
            </a:r>
          </a:p>
          <a:p>
            <a:pPr lvl="1"/>
            <a:r>
              <a:rPr lang="en-US" sz="2600" dirty="0"/>
              <a:t>YES or NO</a:t>
            </a:r>
          </a:p>
          <a:p>
            <a:pPr lvl="1"/>
            <a:r>
              <a:rPr lang="en-US" sz="2600" dirty="0"/>
              <a:t>If NO, what support is needed to address this gap?</a:t>
            </a:r>
          </a:p>
        </p:txBody>
      </p:sp>
    </p:spTree>
    <p:extLst>
      <p:ext uri="{BB962C8B-B14F-4D97-AF65-F5344CB8AC3E}">
        <p14:creationId xmlns:p14="http://schemas.microsoft.com/office/powerpoint/2010/main" val="226365028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8613A-8C8B-43CD-B4A9-EEDE481D2D25}"/>
              </a:ext>
            </a:extLst>
          </p:cNvPr>
          <p:cNvSpPr>
            <a:spLocks noGrp="1"/>
          </p:cNvSpPr>
          <p:nvPr>
            <p:ph type="title"/>
          </p:nvPr>
        </p:nvSpPr>
        <p:spPr/>
        <p:txBody>
          <a:bodyPr/>
          <a:lstStyle/>
          <a:p>
            <a:r>
              <a:rPr lang="en-US" dirty="0"/>
              <a:t>Questions and reflections</a:t>
            </a:r>
          </a:p>
        </p:txBody>
      </p:sp>
      <p:sp>
        <p:nvSpPr>
          <p:cNvPr id="3" name="Text Placeholder 2">
            <a:extLst>
              <a:ext uri="{FF2B5EF4-FFF2-40B4-BE49-F238E27FC236}">
                <a16:creationId xmlns:a16="http://schemas.microsoft.com/office/drawing/2014/main" id="{95DF6C05-8EC2-40CE-A2BB-7599D5BBBAC7}"/>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84712924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b="1" dirty="0"/>
              <a:t>SESSION 3.8</a:t>
            </a:r>
            <a:br>
              <a:rPr lang="en-US" dirty="0"/>
            </a:br>
            <a:r>
              <a:rPr lang="en-US" dirty="0"/>
              <a:t>Recap: Minimum Requirements to Ask about Violence</a:t>
            </a:r>
            <a:endParaRPr lang="es-DO" dirty="0"/>
          </a:p>
        </p:txBody>
      </p:sp>
    </p:spTree>
    <p:extLst>
      <p:ext uri="{BB962C8B-B14F-4D97-AF65-F5344CB8AC3E}">
        <p14:creationId xmlns:p14="http://schemas.microsoft.com/office/powerpoint/2010/main" val="369452931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47EE7D-9C41-4D7A-976E-F6665B0E197C}"/>
              </a:ext>
            </a:extLst>
          </p:cNvPr>
          <p:cNvSpPr>
            <a:spLocks noGrp="1"/>
          </p:cNvSpPr>
          <p:nvPr>
            <p:ph type="title"/>
          </p:nvPr>
        </p:nvSpPr>
        <p:spPr/>
        <p:txBody>
          <a:bodyPr/>
          <a:lstStyle/>
          <a:p>
            <a:r>
              <a:rPr lang="en-US" dirty="0"/>
              <a:t>Objective</a:t>
            </a:r>
          </a:p>
        </p:txBody>
      </p:sp>
      <p:sp>
        <p:nvSpPr>
          <p:cNvPr id="5" name="Text Placeholder 4">
            <a:extLst>
              <a:ext uri="{FF2B5EF4-FFF2-40B4-BE49-F238E27FC236}">
                <a16:creationId xmlns:a16="http://schemas.microsoft.com/office/drawing/2014/main" id="{CE8E4C69-4B5D-4321-8307-BFE6E40EEB67}"/>
              </a:ext>
            </a:extLst>
          </p:cNvPr>
          <p:cNvSpPr>
            <a:spLocks noGrp="1"/>
          </p:cNvSpPr>
          <p:nvPr>
            <p:ph type="body" sz="quarter" idx="10"/>
          </p:nvPr>
        </p:nvSpPr>
        <p:spPr>
          <a:xfrm>
            <a:off x="466725" y="1590675"/>
            <a:ext cx="8220075" cy="4176713"/>
          </a:xfrm>
        </p:spPr>
        <p:txBody>
          <a:bodyPr/>
          <a:lstStyle/>
          <a:p>
            <a:pPr marL="0" indent="0">
              <a:buNone/>
            </a:pPr>
            <a:r>
              <a:rPr lang="en-US" dirty="0"/>
              <a:t>Discuss the importance of the minimum requirements that must be in place before health care workers can ask about violence</a:t>
            </a:r>
          </a:p>
          <a:p>
            <a:endParaRPr lang="en-US" dirty="0"/>
          </a:p>
        </p:txBody>
      </p:sp>
    </p:spTree>
    <p:extLst>
      <p:ext uri="{BB962C8B-B14F-4D97-AF65-F5344CB8AC3E}">
        <p14:creationId xmlns:p14="http://schemas.microsoft.com/office/powerpoint/2010/main" val="327335562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360" y="445196"/>
            <a:ext cx="8219440" cy="972441"/>
          </a:xfrm>
        </p:spPr>
        <p:txBody>
          <a:bodyPr>
            <a:normAutofit fontScale="90000"/>
          </a:bodyPr>
          <a:lstStyle/>
          <a:p>
            <a:r>
              <a:rPr lang="en-US" dirty="0"/>
              <a:t>Discussion: Why is it important to have the minimum requirements in place before asking about violence?</a:t>
            </a:r>
          </a:p>
        </p:txBody>
      </p:sp>
      <p:sp>
        <p:nvSpPr>
          <p:cNvPr id="30" name="Google Shape;175;p27">
            <a:extLst>
              <a:ext uri="{FF2B5EF4-FFF2-40B4-BE49-F238E27FC236}">
                <a16:creationId xmlns:a16="http://schemas.microsoft.com/office/drawing/2014/main" id="{07841453-6B83-419A-9DAD-08870C74DA93}"/>
              </a:ext>
            </a:extLst>
          </p:cNvPr>
          <p:cNvSpPr txBox="1"/>
          <p:nvPr/>
        </p:nvSpPr>
        <p:spPr>
          <a:xfrm>
            <a:off x="704713" y="6066494"/>
            <a:ext cx="6322400" cy="264732"/>
          </a:xfrm>
          <a:prstGeom prst="rect">
            <a:avLst/>
          </a:prstGeom>
          <a:noFill/>
          <a:ln>
            <a:noFill/>
          </a:ln>
        </p:spPr>
        <p:txBody>
          <a:bodyPr spcFirstLastPara="1" wrap="square" lIns="51431" tIns="25706" rIns="51431" bIns="25706" anchor="t" anchorCtr="0">
            <a:noAutofit/>
          </a:bodyPr>
          <a:lstStyle/>
          <a:p>
            <a:r>
              <a:rPr lang="en-US" sz="1400" dirty="0">
                <a:solidFill>
                  <a:srgbClr val="595959"/>
                </a:solidFill>
                <a:latin typeface="+mj-lt"/>
                <a:ea typeface="+mj-ea"/>
                <a:cs typeface="+mj-cs"/>
              </a:rPr>
              <a:t>Source: Adapted from USAID, Office of HIV/AIDS, Gender and Sexual Diversity Branch</a:t>
            </a:r>
            <a:endParaRPr sz="1400" dirty="0">
              <a:solidFill>
                <a:srgbClr val="595959"/>
              </a:solidFill>
              <a:latin typeface="+mj-lt"/>
              <a:ea typeface="+mj-ea"/>
              <a:cs typeface="+mj-cs"/>
            </a:endParaRPr>
          </a:p>
        </p:txBody>
      </p:sp>
      <p:grpSp>
        <p:nvGrpSpPr>
          <p:cNvPr id="32" name="Google Shape;152;p27">
            <a:extLst>
              <a:ext uri="{FF2B5EF4-FFF2-40B4-BE49-F238E27FC236}">
                <a16:creationId xmlns:a16="http://schemas.microsoft.com/office/drawing/2014/main" id="{A97308F3-ADF1-4CEA-BD50-3AA5E8003A91}"/>
              </a:ext>
            </a:extLst>
          </p:cNvPr>
          <p:cNvGrpSpPr/>
          <p:nvPr/>
        </p:nvGrpSpPr>
        <p:grpSpPr>
          <a:xfrm>
            <a:off x="612775" y="2282954"/>
            <a:ext cx="7638944" cy="2709375"/>
            <a:chOff x="-1807" y="2042744"/>
            <a:chExt cx="12050578" cy="4072999"/>
          </a:xfrm>
        </p:grpSpPr>
        <p:pic>
          <p:nvPicPr>
            <p:cNvPr id="33" name="Google Shape;153;p27">
              <a:extLst>
                <a:ext uri="{FF2B5EF4-FFF2-40B4-BE49-F238E27FC236}">
                  <a16:creationId xmlns:a16="http://schemas.microsoft.com/office/drawing/2014/main" id="{9BDFE145-3967-496B-B0AF-F87821D2B40C}"/>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07135" y="2057702"/>
              <a:ext cx="1599647" cy="1599646"/>
            </a:xfrm>
            <a:prstGeom prst="rect">
              <a:avLst/>
            </a:prstGeom>
            <a:noFill/>
            <a:ln>
              <a:noFill/>
            </a:ln>
          </p:spPr>
        </p:pic>
        <p:sp>
          <p:nvSpPr>
            <p:cNvPr id="34" name="Google Shape;154;p27">
              <a:extLst>
                <a:ext uri="{FF2B5EF4-FFF2-40B4-BE49-F238E27FC236}">
                  <a16:creationId xmlns:a16="http://schemas.microsoft.com/office/drawing/2014/main" id="{B590833C-77E9-4F6B-80AD-1979B5592527}"/>
                </a:ext>
              </a:extLst>
            </p:cNvPr>
            <p:cNvSpPr txBox="1"/>
            <p:nvPr/>
          </p:nvSpPr>
          <p:spPr>
            <a:xfrm>
              <a:off x="-1807" y="3795094"/>
              <a:ext cx="1817529" cy="2320649"/>
            </a:xfrm>
            <a:prstGeom prst="rect">
              <a:avLst/>
            </a:prstGeom>
            <a:solidFill>
              <a:srgbClr val="427C5F"/>
            </a:solidFill>
            <a:ln w="9525" cap="flat" cmpd="sng">
              <a:noFill/>
              <a:prstDash val="solid"/>
              <a:round/>
              <a:headEnd type="none" w="sm" len="sm"/>
              <a:tailEnd type="none" w="sm" len="sm"/>
            </a:ln>
          </p:spPr>
          <p:txBody>
            <a:bodyPr spcFirstLastPara="1" wrap="square" lIns="51431" tIns="25706" rIns="51431" bIns="25706" anchor="t" anchorCtr="0">
              <a:noAutofit/>
            </a:bodyPr>
            <a:lstStyle/>
            <a:p>
              <a:pPr algn="ctr"/>
              <a:r>
                <a:rPr lang="en" sz="1200" b="1" dirty="0">
                  <a:solidFill>
                    <a:schemeClr val="lt1"/>
                  </a:solidFill>
                  <a:latin typeface="Calibri"/>
                  <a:ea typeface="Calibri"/>
                  <a:cs typeface="Calibri"/>
                  <a:sym typeface="Calibri"/>
                </a:rPr>
                <a:t>Written protocol/</a:t>
              </a:r>
            </a:p>
            <a:p>
              <a:pPr algn="ctr"/>
              <a:r>
                <a:rPr lang="en" sz="1200" b="1" dirty="0">
                  <a:solidFill>
                    <a:schemeClr val="lt1"/>
                  </a:solidFill>
                  <a:latin typeface="Calibri"/>
                  <a:ea typeface="Calibri"/>
                  <a:cs typeface="Calibri"/>
                  <a:sym typeface="Calibri"/>
                </a:rPr>
                <a:t>SOP for the provision of </a:t>
              </a:r>
              <a:r>
                <a:rPr lang="en-US" sz="1200" b="1" dirty="0">
                  <a:solidFill>
                    <a:schemeClr val="lt1"/>
                  </a:solidFill>
                  <a:latin typeface="Calibri"/>
                  <a:ea typeface="Calibri"/>
                  <a:cs typeface="Calibri"/>
                  <a:sym typeface="Calibri"/>
                </a:rPr>
                <a:t>violence response</a:t>
              </a:r>
              <a:r>
                <a:rPr lang="en" sz="1200" b="1" dirty="0">
                  <a:solidFill>
                    <a:schemeClr val="lt1"/>
                  </a:solidFill>
                  <a:latin typeface="Calibri"/>
                  <a:ea typeface="Calibri"/>
                  <a:cs typeface="Calibri"/>
                  <a:sym typeface="Calibri"/>
                </a:rPr>
                <a:t> services </a:t>
              </a:r>
              <a:r>
                <a:rPr lang="en-US" sz="1200" b="1" dirty="0">
                  <a:solidFill>
                    <a:schemeClr val="lt1"/>
                  </a:solidFill>
                  <a:latin typeface="Calibri"/>
                  <a:ea typeface="Calibri"/>
                  <a:cs typeface="Calibri"/>
                  <a:sym typeface="Calibri"/>
                </a:rPr>
                <a:t>is in place</a:t>
              </a:r>
              <a:endParaRPr sz="1200" dirty="0"/>
            </a:p>
          </p:txBody>
        </p:sp>
        <p:pic>
          <p:nvPicPr>
            <p:cNvPr id="35" name="Google Shape;155;p27" descr="Image result for transparent training icon">
              <a:extLst>
                <a:ext uri="{FF2B5EF4-FFF2-40B4-BE49-F238E27FC236}">
                  <a16:creationId xmlns:a16="http://schemas.microsoft.com/office/drawing/2014/main" id="{235CD235-F48D-4C2B-82F3-C109825B9B0B}"/>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302795" y="2078102"/>
              <a:ext cx="1599648" cy="1537883"/>
            </a:xfrm>
            <a:prstGeom prst="rect">
              <a:avLst/>
            </a:prstGeom>
            <a:noFill/>
            <a:ln>
              <a:noFill/>
            </a:ln>
          </p:spPr>
        </p:pic>
        <p:sp>
          <p:nvSpPr>
            <p:cNvPr id="36" name="Google Shape;156;p27">
              <a:extLst>
                <a:ext uri="{FF2B5EF4-FFF2-40B4-BE49-F238E27FC236}">
                  <a16:creationId xmlns:a16="http://schemas.microsoft.com/office/drawing/2014/main" id="{D953DC28-F09A-4F4C-B649-B7F73CE146F7}"/>
                </a:ext>
              </a:extLst>
            </p:cNvPr>
            <p:cNvSpPr txBox="1"/>
            <p:nvPr/>
          </p:nvSpPr>
          <p:spPr>
            <a:xfrm>
              <a:off x="6336086" y="3795095"/>
              <a:ext cx="1599647" cy="2320648"/>
            </a:xfrm>
            <a:prstGeom prst="rect">
              <a:avLst/>
            </a:prstGeom>
            <a:solidFill>
              <a:srgbClr val="427C5F"/>
            </a:solidFill>
            <a:ln w="9525" cap="flat" cmpd="sng">
              <a:noFill/>
              <a:prstDash val="solid"/>
              <a:round/>
              <a:headEnd type="none" w="sm" len="sm"/>
              <a:tailEnd type="none" w="sm" len="sm"/>
            </a:ln>
          </p:spPr>
          <p:txBody>
            <a:bodyPr spcFirstLastPara="1" wrap="square" lIns="51431" tIns="25706" rIns="51431" bIns="25706" anchor="t" anchorCtr="0">
              <a:noAutofit/>
            </a:bodyPr>
            <a:lstStyle/>
            <a:p>
              <a:pPr algn="ctr"/>
              <a:r>
                <a:rPr lang="en" sz="1200" b="1" dirty="0">
                  <a:solidFill>
                    <a:schemeClr val="lt1"/>
                  </a:solidFill>
                  <a:latin typeface="Calibri"/>
                  <a:ea typeface="Calibri"/>
                  <a:cs typeface="Calibri"/>
                  <a:sym typeface="Calibri"/>
                </a:rPr>
                <a:t>Providers offer first-line support (LIVES)</a:t>
              </a:r>
              <a:endParaRPr sz="1200" dirty="0"/>
            </a:p>
            <a:p>
              <a:pPr algn="ctr"/>
              <a:endParaRPr sz="1200" b="1" dirty="0">
                <a:solidFill>
                  <a:schemeClr val="lt1"/>
                </a:solidFill>
                <a:latin typeface="Calibri"/>
                <a:ea typeface="Calibri"/>
                <a:cs typeface="Calibri"/>
                <a:sym typeface="Calibri"/>
              </a:endParaRPr>
            </a:p>
            <a:p>
              <a:pPr algn="ctr"/>
              <a:endParaRPr sz="1200" b="1" dirty="0">
                <a:solidFill>
                  <a:schemeClr val="lt1"/>
                </a:solidFill>
                <a:latin typeface="Calibri"/>
                <a:ea typeface="Calibri"/>
                <a:cs typeface="Calibri"/>
                <a:sym typeface="Calibri"/>
              </a:endParaRPr>
            </a:p>
          </p:txBody>
        </p:sp>
        <p:pic>
          <p:nvPicPr>
            <p:cNvPr id="37" name="Google Shape;157;p27" descr="Image result for transparent list icon">
              <a:extLst>
                <a:ext uri="{FF2B5EF4-FFF2-40B4-BE49-F238E27FC236}">
                  <a16:creationId xmlns:a16="http://schemas.microsoft.com/office/drawing/2014/main" id="{A114871F-2BB0-47CF-85E7-5BE97BCAD90C}"/>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339780" y="2097297"/>
              <a:ext cx="1317970" cy="1520456"/>
            </a:xfrm>
            <a:prstGeom prst="rect">
              <a:avLst/>
            </a:prstGeom>
            <a:noFill/>
            <a:ln>
              <a:noFill/>
            </a:ln>
          </p:spPr>
        </p:pic>
        <p:sp>
          <p:nvSpPr>
            <p:cNvPr id="38" name="Google Shape;158;p27">
              <a:extLst>
                <a:ext uri="{FF2B5EF4-FFF2-40B4-BE49-F238E27FC236}">
                  <a16:creationId xmlns:a16="http://schemas.microsoft.com/office/drawing/2014/main" id="{813A0843-7B75-4A27-A35C-6EE692A65D55}"/>
                </a:ext>
              </a:extLst>
            </p:cNvPr>
            <p:cNvSpPr txBox="1"/>
            <p:nvPr/>
          </p:nvSpPr>
          <p:spPr>
            <a:xfrm>
              <a:off x="2090603" y="3795095"/>
              <a:ext cx="1816325" cy="2320648"/>
            </a:xfrm>
            <a:prstGeom prst="rect">
              <a:avLst/>
            </a:prstGeom>
            <a:solidFill>
              <a:srgbClr val="427C5F"/>
            </a:solidFill>
            <a:ln w="9525" cap="flat" cmpd="sng">
              <a:noFill/>
              <a:prstDash val="solid"/>
              <a:round/>
              <a:headEnd type="none" w="sm" len="sm"/>
              <a:tailEnd type="none" w="sm" len="sm"/>
            </a:ln>
          </p:spPr>
          <p:txBody>
            <a:bodyPr spcFirstLastPara="1" wrap="square" lIns="51431" tIns="25706" rIns="51431" bIns="25706" anchor="t" anchorCtr="0">
              <a:noAutofit/>
            </a:bodyPr>
            <a:lstStyle/>
            <a:p>
              <a:pPr algn="ctr"/>
              <a:r>
                <a:rPr lang="en-US" sz="1200" b="1" dirty="0">
                  <a:solidFill>
                    <a:schemeClr val="lt1"/>
                  </a:solidFill>
                  <a:latin typeface="Calibri"/>
                  <a:ea typeface="Calibri"/>
                  <a:cs typeface="Calibri"/>
                  <a:sym typeface="Calibri"/>
                </a:rPr>
                <a:t>Standard set of questions are used to facilitate documentation, and safe storage mechanisms are in place</a:t>
              </a:r>
              <a:endParaRPr sz="1200" dirty="0"/>
            </a:p>
          </p:txBody>
        </p:sp>
        <p:pic>
          <p:nvPicPr>
            <p:cNvPr id="39" name="Google Shape;159;p27" descr="Image result for transparent interview icon">
              <a:extLst>
                <a:ext uri="{FF2B5EF4-FFF2-40B4-BE49-F238E27FC236}">
                  <a16:creationId xmlns:a16="http://schemas.microsoft.com/office/drawing/2014/main" id="{994D0748-81BF-4240-BFA8-69D094DF3B25}"/>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517312" y="2057702"/>
              <a:ext cx="1516800" cy="1558281"/>
            </a:xfrm>
            <a:prstGeom prst="rect">
              <a:avLst/>
            </a:prstGeom>
            <a:noFill/>
            <a:ln>
              <a:noFill/>
            </a:ln>
          </p:spPr>
        </p:pic>
        <p:sp>
          <p:nvSpPr>
            <p:cNvPr id="40" name="Google Shape;160;p27">
              <a:extLst>
                <a:ext uri="{FF2B5EF4-FFF2-40B4-BE49-F238E27FC236}">
                  <a16:creationId xmlns:a16="http://schemas.microsoft.com/office/drawing/2014/main" id="{B7708812-0A91-4F8E-A14A-EB60595DBFAB}"/>
                </a:ext>
              </a:extLst>
            </p:cNvPr>
            <p:cNvSpPr txBox="1"/>
            <p:nvPr/>
          </p:nvSpPr>
          <p:spPr>
            <a:xfrm>
              <a:off x="8475134" y="3795094"/>
              <a:ext cx="1601156" cy="2320639"/>
            </a:xfrm>
            <a:prstGeom prst="rect">
              <a:avLst/>
            </a:prstGeom>
            <a:solidFill>
              <a:srgbClr val="427C5F"/>
            </a:solidFill>
            <a:ln w="9525" cap="flat" cmpd="sng">
              <a:noFill/>
              <a:prstDash val="solid"/>
              <a:round/>
              <a:headEnd type="none" w="sm" len="sm"/>
              <a:tailEnd type="none" w="sm" len="sm"/>
            </a:ln>
          </p:spPr>
          <p:txBody>
            <a:bodyPr spcFirstLastPara="1" wrap="square" lIns="51431" tIns="25706" rIns="51431" bIns="25706" anchor="t" anchorCtr="0">
              <a:noAutofit/>
            </a:bodyPr>
            <a:lstStyle/>
            <a:p>
              <a:pPr algn="ctr"/>
              <a:r>
                <a:rPr lang="en" sz="1150" b="1" dirty="0">
                  <a:solidFill>
                    <a:schemeClr val="lt1"/>
                  </a:solidFill>
                  <a:latin typeface="Calibri"/>
                  <a:ea typeface="Calibri"/>
                  <a:cs typeface="Calibri"/>
                  <a:sym typeface="Calibri"/>
                </a:rPr>
                <a:t>Providers only ask about </a:t>
              </a:r>
              <a:r>
                <a:rPr lang="en-US" sz="1150" b="1" dirty="0">
                  <a:solidFill>
                    <a:schemeClr val="lt1"/>
                  </a:solidFill>
                  <a:latin typeface="Calibri"/>
                  <a:ea typeface="Calibri"/>
                  <a:cs typeface="Calibri"/>
                  <a:sym typeface="Calibri"/>
                </a:rPr>
                <a:t>violence</a:t>
              </a:r>
              <a:r>
                <a:rPr lang="en" sz="1150" b="1" dirty="0">
                  <a:solidFill>
                    <a:schemeClr val="lt1"/>
                  </a:solidFill>
                  <a:latin typeface="Calibri"/>
                  <a:ea typeface="Calibri"/>
                  <a:cs typeface="Calibri"/>
                  <a:sym typeface="Calibri"/>
                </a:rPr>
                <a:t> in a private setting, confidentiality ensured</a:t>
              </a:r>
              <a:endParaRPr sz="1150" dirty="0"/>
            </a:p>
          </p:txBody>
        </p:sp>
        <p:sp>
          <p:nvSpPr>
            <p:cNvPr id="41" name="Google Shape;161;p27">
              <a:extLst>
                <a:ext uri="{FF2B5EF4-FFF2-40B4-BE49-F238E27FC236}">
                  <a16:creationId xmlns:a16="http://schemas.microsoft.com/office/drawing/2014/main" id="{22D236FD-6F76-412E-9714-2524F257A5C9}"/>
                </a:ext>
              </a:extLst>
            </p:cNvPr>
            <p:cNvSpPr txBox="1"/>
            <p:nvPr/>
          </p:nvSpPr>
          <p:spPr>
            <a:xfrm>
              <a:off x="4302797" y="3795095"/>
              <a:ext cx="1599647" cy="2320648"/>
            </a:xfrm>
            <a:prstGeom prst="rect">
              <a:avLst/>
            </a:prstGeom>
            <a:solidFill>
              <a:srgbClr val="427C5F"/>
            </a:solidFill>
            <a:ln w="9525" cap="flat" cmpd="sng">
              <a:noFill/>
              <a:prstDash val="solid"/>
              <a:round/>
              <a:headEnd type="none" w="sm" len="sm"/>
              <a:tailEnd type="none" w="sm" len="sm"/>
            </a:ln>
          </p:spPr>
          <p:txBody>
            <a:bodyPr spcFirstLastPara="1" wrap="square" lIns="51431" tIns="25706" rIns="51431" bIns="25706" anchor="t" anchorCtr="0">
              <a:noAutofit/>
            </a:bodyPr>
            <a:lstStyle/>
            <a:p>
              <a:pPr algn="ctr"/>
              <a:r>
                <a:rPr lang="en" sz="1200" b="1" dirty="0">
                  <a:solidFill>
                    <a:schemeClr val="lt1"/>
                  </a:solidFill>
                  <a:latin typeface="Calibri"/>
                  <a:ea typeface="Calibri"/>
                  <a:cs typeface="Calibri"/>
                  <a:sym typeface="Calibri"/>
                </a:rPr>
                <a:t>Providers are trained on how to ask about </a:t>
              </a:r>
              <a:r>
                <a:rPr lang="en-US" sz="1200" b="1" dirty="0">
                  <a:solidFill>
                    <a:schemeClr val="lt1"/>
                  </a:solidFill>
                  <a:latin typeface="Calibri"/>
                  <a:ea typeface="Calibri"/>
                  <a:cs typeface="Calibri"/>
                  <a:sym typeface="Calibri"/>
                </a:rPr>
                <a:t>and respond to</a:t>
              </a:r>
              <a:r>
                <a:rPr lang="en" sz="1200" b="1" dirty="0">
                  <a:solidFill>
                    <a:schemeClr val="lt1"/>
                  </a:solidFill>
                  <a:latin typeface="Calibri"/>
                  <a:ea typeface="Calibri"/>
                  <a:cs typeface="Calibri"/>
                  <a:sym typeface="Calibri"/>
                </a:rPr>
                <a:t> </a:t>
              </a:r>
              <a:r>
                <a:rPr lang="en-US" sz="1200" b="1" dirty="0">
                  <a:solidFill>
                    <a:schemeClr val="lt1"/>
                  </a:solidFill>
                  <a:latin typeface="Calibri"/>
                  <a:ea typeface="Calibri"/>
                  <a:cs typeface="Calibri"/>
                  <a:sym typeface="Calibri"/>
                </a:rPr>
                <a:t>violence</a:t>
              </a:r>
              <a:endParaRPr sz="1200" dirty="0"/>
            </a:p>
          </p:txBody>
        </p:sp>
        <p:grpSp>
          <p:nvGrpSpPr>
            <p:cNvPr id="42" name="Google Shape;162;p27">
              <a:extLst>
                <a:ext uri="{FF2B5EF4-FFF2-40B4-BE49-F238E27FC236}">
                  <a16:creationId xmlns:a16="http://schemas.microsoft.com/office/drawing/2014/main" id="{BFA8A1A5-D272-4D51-B27E-27D74DF4255A}"/>
                </a:ext>
              </a:extLst>
            </p:cNvPr>
            <p:cNvGrpSpPr/>
            <p:nvPr/>
          </p:nvGrpSpPr>
          <p:grpSpPr>
            <a:xfrm>
              <a:off x="10568266" y="2154396"/>
              <a:ext cx="1349238" cy="1474936"/>
              <a:chOff x="10526589" y="1949192"/>
              <a:chExt cx="1349238" cy="1474936"/>
            </a:xfrm>
          </p:grpSpPr>
          <p:pic>
            <p:nvPicPr>
              <p:cNvPr id="45" name="Google Shape;163;p27">
                <a:extLst>
                  <a:ext uri="{FF2B5EF4-FFF2-40B4-BE49-F238E27FC236}">
                    <a16:creationId xmlns:a16="http://schemas.microsoft.com/office/drawing/2014/main" id="{8A079CF8-65EF-47BC-8829-CAD0D772CBB3}"/>
                  </a:ext>
                </a:extLst>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0987084" y="2368748"/>
                <a:ext cx="440372" cy="567147"/>
              </a:xfrm>
              <a:prstGeom prst="rect">
                <a:avLst/>
              </a:prstGeom>
              <a:noFill/>
              <a:ln>
                <a:noFill/>
              </a:ln>
            </p:spPr>
          </p:pic>
          <p:pic>
            <p:nvPicPr>
              <p:cNvPr id="46" name="Google Shape;164;p27">
                <a:extLst>
                  <a:ext uri="{FF2B5EF4-FFF2-40B4-BE49-F238E27FC236}">
                    <a16:creationId xmlns:a16="http://schemas.microsoft.com/office/drawing/2014/main" id="{C0C364A5-AF1C-4D1F-9657-C490AB2D9D05}"/>
                  </a:ext>
                </a:extLst>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0526589" y="1949192"/>
                <a:ext cx="440372" cy="567146"/>
              </a:xfrm>
              <a:prstGeom prst="rect">
                <a:avLst/>
              </a:prstGeom>
              <a:noFill/>
              <a:ln>
                <a:noFill/>
              </a:ln>
            </p:spPr>
          </p:pic>
          <p:pic>
            <p:nvPicPr>
              <p:cNvPr id="47" name="Google Shape;165;p27">
                <a:extLst>
                  <a:ext uri="{FF2B5EF4-FFF2-40B4-BE49-F238E27FC236}">
                    <a16:creationId xmlns:a16="http://schemas.microsoft.com/office/drawing/2014/main" id="{F86E96CF-7884-4EFD-877A-3D2985EB562A}"/>
                  </a:ext>
                </a:extLst>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1435455" y="1961914"/>
                <a:ext cx="440372" cy="567146"/>
              </a:xfrm>
              <a:prstGeom prst="rect">
                <a:avLst/>
              </a:prstGeom>
              <a:noFill/>
              <a:ln>
                <a:noFill/>
              </a:ln>
            </p:spPr>
          </p:pic>
          <p:pic>
            <p:nvPicPr>
              <p:cNvPr id="48" name="Google Shape;166;p27">
                <a:extLst>
                  <a:ext uri="{FF2B5EF4-FFF2-40B4-BE49-F238E27FC236}">
                    <a16:creationId xmlns:a16="http://schemas.microsoft.com/office/drawing/2014/main" id="{85552A0A-8F90-4DFA-82A8-BCB48D1D5060}"/>
                  </a:ext>
                </a:extLst>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1427457" y="2856982"/>
                <a:ext cx="440372" cy="567146"/>
              </a:xfrm>
              <a:prstGeom prst="rect">
                <a:avLst/>
              </a:prstGeom>
              <a:noFill/>
              <a:ln>
                <a:noFill/>
              </a:ln>
            </p:spPr>
          </p:pic>
          <p:pic>
            <p:nvPicPr>
              <p:cNvPr id="49" name="Google Shape;167;p27">
                <a:extLst>
                  <a:ext uri="{FF2B5EF4-FFF2-40B4-BE49-F238E27FC236}">
                    <a16:creationId xmlns:a16="http://schemas.microsoft.com/office/drawing/2014/main" id="{CAD14435-3214-4CD5-9E22-9AB68857D6DE}"/>
                  </a:ext>
                </a:extLst>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0538715" y="2856982"/>
                <a:ext cx="440372" cy="567146"/>
              </a:xfrm>
              <a:prstGeom prst="rect">
                <a:avLst/>
              </a:prstGeom>
              <a:noFill/>
              <a:ln>
                <a:noFill/>
              </a:ln>
            </p:spPr>
          </p:pic>
          <p:cxnSp>
            <p:nvCxnSpPr>
              <p:cNvPr id="50" name="Google Shape;168;p27">
                <a:extLst>
                  <a:ext uri="{FF2B5EF4-FFF2-40B4-BE49-F238E27FC236}">
                    <a16:creationId xmlns:a16="http://schemas.microsoft.com/office/drawing/2014/main" id="{982479F5-2B95-41D0-A5FF-0072E301256C}"/>
                  </a:ext>
                </a:extLst>
              </p:cNvPr>
              <p:cNvCxnSpPr/>
              <p:nvPr/>
            </p:nvCxnSpPr>
            <p:spPr>
              <a:xfrm>
                <a:off x="10919048" y="2539202"/>
                <a:ext cx="83539" cy="132931"/>
              </a:xfrm>
              <a:prstGeom prst="straightConnector1">
                <a:avLst/>
              </a:prstGeom>
              <a:noFill/>
              <a:ln w="76200" cap="flat" cmpd="sng">
                <a:solidFill>
                  <a:schemeClr val="dk1"/>
                </a:solidFill>
                <a:prstDash val="solid"/>
                <a:miter lim="800000"/>
                <a:headEnd type="none" w="sm" len="sm"/>
                <a:tailEnd type="none" w="sm" len="sm"/>
              </a:ln>
            </p:spPr>
          </p:cxnSp>
          <p:cxnSp>
            <p:nvCxnSpPr>
              <p:cNvPr id="51" name="Google Shape;169;p27">
                <a:extLst>
                  <a:ext uri="{FF2B5EF4-FFF2-40B4-BE49-F238E27FC236}">
                    <a16:creationId xmlns:a16="http://schemas.microsoft.com/office/drawing/2014/main" id="{E3A2D12F-8BB2-4126-A8D1-7F5AEA9DFD6B}"/>
                  </a:ext>
                </a:extLst>
              </p:cNvPr>
              <p:cNvCxnSpPr/>
              <p:nvPr/>
            </p:nvCxnSpPr>
            <p:spPr>
              <a:xfrm>
                <a:off x="11340867" y="3035641"/>
                <a:ext cx="83539" cy="132931"/>
              </a:xfrm>
              <a:prstGeom prst="straightConnector1">
                <a:avLst/>
              </a:prstGeom>
              <a:noFill/>
              <a:ln w="76200" cap="flat" cmpd="sng">
                <a:solidFill>
                  <a:schemeClr val="dk1"/>
                </a:solidFill>
                <a:prstDash val="solid"/>
                <a:miter lim="800000"/>
                <a:headEnd type="none" w="sm" len="sm"/>
                <a:tailEnd type="none" w="sm" len="sm"/>
              </a:ln>
            </p:spPr>
          </p:cxnSp>
          <p:cxnSp>
            <p:nvCxnSpPr>
              <p:cNvPr id="52" name="Google Shape;170;p27">
                <a:extLst>
                  <a:ext uri="{FF2B5EF4-FFF2-40B4-BE49-F238E27FC236}">
                    <a16:creationId xmlns:a16="http://schemas.microsoft.com/office/drawing/2014/main" id="{25485095-6864-4F44-A359-29FDE61A5134}"/>
                  </a:ext>
                </a:extLst>
              </p:cNvPr>
              <p:cNvCxnSpPr/>
              <p:nvPr/>
            </p:nvCxnSpPr>
            <p:spPr>
              <a:xfrm rot="10800000" flipH="1">
                <a:off x="10953066" y="3045312"/>
                <a:ext cx="117320" cy="123260"/>
              </a:xfrm>
              <a:prstGeom prst="straightConnector1">
                <a:avLst/>
              </a:prstGeom>
              <a:noFill/>
              <a:ln w="76200" cap="flat" cmpd="sng">
                <a:solidFill>
                  <a:schemeClr val="dk1"/>
                </a:solidFill>
                <a:prstDash val="solid"/>
                <a:miter lim="800000"/>
                <a:headEnd type="none" w="sm" len="sm"/>
                <a:tailEnd type="none" w="sm" len="sm"/>
              </a:ln>
            </p:spPr>
          </p:cxnSp>
          <p:cxnSp>
            <p:nvCxnSpPr>
              <p:cNvPr id="53" name="Google Shape;171;p27">
                <a:extLst>
                  <a:ext uri="{FF2B5EF4-FFF2-40B4-BE49-F238E27FC236}">
                    <a16:creationId xmlns:a16="http://schemas.microsoft.com/office/drawing/2014/main" id="{22DA0508-7E1B-458F-BE5E-8B285AE58239}"/>
                  </a:ext>
                </a:extLst>
              </p:cNvPr>
              <p:cNvCxnSpPr/>
              <p:nvPr/>
            </p:nvCxnSpPr>
            <p:spPr>
              <a:xfrm rot="10800000" flipH="1">
                <a:off x="11368797" y="2533578"/>
                <a:ext cx="117320" cy="123260"/>
              </a:xfrm>
              <a:prstGeom prst="straightConnector1">
                <a:avLst/>
              </a:prstGeom>
              <a:noFill/>
              <a:ln w="76200" cap="flat" cmpd="sng">
                <a:solidFill>
                  <a:schemeClr val="dk1"/>
                </a:solidFill>
                <a:prstDash val="solid"/>
                <a:miter lim="800000"/>
                <a:headEnd type="none" w="sm" len="sm"/>
                <a:tailEnd type="none" w="sm" len="sm"/>
              </a:ln>
            </p:spPr>
          </p:cxnSp>
        </p:grpSp>
        <p:sp>
          <p:nvSpPr>
            <p:cNvPr id="43" name="Google Shape;172;p27">
              <a:extLst>
                <a:ext uri="{FF2B5EF4-FFF2-40B4-BE49-F238E27FC236}">
                  <a16:creationId xmlns:a16="http://schemas.microsoft.com/office/drawing/2014/main" id="{B231A170-FFA2-410D-B92D-A24CB36A2EB4}"/>
                </a:ext>
              </a:extLst>
            </p:cNvPr>
            <p:cNvSpPr txBox="1"/>
            <p:nvPr/>
          </p:nvSpPr>
          <p:spPr>
            <a:xfrm>
              <a:off x="10449124" y="3795094"/>
              <a:ext cx="1599647" cy="2320637"/>
            </a:xfrm>
            <a:prstGeom prst="rect">
              <a:avLst/>
            </a:prstGeom>
            <a:solidFill>
              <a:srgbClr val="427C5F"/>
            </a:solidFill>
            <a:ln w="9525" cap="flat" cmpd="sng">
              <a:noFill/>
              <a:prstDash val="solid"/>
              <a:round/>
              <a:headEnd type="none" w="sm" len="sm"/>
              <a:tailEnd type="none" w="sm" len="sm"/>
            </a:ln>
          </p:spPr>
          <p:txBody>
            <a:bodyPr spcFirstLastPara="1" wrap="square" lIns="51431" tIns="25706" rIns="51431" bIns="25706" anchor="t" anchorCtr="0">
              <a:noAutofit/>
            </a:bodyPr>
            <a:lstStyle/>
            <a:p>
              <a:pPr algn="ctr"/>
              <a:r>
                <a:rPr lang="en" sz="1200" b="1" dirty="0">
                  <a:solidFill>
                    <a:schemeClr val="lt1"/>
                  </a:solidFill>
                  <a:latin typeface="Calibri"/>
                  <a:ea typeface="Calibri"/>
                  <a:cs typeface="Calibri"/>
                  <a:sym typeface="Calibri"/>
                </a:rPr>
                <a:t>System for referrals to </a:t>
              </a:r>
              <a:r>
                <a:rPr lang="en-US" sz="1200" b="1" dirty="0">
                  <a:solidFill>
                    <a:schemeClr val="lt1"/>
                  </a:solidFill>
                  <a:latin typeface="Calibri"/>
                  <a:ea typeface="Calibri"/>
                  <a:cs typeface="Calibri"/>
                  <a:sym typeface="Calibri"/>
                </a:rPr>
                <a:t>violence response </a:t>
              </a:r>
              <a:r>
                <a:rPr lang="en" sz="1200" b="1" dirty="0">
                  <a:solidFill>
                    <a:schemeClr val="lt1"/>
                  </a:solidFill>
                  <a:latin typeface="Calibri"/>
                  <a:ea typeface="Calibri"/>
                  <a:cs typeface="Calibri"/>
                  <a:sym typeface="Calibri"/>
                </a:rPr>
                <a:t>services is in place</a:t>
              </a:r>
              <a:endParaRPr sz="1200" b="1" dirty="0">
                <a:solidFill>
                  <a:schemeClr val="lt1"/>
                </a:solidFill>
                <a:latin typeface="Calibri"/>
                <a:ea typeface="Calibri"/>
                <a:cs typeface="Calibri"/>
                <a:sym typeface="Calibri"/>
              </a:endParaRPr>
            </a:p>
          </p:txBody>
        </p:sp>
        <p:pic>
          <p:nvPicPr>
            <p:cNvPr id="44" name="Google Shape;173;p27" descr="Image result for transparent help icon">
              <a:extLst>
                <a:ext uri="{FF2B5EF4-FFF2-40B4-BE49-F238E27FC236}">
                  <a16:creationId xmlns:a16="http://schemas.microsoft.com/office/drawing/2014/main" id="{A46F46CE-ADE2-4045-A029-3BA805D9370B}"/>
                </a:ext>
              </a:extLst>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336855" y="2042744"/>
              <a:ext cx="1598109" cy="1598108"/>
            </a:xfrm>
            <a:prstGeom prst="rect">
              <a:avLst/>
            </a:prstGeom>
            <a:noFill/>
            <a:ln>
              <a:noFill/>
            </a:ln>
          </p:spPr>
        </p:pic>
      </p:grpSp>
    </p:spTree>
    <p:extLst>
      <p:ext uri="{BB962C8B-B14F-4D97-AF65-F5344CB8AC3E}">
        <p14:creationId xmlns:p14="http://schemas.microsoft.com/office/powerpoint/2010/main" val="360535280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Google Shape;156;p27">
            <a:extLst>
              <a:ext uri="{FF2B5EF4-FFF2-40B4-BE49-F238E27FC236}">
                <a16:creationId xmlns:a16="http://schemas.microsoft.com/office/drawing/2014/main" id="{C0ADEB79-F0A0-4B5A-8589-B0E409366847}"/>
              </a:ext>
            </a:extLst>
          </p:cNvPr>
          <p:cNvSpPr txBox="1"/>
          <p:nvPr/>
        </p:nvSpPr>
        <p:spPr>
          <a:xfrm>
            <a:off x="4630408" y="4328762"/>
            <a:ext cx="1014027" cy="2243974"/>
          </a:xfrm>
          <a:prstGeom prst="rect">
            <a:avLst/>
          </a:prstGeom>
          <a:solidFill>
            <a:srgbClr val="7EC9A3"/>
          </a:solidFill>
          <a:ln w="9525" cap="flat" cmpd="sng">
            <a:noFill/>
            <a:prstDash val="solid"/>
            <a:round/>
            <a:headEnd type="none" w="sm" len="sm"/>
            <a:tailEnd type="none" w="sm" len="sm"/>
          </a:ln>
        </p:spPr>
        <p:txBody>
          <a:bodyPr spcFirstLastPara="1" wrap="square" lIns="51431" tIns="25706" rIns="51431" bIns="25706" anchor="t" anchorCtr="0">
            <a:noAutofit/>
          </a:bodyPr>
          <a:lstStyle/>
          <a:p>
            <a:pPr algn="ctr"/>
            <a:r>
              <a:rPr lang="en-US" sz="1200" b="1" dirty="0">
                <a:solidFill>
                  <a:schemeClr val="lt1"/>
                </a:solidFill>
                <a:latin typeface="Calibri"/>
                <a:ea typeface="Calibri"/>
                <a:cs typeface="Calibri"/>
                <a:sym typeface="Calibri"/>
              </a:rPr>
              <a:t>Session 3.5: Providing First-Line Support to Key Population Members Who Disclose Violence</a:t>
            </a:r>
            <a:endParaRPr sz="1200" b="1" dirty="0">
              <a:solidFill>
                <a:schemeClr val="lt1"/>
              </a:solidFill>
              <a:latin typeface="Calibri"/>
              <a:ea typeface="Calibri"/>
              <a:cs typeface="Calibri"/>
              <a:sym typeface="Calibri"/>
            </a:endParaRPr>
          </a:p>
          <a:p>
            <a:pPr algn="ctr"/>
            <a:endParaRPr sz="1200" b="1" dirty="0">
              <a:solidFill>
                <a:schemeClr val="lt1"/>
              </a:solidFill>
              <a:latin typeface="Calibri"/>
              <a:ea typeface="Calibri"/>
              <a:cs typeface="Calibri"/>
              <a:sym typeface="Calibri"/>
            </a:endParaRPr>
          </a:p>
        </p:txBody>
      </p:sp>
      <p:sp>
        <p:nvSpPr>
          <p:cNvPr id="29" name="Google Shape;158;p27">
            <a:extLst>
              <a:ext uri="{FF2B5EF4-FFF2-40B4-BE49-F238E27FC236}">
                <a16:creationId xmlns:a16="http://schemas.microsoft.com/office/drawing/2014/main" id="{879B02D1-627E-4551-AC56-6BFFD2504607}"/>
              </a:ext>
            </a:extLst>
          </p:cNvPr>
          <p:cNvSpPr txBox="1"/>
          <p:nvPr/>
        </p:nvSpPr>
        <p:spPr>
          <a:xfrm>
            <a:off x="1899196" y="4328762"/>
            <a:ext cx="1227952" cy="2243972"/>
          </a:xfrm>
          <a:prstGeom prst="rect">
            <a:avLst/>
          </a:prstGeom>
          <a:solidFill>
            <a:srgbClr val="7EC9A3"/>
          </a:solidFill>
          <a:ln w="9525" cap="flat" cmpd="sng">
            <a:noFill/>
            <a:prstDash val="solid"/>
            <a:round/>
            <a:headEnd type="none" w="sm" len="sm"/>
            <a:tailEnd type="none" w="sm" len="sm"/>
          </a:ln>
        </p:spPr>
        <p:txBody>
          <a:bodyPr spcFirstLastPara="1" wrap="square" lIns="51431" tIns="25706" rIns="51431" bIns="25706" anchor="t" anchorCtr="0">
            <a:noAutofit/>
          </a:bodyPr>
          <a:lstStyle/>
          <a:p>
            <a:pPr algn="ctr"/>
            <a:r>
              <a:rPr lang="en-US" sz="1200" b="1" dirty="0">
                <a:solidFill>
                  <a:schemeClr val="lt1"/>
                </a:solidFill>
                <a:latin typeface="Calibri"/>
                <a:ea typeface="Calibri"/>
                <a:cs typeface="Calibri"/>
                <a:sym typeface="Calibri"/>
              </a:rPr>
              <a:t>Session 3.4: Asking Key Populations about Violence</a:t>
            </a:r>
          </a:p>
          <a:p>
            <a:pPr algn="ctr"/>
            <a:r>
              <a:rPr lang="en-US" sz="1200" b="1" dirty="0">
                <a:solidFill>
                  <a:schemeClr val="lt1"/>
                </a:solidFill>
                <a:latin typeface="Calibri"/>
                <a:ea typeface="Calibri"/>
                <a:cs typeface="Calibri"/>
                <a:sym typeface="Calibri"/>
              </a:rPr>
              <a:t> </a:t>
            </a:r>
          </a:p>
          <a:p>
            <a:pPr algn="ctr"/>
            <a:endParaRPr lang="en-US" sz="1200" b="1" dirty="0">
              <a:solidFill>
                <a:schemeClr val="lt1"/>
              </a:solidFill>
              <a:latin typeface="Calibri"/>
              <a:ea typeface="Calibri"/>
              <a:cs typeface="Calibri"/>
              <a:sym typeface="Calibri"/>
            </a:endParaRPr>
          </a:p>
          <a:p>
            <a:pPr algn="ctr"/>
            <a:r>
              <a:rPr lang="en-US" sz="1200" b="1" dirty="0">
                <a:solidFill>
                  <a:schemeClr val="lt1"/>
                </a:solidFill>
                <a:latin typeface="Calibri"/>
                <a:ea typeface="Calibri"/>
                <a:cs typeface="Calibri"/>
                <a:sym typeface="Calibri"/>
              </a:rPr>
              <a:t>Session 3.7</a:t>
            </a:r>
            <a:br>
              <a:rPr lang="en-US" sz="1200" b="1" dirty="0">
                <a:solidFill>
                  <a:schemeClr val="lt1"/>
                </a:solidFill>
                <a:latin typeface="Calibri"/>
                <a:ea typeface="Calibri"/>
                <a:cs typeface="Calibri"/>
                <a:sym typeface="Calibri"/>
              </a:rPr>
            </a:br>
            <a:r>
              <a:rPr lang="en-US" sz="1200" b="1" dirty="0">
                <a:solidFill>
                  <a:schemeClr val="lt1"/>
                </a:solidFill>
                <a:latin typeface="Calibri"/>
                <a:ea typeface="Calibri"/>
                <a:cs typeface="Calibri"/>
                <a:sym typeface="Calibri"/>
              </a:rPr>
              <a:t>Data Collection and Sharing</a:t>
            </a:r>
          </a:p>
        </p:txBody>
      </p:sp>
      <p:sp>
        <p:nvSpPr>
          <p:cNvPr id="30" name="Google Shape;160;p27">
            <a:extLst>
              <a:ext uri="{FF2B5EF4-FFF2-40B4-BE49-F238E27FC236}">
                <a16:creationId xmlns:a16="http://schemas.microsoft.com/office/drawing/2014/main" id="{FD6E4675-03ED-4C2F-B1D2-60CE80FA0BEA}"/>
              </a:ext>
            </a:extLst>
          </p:cNvPr>
          <p:cNvSpPr txBox="1"/>
          <p:nvPr/>
        </p:nvSpPr>
        <p:spPr>
          <a:xfrm>
            <a:off x="5924876" y="4328768"/>
            <a:ext cx="1102237" cy="2243974"/>
          </a:xfrm>
          <a:prstGeom prst="rect">
            <a:avLst/>
          </a:prstGeom>
          <a:solidFill>
            <a:srgbClr val="7EC9A3"/>
          </a:solidFill>
          <a:ln w="9525" cap="flat" cmpd="sng">
            <a:noFill/>
            <a:prstDash val="solid"/>
            <a:round/>
            <a:headEnd type="none" w="sm" len="sm"/>
            <a:tailEnd type="none" w="sm" len="sm"/>
          </a:ln>
        </p:spPr>
        <p:txBody>
          <a:bodyPr spcFirstLastPara="1" wrap="square" lIns="51431" tIns="25706" rIns="51431" bIns="25706" anchor="t" anchorCtr="0">
            <a:noAutofit/>
          </a:bodyPr>
          <a:lstStyle/>
          <a:p>
            <a:pPr algn="ctr"/>
            <a:r>
              <a:rPr lang="en-US" sz="1200" b="1" dirty="0">
                <a:solidFill>
                  <a:schemeClr val="lt1"/>
                </a:solidFill>
                <a:latin typeface="Calibri"/>
                <a:ea typeface="Calibri"/>
                <a:cs typeface="Calibri"/>
                <a:sym typeface="Calibri"/>
              </a:rPr>
              <a:t>Session 3.1: Fundamental Principles of Violence Prevention and Response</a:t>
            </a:r>
          </a:p>
        </p:txBody>
      </p:sp>
      <p:sp>
        <p:nvSpPr>
          <p:cNvPr id="31" name="Google Shape;161;p27">
            <a:extLst>
              <a:ext uri="{FF2B5EF4-FFF2-40B4-BE49-F238E27FC236}">
                <a16:creationId xmlns:a16="http://schemas.microsoft.com/office/drawing/2014/main" id="{AC5DB9AB-2785-493E-B560-8E2EBBA85B90}"/>
              </a:ext>
            </a:extLst>
          </p:cNvPr>
          <p:cNvSpPr txBox="1"/>
          <p:nvPr/>
        </p:nvSpPr>
        <p:spPr>
          <a:xfrm>
            <a:off x="3337727" y="4328761"/>
            <a:ext cx="988296" cy="2243973"/>
          </a:xfrm>
          <a:prstGeom prst="rect">
            <a:avLst/>
          </a:prstGeom>
          <a:solidFill>
            <a:srgbClr val="7EC9A3"/>
          </a:solidFill>
          <a:ln w="9525" cap="flat" cmpd="sng">
            <a:noFill/>
            <a:prstDash val="solid"/>
            <a:round/>
            <a:headEnd type="none" w="sm" len="sm"/>
            <a:tailEnd type="none" w="sm" len="sm"/>
          </a:ln>
        </p:spPr>
        <p:txBody>
          <a:bodyPr spcFirstLastPara="1" wrap="square" lIns="51431" tIns="25706" rIns="51431" bIns="25706" anchor="t" anchorCtr="0">
            <a:noAutofit/>
          </a:bodyPr>
          <a:lstStyle/>
          <a:p>
            <a:pPr algn="ctr"/>
            <a:r>
              <a:rPr lang="en-US" sz="1200" b="1" dirty="0">
                <a:solidFill>
                  <a:schemeClr val="lt1"/>
                </a:solidFill>
                <a:latin typeface="Calibri"/>
                <a:ea typeface="Calibri"/>
                <a:cs typeface="Calibri"/>
                <a:sym typeface="Calibri"/>
              </a:rPr>
              <a:t>Session 3.4: Asking Key Populations about Violence</a:t>
            </a:r>
          </a:p>
        </p:txBody>
      </p:sp>
      <p:sp>
        <p:nvSpPr>
          <p:cNvPr id="32" name="Google Shape;172;p27">
            <a:extLst>
              <a:ext uri="{FF2B5EF4-FFF2-40B4-BE49-F238E27FC236}">
                <a16:creationId xmlns:a16="http://schemas.microsoft.com/office/drawing/2014/main" id="{FAE37821-584C-45B1-A0A0-490D7F038002}"/>
              </a:ext>
            </a:extLst>
          </p:cNvPr>
          <p:cNvSpPr txBox="1"/>
          <p:nvPr/>
        </p:nvSpPr>
        <p:spPr>
          <a:xfrm>
            <a:off x="7237692" y="4328762"/>
            <a:ext cx="1102237" cy="2243980"/>
          </a:xfrm>
          <a:prstGeom prst="rect">
            <a:avLst/>
          </a:prstGeom>
          <a:solidFill>
            <a:srgbClr val="7EC9A3"/>
          </a:solidFill>
          <a:ln w="9525" cap="flat" cmpd="sng">
            <a:noFill/>
            <a:prstDash val="solid"/>
            <a:round/>
            <a:headEnd type="none" w="sm" len="sm"/>
            <a:tailEnd type="none" w="sm" len="sm"/>
          </a:ln>
        </p:spPr>
        <p:txBody>
          <a:bodyPr spcFirstLastPara="1" wrap="square" lIns="51431" tIns="25706" rIns="51431" bIns="25706" anchor="t" anchorCtr="0">
            <a:noAutofit/>
          </a:bodyPr>
          <a:lstStyle/>
          <a:p>
            <a:pPr algn="ctr"/>
            <a:r>
              <a:rPr lang="en-US" sz="1200" b="1" dirty="0">
                <a:solidFill>
                  <a:schemeClr val="lt1"/>
                </a:solidFill>
                <a:latin typeface="Calibri"/>
                <a:ea typeface="Calibri"/>
                <a:cs typeface="Calibri"/>
                <a:sym typeface="Calibri"/>
              </a:rPr>
              <a:t>Session 3.6: Referring Effectively: Overview of Recommended Health, Social, and Justice/Legal Services and Improving Access to Each One</a:t>
            </a:r>
          </a:p>
        </p:txBody>
      </p:sp>
      <p:sp>
        <p:nvSpPr>
          <p:cNvPr id="33" name="Title 32">
            <a:extLst>
              <a:ext uri="{FF2B5EF4-FFF2-40B4-BE49-F238E27FC236}">
                <a16:creationId xmlns:a16="http://schemas.microsoft.com/office/drawing/2014/main" id="{7783AF0E-27A1-4922-AEED-E0F1491A4F5B}"/>
              </a:ext>
            </a:extLst>
          </p:cNvPr>
          <p:cNvSpPr>
            <a:spLocks noGrp="1"/>
          </p:cNvSpPr>
          <p:nvPr>
            <p:ph type="title"/>
          </p:nvPr>
        </p:nvSpPr>
        <p:spPr/>
        <p:txBody>
          <a:bodyPr/>
          <a:lstStyle/>
          <a:p>
            <a:r>
              <a:rPr lang="en-US" dirty="0"/>
              <a:t>Minimum requirements in this training</a:t>
            </a:r>
          </a:p>
        </p:txBody>
      </p:sp>
      <p:grpSp>
        <p:nvGrpSpPr>
          <p:cNvPr id="34" name="Google Shape;152;p27">
            <a:extLst>
              <a:ext uri="{FF2B5EF4-FFF2-40B4-BE49-F238E27FC236}">
                <a16:creationId xmlns:a16="http://schemas.microsoft.com/office/drawing/2014/main" id="{F8730B09-9B1B-4924-859A-3CDDB4F1016A}"/>
              </a:ext>
            </a:extLst>
          </p:cNvPr>
          <p:cNvGrpSpPr/>
          <p:nvPr/>
        </p:nvGrpSpPr>
        <p:grpSpPr>
          <a:xfrm>
            <a:off x="612775" y="1471791"/>
            <a:ext cx="7727154" cy="2709375"/>
            <a:chOff x="-1807" y="2042744"/>
            <a:chExt cx="12189731" cy="4072999"/>
          </a:xfrm>
        </p:grpSpPr>
        <p:pic>
          <p:nvPicPr>
            <p:cNvPr id="36" name="Google Shape;153;p27">
              <a:extLst>
                <a:ext uri="{FF2B5EF4-FFF2-40B4-BE49-F238E27FC236}">
                  <a16:creationId xmlns:a16="http://schemas.microsoft.com/office/drawing/2014/main" id="{3E41F28B-F697-4226-94E9-9C7BDC1E8F11}"/>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07135" y="2057702"/>
              <a:ext cx="1599647" cy="1599646"/>
            </a:xfrm>
            <a:prstGeom prst="rect">
              <a:avLst/>
            </a:prstGeom>
            <a:noFill/>
            <a:ln>
              <a:noFill/>
            </a:ln>
          </p:spPr>
        </p:pic>
        <p:sp>
          <p:nvSpPr>
            <p:cNvPr id="37" name="Google Shape;154;p27">
              <a:extLst>
                <a:ext uri="{FF2B5EF4-FFF2-40B4-BE49-F238E27FC236}">
                  <a16:creationId xmlns:a16="http://schemas.microsoft.com/office/drawing/2014/main" id="{E1E8B7A3-2241-4CF8-9255-92647E407EB6}"/>
                </a:ext>
              </a:extLst>
            </p:cNvPr>
            <p:cNvSpPr txBox="1"/>
            <p:nvPr/>
          </p:nvSpPr>
          <p:spPr>
            <a:xfrm>
              <a:off x="-1807" y="3795094"/>
              <a:ext cx="1817529" cy="2320649"/>
            </a:xfrm>
            <a:prstGeom prst="rect">
              <a:avLst/>
            </a:prstGeom>
            <a:solidFill>
              <a:srgbClr val="427C5F"/>
            </a:solidFill>
            <a:ln w="9525" cap="flat" cmpd="sng">
              <a:noFill/>
              <a:prstDash val="solid"/>
              <a:round/>
              <a:headEnd type="none" w="sm" len="sm"/>
              <a:tailEnd type="none" w="sm" len="sm"/>
            </a:ln>
          </p:spPr>
          <p:txBody>
            <a:bodyPr spcFirstLastPara="1" wrap="square" lIns="51431" tIns="25706" rIns="51431" bIns="25706" anchor="t" anchorCtr="0">
              <a:noAutofit/>
            </a:bodyPr>
            <a:lstStyle/>
            <a:p>
              <a:pPr algn="ctr"/>
              <a:r>
                <a:rPr lang="en" sz="1200" b="1" dirty="0">
                  <a:solidFill>
                    <a:schemeClr val="lt1"/>
                  </a:solidFill>
                  <a:latin typeface="Calibri"/>
                  <a:ea typeface="Calibri"/>
                  <a:cs typeface="Calibri"/>
                  <a:sym typeface="Calibri"/>
                </a:rPr>
                <a:t>Written protocol/</a:t>
              </a:r>
            </a:p>
            <a:p>
              <a:pPr algn="ctr"/>
              <a:r>
                <a:rPr lang="en" sz="1200" b="1" dirty="0">
                  <a:solidFill>
                    <a:schemeClr val="lt1"/>
                  </a:solidFill>
                  <a:latin typeface="Calibri"/>
                  <a:ea typeface="Calibri"/>
                  <a:cs typeface="Calibri"/>
                  <a:sym typeface="Calibri"/>
                </a:rPr>
                <a:t>SOP for the provision of </a:t>
              </a:r>
              <a:r>
                <a:rPr lang="en-US" sz="1200" b="1" dirty="0">
                  <a:solidFill>
                    <a:schemeClr val="lt1"/>
                  </a:solidFill>
                  <a:latin typeface="Calibri"/>
                  <a:ea typeface="Calibri"/>
                  <a:cs typeface="Calibri"/>
                  <a:sym typeface="Calibri"/>
                </a:rPr>
                <a:t>violence response</a:t>
              </a:r>
              <a:r>
                <a:rPr lang="en" sz="1200" b="1" dirty="0">
                  <a:solidFill>
                    <a:schemeClr val="lt1"/>
                  </a:solidFill>
                  <a:latin typeface="Calibri"/>
                  <a:ea typeface="Calibri"/>
                  <a:cs typeface="Calibri"/>
                  <a:sym typeface="Calibri"/>
                </a:rPr>
                <a:t> services </a:t>
              </a:r>
              <a:r>
                <a:rPr lang="en-US" sz="1200" b="1" dirty="0">
                  <a:solidFill>
                    <a:schemeClr val="lt1"/>
                  </a:solidFill>
                  <a:latin typeface="Calibri"/>
                  <a:ea typeface="Calibri"/>
                  <a:cs typeface="Calibri"/>
                  <a:sym typeface="Calibri"/>
                </a:rPr>
                <a:t>is in place</a:t>
              </a:r>
              <a:endParaRPr sz="1200" dirty="0"/>
            </a:p>
          </p:txBody>
        </p:sp>
        <p:pic>
          <p:nvPicPr>
            <p:cNvPr id="38" name="Google Shape;155;p27" descr="Image result for transparent training icon">
              <a:extLst>
                <a:ext uri="{FF2B5EF4-FFF2-40B4-BE49-F238E27FC236}">
                  <a16:creationId xmlns:a16="http://schemas.microsoft.com/office/drawing/2014/main" id="{286DA95E-F5BC-4864-9D26-82742E34DDBF}"/>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302795" y="2078102"/>
              <a:ext cx="1599648" cy="1537883"/>
            </a:xfrm>
            <a:prstGeom prst="rect">
              <a:avLst/>
            </a:prstGeom>
            <a:noFill/>
            <a:ln>
              <a:noFill/>
            </a:ln>
          </p:spPr>
        </p:pic>
        <p:sp>
          <p:nvSpPr>
            <p:cNvPr id="39" name="Google Shape;156;p27">
              <a:extLst>
                <a:ext uri="{FF2B5EF4-FFF2-40B4-BE49-F238E27FC236}">
                  <a16:creationId xmlns:a16="http://schemas.microsoft.com/office/drawing/2014/main" id="{D0B7DC6B-D1D9-459D-BEB1-FF51015CAB54}"/>
                </a:ext>
              </a:extLst>
            </p:cNvPr>
            <p:cNvSpPr txBox="1"/>
            <p:nvPr/>
          </p:nvSpPr>
          <p:spPr>
            <a:xfrm>
              <a:off x="6336086" y="3795095"/>
              <a:ext cx="1599647" cy="2320648"/>
            </a:xfrm>
            <a:prstGeom prst="rect">
              <a:avLst/>
            </a:prstGeom>
            <a:solidFill>
              <a:srgbClr val="427C5F"/>
            </a:solidFill>
            <a:ln w="9525" cap="flat" cmpd="sng">
              <a:noFill/>
              <a:prstDash val="solid"/>
              <a:round/>
              <a:headEnd type="none" w="sm" len="sm"/>
              <a:tailEnd type="none" w="sm" len="sm"/>
            </a:ln>
          </p:spPr>
          <p:txBody>
            <a:bodyPr spcFirstLastPara="1" wrap="square" lIns="51431" tIns="25706" rIns="51431" bIns="25706" anchor="t" anchorCtr="0">
              <a:noAutofit/>
            </a:bodyPr>
            <a:lstStyle/>
            <a:p>
              <a:pPr algn="ctr"/>
              <a:r>
                <a:rPr lang="en" sz="1200" b="1" dirty="0">
                  <a:solidFill>
                    <a:schemeClr val="lt1"/>
                  </a:solidFill>
                  <a:latin typeface="Calibri"/>
                  <a:ea typeface="Calibri"/>
                  <a:cs typeface="Calibri"/>
                  <a:sym typeface="Calibri"/>
                </a:rPr>
                <a:t>Providers offer first-line support (LIVES)</a:t>
              </a:r>
              <a:endParaRPr sz="1200" dirty="0"/>
            </a:p>
            <a:p>
              <a:pPr algn="ctr"/>
              <a:endParaRPr sz="1200" b="1" dirty="0">
                <a:solidFill>
                  <a:schemeClr val="lt1"/>
                </a:solidFill>
                <a:latin typeface="Calibri"/>
                <a:ea typeface="Calibri"/>
                <a:cs typeface="Calibri"/>
                <a:sym typeface="Calibri"/>
              </a:endParaRPr>
            </a:p>
            <a:p>
              <a:pPr algn="ctr"/>
              <a:endParaRPr sz="1200" b="1" dirty="0">
                <a:solidFill>
                  <a:schemeClr val="lt1"/>
                </a:solidFill>
                <a:latin typeface="Calibri"/>
                <a:ea typeface="Calibri"/>
                <a:cs typeface="Calibri"/>
                <a:sym typeface="Calibri"/>
              </a:endParaRPr>
            </a:p>
          </p:txBody>
        </p:sp>
        <p:pic>
          <p:nvPicPr>
            <p:cNvPr id="40" name="Google Shape;157;p27" descr="Image result for transparent list icon">
              <a:extLst>
                <a:ext uri="{FF2B5EF4-FFF2-40B4-BE49-F238E27FC236}">
                  <a16:creationId xmlns:a16="http://schemas.microsoft.com/office/drawing/2014/main" id="{E4AA8247-3AE8-44E6-A044-3538EB10908A}"/>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339780" y="2097297"/>
              <a:ext cx="1317970" cy="1520456"/>
            </a:xfrm>
            <a:prstGeom prst="rect">
              <a:avLst/>
            </a:prstGeom>
            <a:noFill/>
            <a:ln>
              <a:noFill/>
            </a:ln>
          </p:spPr>
        </p:pic>
        <p:sp>
          <p:nvSpPr>
            <p:cNvPr id="41" name="Google Shape;158;p27">
              <a:extLst>
                <a:ext uri="{FF2B5EF4-FFF2-40B4-BE49-F238E27FC236}">
                  <a16:creationId xmlns:a16="http://schemas.microsoft.com/office/drawing/2014/main" id="{48E79C07-6217-4FD9-A864-3D742895ED6C}"/>
                </a:ext>
              </a:extLst>
            </p:cNvPr>
            <p:cNvSpPr txBox="1"/>
            <p:nvPr/>
          </p:nvSpPr>
          <p:spPr>
            <a:xfrm>
              <a:off x="2027546" y="3795095"/>
              <a:ext cx="1937117" cy="2320648"/>
            </a:xfrm>
            <a:prstGeom prst="rect">
              <a:avLst/>
            </a:prstGeom>
            <a:solidFill>
              <a:srgbClr val="427C5F"/>
            </a:solidFill>
            <a:ln w="9525" cap="flat" cmpd="sng">
              <a:noFill/>
              <a:prstDash val="solid"/>
              <a:round/>
              <a:headEnd type="none" w="sm" len="sm"/>
              <a:tailEnd type="none" w="sm" len="sm"/>
            </a:ln>
          </p:spPr>
          <p:txBody>
            <a:bodyPr spcFirstLastPara="1" wrap="square" lIns="51431" tIns="25706" rIns="51431" bIns="25706" anchor="t" anchorCtr="0">
              <a:noAutofit/>
            </a:bodyPr>
            <a:lstStyle/>
            <a:p>
              <a:pPr algn="ctr"/>
              <a:r>
                <a:rPr lang="en-US" sz="1200" b="1" dirty="0">
                  <a:solidFill>
                    <a:schemeClr val="lt1"/>
                  </a:solidFill>
                  <a:latin typeface="Calibri"/>
                  <a:ea typeface="Calibri"/>
                  <a:cs typeface="Calibri"/>
                  <a:sym typeface="Calibri"/>
                </a:rPr>
                <a:t>Standard set of questions are used to facilitate documentation, and safe storage mechanisms are in place</a:t>
              </a:r>
              <a:endParaRPr sz="1200" dirty="0"/>
            </a:p>
          </p:txBody>
        </p:sp>
        <p:pic>
          <p:nvPicPr>
            <p:cNvPr id="42" name="Google Shape;159;p27" descr="Image result for transparent interview icon">
              <a:extLst>
                <a:ext uri="{FF2B5EF4-FFF2-40B4-BE49-F238E27FC236}">
                  <a16:creationId xmlns:a16="http://schemas.microsoft.com/office/drawing/2014/main" id="{53D3EEEE-1B00-4509-859D-25C8DED658BE}"/>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517312" y="2057702"/>
              <a:ext cx="1516800" cy="1558281"/>
            </a:xfrm>
            <a:prstGeom prst="rect">
              <a:avLst/>
            </a:prstGeom>
            <a:noFill/>
            <a:ln>
              <a:noFill/>
            </a:ln>
          </p:spPr>
        </p:pic>
        <p:sp>
          <p:nvSpPr>
            <p:cNvPr id="43" name="Google Shape;160;p27">
              <a:extLst>
                <a:ext uri="{FF2B5EF4-FFF2-40B4-BE49-F238E27FC236}">
                  <a16:creationId xmlns:a16="http://schemas.microsoft.com/office/drawing/2014/main" id="{D97B7AF7-8B64-4C7F-BD7E-F798E940AA87}"/>
                </a:ext>
              </a:extLst>
            </p:cNvPr>
            <p:cNvSpPr txBox="1"/>
            <p:nvPr/>
          </p:nvSpPr>
          <p:spPr>
            <a:xfrm>
              <a:off x="8369376" y="3795094"/>
              <a:ext cx="1706915" cy="2320639"/>
            </a:xfrm>
            <a:prstGeom prst="rect">
              <a:avLst/>
            </a:prstGeom>
            <a:solidFill>
              <a:srgbClr val="427C5F"/>
            </a:solidFill>
            <a:ln w="9525" cap="flat" cmpd="sng">
              <a:noFill/>
              <a:prstDash val="solid"/>
              <a:round/>
              <a:headEnd type="none" w="sm" len="sm"/>
              <a:tailEnd type="none" w="sm" len="sm"/>
            </a:ln>
          </p:spPr>
          <p:txBody>
            <a:bodyPr spcFirstLastPara="1" wrap="square" lIns="51431" tIns="25706" rIns="51431" bIns="25706" anchor="t" anchorCtr="0">
              <a:noAutofit/>
            </a:bodyPr>
            <a:lstStyle/>
            <a:p>
              <a:pPr algn="ctr"/>
              <a:r>
                <a:rPr lang="en" sz="1150" b="1" dirty="0">
                  <a:solidFill>
                    <a:schemeClr val="lt1"/>
                  </a:solidFill>
                  <a:latin typeface="Calibri"/>
                  <a:ea typeface="Calibri"/>
                  <a:cs typeface="Calibri"/>
                  <a:sym typeface="Calibri"/>
                </a:rPr>
                <a:t>Providers only ask about </a:t>
              </a:r>
              <a:r>
                <a:rPr lang="en-US" sz="1150" b="1" dirty="0">
                  <a:solidFill>
                    <a:schemeClr val="lt1"/>
                  </a:solidFill>
                  <a:latin typeface="Calibri"/>
                  <a:ea typeface="Calibri"/>
                  <a:cs typeface="Calibri"/>
                  <a:sym typeface="Calibri"/>
                </a:rPr>
                <a:t>violence</a:t>
              </a:r>
              <a:r>
                <a:rPr lang="en" sz="1150" b="1" dirty="0">
                  <a:solidFill>
                    <a:schemeClr val="lt1"/>
                  </a:solidFill>
                  <a:latin typeface="Calibri"/>
                  <a:ea typeface="Calibri"/>
                  <a:cs typeface="Calibri"/>
                  <a:sym typeface="Calibri"/>
                </a:rPr>
                <a:t> in a private setting, confidentiality ensured</a:t>
              </a:r>
              <a:endParaRPr sz="1150" dirty="0"/>
            </a:p>
          </p:txBody>
        </p:sp>
        <p:sp>
          <p:nvSpPr>
            <p:cNvPr id="44" name="Google Shape;161;p27">
              <a:extLst>
                <a:ext uri="{FF2B5EF4-FFF2-40B4-BE49-F238E27FC236}">
                  <a16:creationId xmlns:a16="http://schemas.microsoft.com/office/drawing/2014/main" id="{A70D73C6-1D76-4BAF-9B7D-0FB51F17AFAB}"/>
                </a:ext>
              </a:extLst>
            </p:cNvPr>
            <p:cNvSpPr txBox="1"/>
            <p:nvPr/>
          </p:nvSpPr>
          <p:spPr>
            <a:xfrm>
              <a:off x="4302797" y="3795095"/>
              <a:ext cx="1599647" cy="2320648"/>
            </a:xfrm>
            <a:prstGeom prst="rect">
              <a:avLst/>
            </a:prstGeom>
            <a:solidFill>
              <a:srgbClr val="427C5F"/>
            </a:solidFill>
            <a:ln w="9525" cap="flat" cmpd="sng">
              <a:noFill/>
              <a:prstDash val="solid"/>
              <a:round/>
              <a:headEnd type="none" w="sm" len="sm"/>
              <a:tailEnd type="none" w="sm" len="sm"/>
            </a:ln>
          </p:spPr>
          <p:txBody>
            <a:bodyPr spcFirstLastPara="1" wrap="square" lIns="51431" tIns="25706" rIns="51431" bIns="25706" anchor="t" anchorCtr="0">
              <a:noAutofit/>
            </a:bodyPr>
            <a:lstStyle/>
            <a:p>
              <a:pPr algn="ctr"/>
              <a:r>
                <a:rPr lang="en" sz="1200" b="1" dirty="0">
                  <a:solidFill>
                    <a:schemeClr val="lt1"/>
                  </a:solidFill>
                  <a:latin typeface="Calibri"/>
                  <a:ea typeface="Calibri"/>
                  <a:cs typeface="Calibri"/>
                  <a:sym typeface="Calibri"/>
                </a:rPr>
                <a:t>Providers are trained on how to ask about </a:t>
              </a:r>
              <a:r>
                <a:rPr lang="en-US" sz="1200" b="1" dirty="0">
                  <a:solidFill>
                    <a:schemeClr val="lt1"/>
                  </a:solidFill>
                  <a:latin typeface="Calibri"/>
                  <a:ea typeface="Calibri"/>
                  <a:cs typeface="Calibri"/>
                  <a:sym typeface="Calibri"/>
                </a:rPr>
                <a:t>and respond to</a:t>
              </a:r>
              <a:r>
                <a:rPr lang="en" sz="1200" b="1" dirty="0">
                  <a:solidFill>
                    <a:schemeClr val="lt1"/>
                  </a:solidFill>
                  <a:latin typeface="Calibri"/>
                  <a:ea typeface="Calibri"/>
                  <a:cs typeface="Calibri"/>
                  <a:sym typeface="Calibri"/>
                </a:rPr>
                <a:t> </a:t>
              </a:r>
              <a:r>
                <a:rPr lang="en-US" sz="1200" b="1" dirty="0">
                  <a:solidFill>
                    <a:schemeClr val="lt1"/>
                  </a:solidFill>
                  <a:latin typeface="Calibri"/>
                  <a:ea typeface="Calibri"/>
                  <a:cs typeface="Calibri"/>
                  <a:sym typeface="Calibri"/>
                </a:rPr>
                <a:t>violence</a:t>
              </a:r>
              <a:endParaRPr sz="1200" dirty="0"/>
            </a:p>
          </p:txBody>
        </p:sp>
        <p:grpSp>
          <p:nvGrpSpPr>
            <p:cNvPr id="45" name="Google Shape;162;p27">
              <a:extLst>
                <a:ext uri="{FF2B5EF4-FFF2-40B4-BE49-F238E27FC236}">
                  <a16:creationId xmlns:a16="http://schemas.microsoft.com/office/drawing/2014/main" id="{9501D77A-1CD4-40B4-B158-3CC7AD9C15F7}"/>
                </a:ext>
              </a:extLst>
            </p:cNvPr>
            <p:cNvGrpSpPr/>
            <p:nvPr/>
          </p:nvGrpSpPr>
          <p:grpSpPr>
            <a:xfrm>
              <a:off x="10568266" y="2154396"/>
              <a:ext cx="1349238" cy="1474936"/>
              <a:chOff x="10526589" y="1949192"/>
              <a:chExt cx="1349238" cy="1474936"/>
            </a:xfrm>
          </p:grpSpPr>
          <p:pic>
            <p:nvPicPr>
              <p:cNvPr id="48" name="Google Shape;163;p27">
                <a:extLst>
                  <a:ext uri="{FF2B5EF4-FFF2-40B4-BE49-F238E27FC236}">
                    <a16:creationId xmlns:a16="http://schemas.microsoft.com/office/drawing/2014/main" id="{EF079772-BBEC-4557-9A81-FAEFE1D50F64}"/>
                  </a:ext>
                </a:extLst>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0987084" y="2368748"/>
                <a:ext cx="440372" cy="567147"/>
              </a:xfrm>
              <a:prstGeom prst="rect">
                <a:avLst/>
              </a:prstGeom>
              <a:noFill/>
              <a:ln>
                <a:noFill/>
              </a:ln>
            </p:spPr>
          </p:pic>
          <p:pic>
            <p:nvPicPr>
              <p:cNvPr id="49" name="Google Shape;164;p27">
                <a:extLst>
                  <a:ext uri="{FF2B5EF4-FFF2-40B4-BE49-F238E27FC236}">
                    <a16:creationId xmlns:a16="http://schemas.microsoft.com/office/drawing/2014/main" id="{21909CE1-7E88-498B-910A-5D6FBFE17A87}"/>
                  </a:ext>
                </a:extLst>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0526589" y="1949192"/>
                <a:ext cx="440372" cy="567146"/>
              </a:xfrm>
              <a:prstGeom prst="rect">
                <a:avLst/>
              </a:prstGeom>
              <a:noFill/>
              <a:ln>
                <a:noFill/>
              </a:ln>
            </p:spPr>
          </p:pic>
          <p:pic>
            <p:nvPicPr>
              <p:cNvPr id="50" name="Google Shape;165;p27">
                <a:extLst>
                  <a:ext uri="{FF2B5EF4-FFF2-40B4-BE49-F238E27FC236}">
                    <a16:creationId xmlns:a16="http://schemas.microsoft.com/office/drawing/2014/main" id="{1868C05C-B588-4AF8-8FA6-7435B60239A6}"/>
                  </a:ext>
                </a:extLst>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1435455" y="1961914"/>
                <a:ext cx="440372" cy="567146"/>
              </a:xfrm>
              <a:prstGeom prst="rect">
                <a:avLst/>
              </a:prstGeom>
              <a:noFill/>
              <a:ln>
                <a:noFill/>
              </a:ln>
            </p:spPr>
          </p:pic>
          <p:pic>
            <p:nvPicPr>
              <p:cNvPr id="51" name="Google Shape;166;p27">
                <a:extLst>
                  <a:ext uri="{FF2B5EF4-FFF2-40B4-BE49-F238E27FC236}">
                    <a16:creationId xmlns:a16="http://schemas.microsoft.com/office/drawing/2014/main" id="{49F69E3E-CD3F-4555-B0C0-B2A0FD7BDF0B}"/>
                  </a:ext>
                </a:extLst>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1427457" y="2856982"/>
                <a:ext cx="440372" cy="567146"/>
              </a:xfrm>
              <a:prstGeom prst="rect">
                <a:avLst/>
              </a:prstGeom>
              <a:noFill/>
              <a:ln>
                <a:noFill/>
              </a:ln>
            </p:spPr>
          </p:pic>
          <p:pic>
            <p:nvPicPr>
              <p:cNvPr id="52" name="Google Shape;167;p27">
                <a:extLst>
                  <a:ext uri="{FF2B5EF4-FFF2-40B4-BE49-F238E27FC236}">
                    <a16:creationId xmlns:a16="http://schemas.microsoft.com/office/drawing/2014/main" id="{5901D28F-7801-4959-AF29-161951B3A6D4}"/>
                  </a:ext>
                </a:extLst>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0538715" y="2856982"/>
                <a:ext cx="440372" cy="567146"/>
              </a:xfrm>
              <a:prstGeom prst="rect">
                <a:avLst/>
              </a:prstGeom>
              <a:noFill/>
              <a:ln>
                <a:noFill/>
              </a:ln>
            </p:spPr>
          </p:pic>
          <p:cxnSp>
            <p:nvCxnSpPr>
              <p:cNvPr id="53" name="Google Shape;168;p27">
                <a:extLst>
                  <a:ext uri="{FF2B5EF4-FFF2-40B4-BE49-F238E27FC236}">
                    <a16:creationId xmlns:a16="http://schemas.microsoft.com/office/drawing/2014/main" id="{FBAC2DF8-A4F4-49A4-B351-E96699C54613}"/>
                  </a:ext>
                </a:extLst>
              </p:cNvPr>
              <p:cNvCxnSpPr/>
              <p:nvPr/>
            </p:nvCxnSpPr>
            <p:spPr>
              <a:xfrm>
                <a:off x="10919048" y="2539202"/>
                <a:ext cx="83539" cy="132931"/>
              </a:xfrm>
              <a:prstGeom prst="straightConnector1">
                <a:avLst/>
              </a:prstGeom>
              <a:noFill/>
              <a:ln w="76200" cap="flat" cmpd="sng">
                <a:solidFill>
                  <a:schemeClr val="dk1"/>
                </a:solidFill>
                <a:prstDash val="solid"/>
                <a:miter lim="800000"/>
                <a:headEnd type="none" w="sm" len="sm"/>
                <a:tailEnd type="none" w="sm" len="sm"/>
              </a:ln>
            </p:spPr>
          </p:cxnSp>
          <p:cxnSp>
            <p:nvCxnSpPr>
              <p:cNvPr id="54" name="Google Shape;169;p27">
                <a:extLst>
                  <a:ext uri="{FF2B5EF4-FFF2-40B4-BE49-F238E27FC236}">
                    <a16:creationId xmlns:a16="http://schemas.microsoft.com/office/drawing/2014/main" id="{67E18EB9-EA50-46FB-8964-2C78306FD000}"/>
                  </a:ext>
                </a:extLst>
              </p:cNvPr>
              <p:cNvCxnSpPr/>
              <p:nvPr/>
            </p:nvCxnSpPr>
            <p:spPr>
              <a:xfrm>
                <a:off x="11340867" y="3035641"/>
                <a:ext cx="83539" cy="132931"/>
              </a:xfrm>
              <a:prstGeom prst="straightConnector1">
                <a:avLst/>
              </a:prstGeom>
              <a:noFill/>
              <a:ln w="76200" cap="flat" cmpd="sng">
                <a:solidFill>
                  <a:schemeClr val="dk1"/>
                </a:solidFill>
                <a:prstDash val="solid"/>
                <a:miter lim="800000"/>
                <a:headEnd type="none" w="sm" len="sm"/>
                <a:tailEnd type="none" w="sm" len="sm"/>
              </a:ln>
            </p:spPr>
          </p:cxnSp>
          <p:cxnSp>
            <p:nvCxnSpPr>
              <p:cNvPr id="55" name="Google Shape;170;p27">
                <a:extLst>
                  <a:ext uri="{FF2B5EF4-FFF2-40B4-BE49-F238E27FC236}">
                    <a16:creationId xmlns:a16="http://schemas.microsoft.com/office/drawing/2014/main" id="{28FD0FFF-8790-4F88-910B-7C17982CA884}"/>
                  </a:ext>
                </a:extLst>
              </p:cNvPr>
              <p:cNvCxnSpPr/>
              <p:nvPr/>
            </p:nvCxnSpPr>
            <p:spPr>
              <a:xfrm rot="10800000" flipH="1">
                <a:off x="10953066" y="3045312"/>
                <a:ext cx="117320" cy="123260"/>
              </a:xfrm>
              <a:prstGeom prst="straightConnector1">
                <a:avLst/>
              </a:prstGeom>
              <a:noFill/>
              <a:ln w="76200" cap="flat" cmpd="sng">
                <a:solidFill>
                  <a:schemeClr val="dk1"/>
                </a:solidFill>
                <a:prstDash val="solid"/>
                <a:miter lim="800000"/>
                <a:headEnd type="none" w="sm" len="sm"/>
                <a:tailEnd type="none" w="sm" len="sm"/>
              </a:ln>
            </p:spPr>
          </p:cxnSp>
          <p:cxnSp>
            <p:nvCxnSpPr>
              <p:cNvPr id="56" name="Google Shape;171;p27">
                <a:extLst>
                  <a:ext uri="{FF2B5EF4-FFF2-40B4-BE49-F238E27FC236}">
                    <a16:creationId xmlns:a16="http://schemas.microsoft.com/office/drawing/2014/main" id="{1307961E-A050-4065-9726-4EA9DE633912}"/>
                  </a:ext>
                </a:extLst>
              </p:cNvPr>
              <p:cNvCxnSpPr/>
              <p:nvPr/>
            </p:nvCxnSpPr>
            <p:spPr>
              <a:xfrm rot="10800000" flipH="1">
                <a:off x="11368797" y="2533578"/>
                <a:ext cx="117320" cy="123260"/>
              </a:xfrm>
              <a:prstGeom prst="straightConnector1">
                <a:avLst/>
              </a:prstGeom>
              <a:noFill/>
              <a:ln w="76200" cap="flat" cmpd="sng">
                <a:solidFill>
                  <a:schemeClr val="dk1"/>
                </a:solidFill>
                <a:prstDash val="solid"/>
                <a:miter lim="800000"/>
                <a:headEnd type="none" w="sm" len="sm"/>
                <a:tailEnd type="none" w="sm" len="sm"/>
              </a:ln>
            </p:spPr>
          </p:cxnSp>
        </p:grpSp>
        <p:sp>
          <p:nvSpPr>
            <p:cNvPr id="46" name="Google Shape;172;p27">
              <a:extLst>
                <a:ext uri="{FF2B5EF4-FFF2-40B4-BE49-F238E27FC236}">
                  <a16:creationId xmlns:a16="http://schemas.microsoft.com/office/drawing/2014/main" id="{785F56B3-F734-4157-B409-63EC3B5CB96C}"/>
                </a:ext>
              </a:extLst>
            </p:cNvPr>
            <p:cNvSpPr txBox="1"/>
            <p:nvPr/>
          </p:nvSpPr>
          <p:spPr>
            <a:xfrm>
              <a:off x="10449124" y="3795094"/>
              <a:ext cx="1738800" cy="2320637"/>
            </a:xfrm>
            <a:prstGeom prst="rect">
              <a:avLst/>
            </a:prstGeom>
            <a:solidFill>
              <a:srgbClr val="427C5F"/>
            </a:solidFill>
            <a:ln w="9525" cap="flat" cmpd="sng">
              <a:noFill/>
              <a:prstDash val="solid"/>
              <a:round/>
              <a:headEnd type="none" w="sm" len="sm"/>
              <a:tailEnd type="none" w="sm" len="sm"/>
            </a:ln>
          </p:spPr>
          <p:txBody>
            <a:bodyPr spcFirstLastPara="1" wrap="square" lIns="51431" tIns="25706" rIns="51431" bIns="25706" anchor="t" anchorCtr="0">
              <a:noAutofit/>
            </a:bodyPr>
            <a:lstStyle/>
            <a:p>
              <a:pPr algn="ctr"/>
              <a:r>
                <a:rPr lang="en" sz="1200" b="1" dirty="0">
                  <a:solidFill>
                    <a:schemeClr val="lt1"/>
                  </a:solidFill>
                  <a:latin typeface="Calibri"/>
                  <a:ea typeface="Calibri"/>
                  <a:cs typeface="Calibri"/>
                  <a:sym typeface="Calibri"/>
                </a:rPr>
                <a:t>System for referrals to </a:t>
              </a:r>
              <a:r>
                <a:rPr lang="en-US" sz="1200" b="1" dirty="0">
                  <a:solidFill>
                    <a:schemeClr val="lt1"/>
                  </a:solidFill>
                  <a:latin typeface="Calibri"/>
                  <a:ea typeface="Calibri"/>
                  <a:cs typeface="Calibri"/>
                  <a:sym typeface="Calibri"/>
                </a:rPr>
                <a:t>violence response </a:t>
              </a:r>
              <a:r>
                <a:rPr lang="en" sz="1200" b="1" dirty="0">
                  <a:solidFill>
                    <a:schemeClr val="lt1"/>
                  </a:solidFill>
                  <a:latin typeface="Calibri"/>
                  <a:ea typeface="Calibri"/>
                  <a:cs typeface="Calibri"/>
                  <a:sym typeface="Calibri"/>
                </a:rPr>
                <a:t>services is in place</a:t>
              </a:r>
              <a:endParaRPr sz="1200" b="1" dirty="0">
                <a:solidFill>
                  <a:schemeClr val="lt1"/>
                </a:solidFill>
                <a:latin typeface="Calibri"/>
                <a:ea typeface="Calibri"/>
                <a:cs typeface="Calibri"/>
                <a:sym typeface="Calibri"/>
              </a:endParaRPr>
            </a:p>
          </p:txBody>
        </p:sp>
        <p:pic>
          <p:nvPicPr>
            <p:cNvPr id="47" name="Google Shape;173;p27" descr="Image result for transparent help icon">
              <a:extLst>
                <a:ext uri="{FF2B5EF4-FFF2-40B4-BE49-F238E27FC236}">
                  <a16:creationId xmlns:a16="http://schemas.microsoft.com/office/drawing/2014/main" id="{97CA3A5F-4745-412C-A16F-CACDC2825F47}"/>
                </a:ext>
              </a:extLst>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336855" y="2042744"/>
              <a:ext cx="1598109" cy="1598108"/>
            </a:xfrm>
            <a:prstGeom prst="rect">
              <a:avLst/>
            </a:prstGeom>
            <a:noFill/>
            <a:ln>
              <a:noFill/>
            </a:ln>
          </p:spPr>
        </p:pic>
      </p:grpSp>
    </p:spTree>
    <p:extLst>
      <p:ext uri="{BB962C8B-B14F-4D97-AF65-F5344CB8AC3E}">
        <p14:creationId xmlns:p14="http://schemas.microsoft.com/office/powerpoint/2010/main" val="397166509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853CD-4C27-4826-A72A-DE516FAA2038}"/>
              </a:ext>
            </a:extLst>
          </p:cNvPr>
          <p:cNvSpPr>
            <a:spLocks noGrp="1"/>
          </p:cNvSpPr>
          <p:nvPr>
            <p:ph type="title"/>
          </p:nvPr>
        </p:nvSpPr>
        <p:spPr/>
        <p:txBody>
          <a:bodyPr/>
          <a:lstStyle/>
          <a:p>
            <a:r>
              <a:rPr lang="en-US"/>
              <a:t>Questions and reflections</a:t>
            </a:r>
            <a:endParaRPr lang="en-US" dirty="0"/>
          </a:p>
        </p:txBody>
      </p:sp>
      <p:sp>
        <p:nvSpPr>
          <p:cNvPr id="4" name="Text Placeholder 3">
            <a:extLst>
              <a:ext uri="{FF2B5EF4-FFF2-40B4-BE49-F238E27FC236}">
                <a16:creationId xmlns:a16="http://schemas.microsoft.com/office/drawing/2014/main" id="{24E60CD9-F994-48E0-8D3F-304FC19E40E6}"/>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23126423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CCF5C1-A616-47B1-80E6-491E99371160}"/>
              </a:ext>
            </a:extLst>
          </p:cNvPr>
          <p:cNvSpPr>
            <a:spLocks noGrp="1"/>
          </p:cNvSpPr>
          <p:nvPr>
            <p:ph type="title"/>
          </p:nvPr>
        </p:nvSpPr>
        <p:spPr/>
        <p:txBody>
          <a:bodyPr>
            <a:normAutofit/>
          </a:bodyPr>
          <a:lstStyle/>
          <a:p>
            <a:r>
              <a:rPr lang="en-US" dirty="0"/>
              <a:t>Module 4</a:t>
            </a:r>
            <a:br>
              <a:rPr lang="en-US" dirty="0"/>
            </a:br>
            <a:r>
              <a:rPr lang="en-US" dirty="0"/>
              <a:t>Using What We Have Learned </a:t>
            </a:r>
          </a:p>
        </p:txBody>
      </p:sp>
    </p:spTree>
    <p:extLst>
      <p:ext uri="{BB962C8B-B14F-4D97-AF65-F5344CB8AC3E}">
        <p14:creationId xmlns:p14="http://schemas.microsoft.com/office/powerpoint/2010/main" val="253130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a:t>SESSION 2.1</a:t>
            </a:r>
            <a:br>
              <a:rPr lang="en-US" dirty="0"/>
            </a:br>
            <a:r>
              <a:rPr lang="en-US" dirty="0"/>
              <a:t>The HIV Epidemic in [Country]</a:t>
            </a:r>
          </a:p>
        </p:txBody>
      </p:sp>
    </p:spTree>
    <p:extLst>
      <p:ext uri="{BB962C8B-B14F-4D97-AF65-F5344CB8AC3E}">
        <p14:creationId xmlns:p14="http://schemas.microsoft.com/office/powerpoint/2010/main" val="3154413358"/>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a:t>Session 4.1</a:t>
            </a:r>
            <a:br>
              <a:rPr lang="en-US" dirty="0"/>
            </a:br>
            <a:r>
              <a:rPr lang="en-US" dirty="0"/>
              <a:t>Taking Care of Ourselves: Identifying and Confronting Secondary Stigma and Stress</a:t>
            </a:r>
            <a:endParaRPr lang="es-DO" dirty="0"/>
          </a:p>
        </p:txBody>
      </p:sp>
    </p:spTree>
    <p:extLst>
      <p:ext uri="{BB962C8B-B14F-4D97-AF65-F5344CB8AC3E}">
        <p14:creationId xmlns:p14="http://schemas.microsoft.com/office/powerpoint/2010/main" val="221722469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35608-A3AC-4DE2-BD89-FB0124AF1401}"/>
              </a:ext>
            </a:extLst>
          </p:cNvPr>
          <p:cNvSpPr>
            <a:spLocks noGrp="1"/>
          </p:cNvSpPr>
          <p:nvPr>
            <p:ph type="title"/>
          </p:nvPr>
        </p:nvSpPr>
        <p:spPr/>
        <p:txBody>
          <a:bodyPr/>
          <a:lstStyle/>
          <a:p>
            <a:r>
              <a:rPr lang="en-US" dirty="0"/>
              <a:t>Objectives</a:t>
            </a:r>
          </a:p>
        </p:txBody>
      </p:sp>
      <p:sp>
        <p:nvSpPr>
          <p:cNvPr id="3" name="Text Placeholder 2">
            <a:extLst>
              <a:ext uri="{FF2B5EF4-FFF2-40B4-BE49-F238E27FC236}">
                <a16:creationId xmlns:a16="http://schemas.microsoft.com/office/drawing/2014/main" id="{AEEFB428-D875-4B5E-87C8-F244826EBFDD}"/>
              </a:ext>
            </a:extLst>
          </p:cNvPr>
          <p:cNvSpPr>
            <a:spLocks noGrp="1"/>
          </p:cNvSpPr>
          <p:nvPr>
            <p:ph type="body" sz="quarter" idx="10"/>
          </p:nvPr>
        </p:nvSpPr>
        <p:spPr>
          <a:xfrm>
            <a:off x="466725" y="1590675"/>
            <a:ext cx="8220075" cy="4176713"/>
          </a:xfrm>
        </p:spPr>
        <p:txBody>
          <a:bodyPr/>
          <a:lstStyle/>
          <a:p>
            <a:r>
              <a:rPr lang="en-US" dirty="0"/>
              <a:t>Recognize and identify ways to counter the impacts of secondary stigma on health care workers who work with members of KPs</a:t>
            </a:r>
          </a:p>
          <a:p>
            <a:pPr>
              <a:spcBef>
                <a:spcPts val="1800"/>
              </a:spcBef>
            </a:pPr>
            <a:r>
              <a:rPr lang="en-US" dirty="0"/>
              <a:t>Identify ways to counter the impacts of work-related stress</a:t>
            </a:r>
          </a:p>
        </p:txBody>
      </p:sp>
    </p:spTree>
    <p:extLst>
      <p:ext uri="{BB962C8B-B14F-4D97-AF65-F5344CB8AC3E}">
        <p14:creationId xmlns:p14="http://schemas.microsoft.com/office/powerpoint/2010/main" val="1372333686"/>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4F0EC-91CE-42DE-BBDC-B087A230DDE5}"/>
              </a:ext>
            </a:extLst>
          </p:cNvPr>
          <p:cNvSpPr>
            <a:spLocks noGrp="1"/>
          </p:cNvSpPr>
          <p:nvPr>
            <p:ph type="title"/>
          </p:nvPr>
        </p:nvSpPr>
        <p:spPr/>
        <p:txBody>
          <a:bodyPr/>
          <a:lstStyle/>
          <a:p>
            <a:r>
              <a:rPr lang="en-US"/>
              <a:t>Secondary stigma</a:t>
            </a:r>
            <a:endParaRPr lang="en-US" dirty="0"/>
          </a:p>
        </p:txBody>
      </p:sp>
      <p:sp>
        <p:nvSpPr>
          <p:cNvPr id="3" name="Text Placeholder 2">
            <a:extLst>
              <a:ext uri="{FF2B5EF4-FFF2-40B4-BE49-F238E27FC236}">
                <a16:creationId xmlns:a16="http://schemas.microsoft.com/office/drawing/2014/main" id="{4968BC4D-CD3C-4864-93A5-85C49B7124E8}"/>
              </a:ext>
            </a:extLst>
          </p:cNvPr>
          <p:cNvSpPr>
            <a:spLocks noGrp="1"/>
          </p:cNvSpPr>
          <p:nvPr>
            <p:ph type="body" sz="quarter" idx="10"/>
          </p:nvPr>
        </p:nvSpPr>
        <p:spPr>
          <a:xfrm>
            <a:off x="466725" y="1590675"/>
            <a:ext cx="8220075" cy="4176713"/>
          </a:xfrm>
        </p:spPr>
        <p:txBody>
          <a:bodyPr/>
          <a:lstStyle/>
          <a:p>
            <a:r>
              <a:rPr lang="en-US" dirty="0"/>
              <a:t>Stigma refers to the strong </a:t>
            </a:r>
            <a:r>
              <a:rPr lang="en-US" i="1" dirty="0"/>
              <a:t>negative feelings or</a:t>
            </a:r>
            <a:r>
              <a:rPr lang="en-US" dirty="0"/>
              <a:t> </a:t>
            </a:r>
            <a:r>
              <a:rPr lang="en-US" i="1" dirty="0"/>
              <a:t>disapproval</a:t>
            </a:r>
            <a:r>
              <a:rPr lang="en-US" dirty="0"/>
              <a:t> that is linked to a specific person, group, or trait.</a:t>
            </a:r>
          </a:p>
          <a:p>
            <a:pPr>
              <a:spcBef>
                <a:spcPts val="1800"/>
              </a:spcBef>
            </a:pPr>
            <a:r>
              <a:rPr lang="en-US" dirty="0"/>
              <a:t>Secondary stigma is directed toward those who support a stigmatized group. For example, health care workers who support people living with HIV can sometimes experience stigma from their family members.</a:t>
            </a:r>
          </a:p>
        </p:txBody>
      </p:sp>
    </p:spTree>
    <p:extLst>
      <p:ext uri="{BB962C8B-B14F-4D97-AF65-F5344CB8AC3E}">
        <p14:creationId xmlns:p14="http://schemas.microsoft.com/office/powerpoint/2010/main" val="1548451463"/>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1FAD1-1C2C-48DA-BAB0-DCECF68AC646}"/>
              </a:ext>
            </a:extLst>
          </p:cNvPr>
          <p:cNvSpPr>
            <a:spLocks noGrp="1"/>
          </p:cNvSpPr>
          <p:nvPr>
            <p:ph type="title"/>
          </p:nvPr>
        </p:nvSpPr>
        <p:spPr/>
        <p:txBody>
          <a:bodyPr/>
          <a:lstStyle/>
          <a:p>
            <a:r>
              <a:rPr lang="en-US" dirty="0"/>
              <a:t>Activity: Best response game</a:t>
            </a:r>
          </a:p>
        </p:txBody>
      </p:sp>
      <p:sp>
        <p:nvSpPr>
          <p:cNvPr id="3" name="Text Placeholder 2">
            <a:extLst>
              <a:ext uri="{FF2B5EF4-FFF2-40B4-BE49-F238E27FC236}">
                <a16:creationId xmlns:a16="http://schemas.microsoft.com/office/drawing/2014/main" id="{30744CEE-1BE1-4DF7-9689-359809E2BE3F}"/>
              </a:ext>
            </a:extLst>
          </p:cNvPr>
          <p:cNvSpPr>
            <a:spLocks noGrp="1"/>
          </p:cNvSpPr>
          <p:nvPr>
            <p:ph type="body" sz="quarter" idx="10"/>
          </p:nvPr>
        </p:nvSpPr>
        <p:spPr>
          <a:xfrm>
            <a:off x="466725" y="1590675"/>
            <a:ext cx="8220075" cy="4176713"/>
          </a:xfrm>
        </p:spPr>
        <p:txBody>
          <a:bodyPr/>
          <a:lstStyle/>
          <a:p>
            <a:r>
              <a:rPr lang="en-US" dirty="0"/>
              <a:t>Being willing to stand up for and with marginalized groups takes bravery.</a:t>
            </a:r>
          </a:p>
          <a:p>
            <a:pPr>
              <a:spcBef>
                <a:spcPts val="1800"/>
              </a:spcBef>
            </a:pPr>
            <a:r>
              <a:rPr lang="en-US" dirty="0"/>
              <a:t>Trained health care workers will also be helpful in supporting each other.</a:t>
            </a:r>
          </a:p>
          <a:p>
            <a:pPr>
              <a:spcBef>
                <a:spcPts val="1800"/>
              </a:spcBef>
            </a:pPr>
            <a:r>
              <a:rPr lang="en-US" dirty="0"/>
              <a:t>The best response game allows you to think through scenarios of secondary stigma that could occur and come up with a response.</a:t>
            </a:r>
          </a:p>
          <a:p>
            <a:endParaRPr lang="en-US" dirty="0"/>
          </a:p>
        </p:txBody>
      </p:sp>
    </p:spTree>
    <p:extLst>
      <p:ext uri="{BB962C8B-B14F-4D97-AF65-F5344CB8AC3E}">
        <p14:creationId xmlns:p14="http://schemas.microsoft.com/office/powerpoint/2010/main" val="2560240736"/>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E8A7C-D03F-4E84-A415-8A5A06629CB8}"/>
              </a:ext>
            </a:extLst>
          </p:cNvPr>
          <p:cNvSpPr>
            <a:spLocks noGrp="1"/>
          </p:cNvSpPr>
          <p:nvPr>
            <p:ph type="title"/>
          </p:nvPr>
        </p:nvSpPr>
        <p:spPr/>
        <p:txBody>
          <a:bodyPr/>
          <a:lstStyle/>
          <a:p>
            <a:r>
              <a:rPr lang="en-JM"/>
              <a:t>Self-care</a:t>
            </a:r>
            <a:endParaRPr lang="en-JM" dirty="0"/>
          </a:p>
        </p:txBody>
      </p:sp>
      <p:sp>
        <p:nvSpPr>
          <p:cNvPr id="3" name="Text Placeholder 2">
            <a:extLst>
              <a:ext uri="{FF2B5EF4-FFF2-40B4-BE49-F238E27FC236}">
                <a16:creationId xmlns:a16="http://schemas.microsoft.com/office/drawing/2014/main" id="{30D75FBA-5680-4B5F-AA4A-6CD571F13686}"/>
              </a:ext>
            </a:extLst>
          </p:cNvPr>
          <p:cNvSpPr>
            <a:spLocks noGrp="1"/>
          </p:cNvSpPr>
          <p:nvPr>
            <p:ph type="body" sz="quarter" idx="10"/>
          </p:nvPr>
        </p:nvSpPr>
        <p:spPr>
          <a:xfrm>
            <a:off x="466725" y="1590675"/>
            <a:ext cx="8220075" cy="4176713"/>
          </a:xfrm>
        </p:spPr>
        <p:txBody>
          <a:bodyPr/>
          <a:lstStyle/>
          <a:p>
            <a:pPr marL="0" indent="0">
              <a:buNone/>
            </a:pPr>
            <a:r>
              <a:rPr lang="en-JM" dirty="0"/>
              <a:t>Self-care is the </a:t>
            </a:r>
            <a:r>
              <a:rPr lang="en-JM" i="1" dirty="0"/>
              <a:t>intentional</a:t>
            </a:r>
            <a:r>
              <a:rPr lang="en-JM" dirty="0"/>
              <a:t> time taken by an individual to </a:t>
            </a:r>
            <a:r>
              <a:rPr lang="en-JM" i="1" dirty="0"/>
              <a:t>nurture</a:t>
            </a:r>
            <a:r>
              <a:rPr lang="en-JM" dirty="0"/>
              <a:t> themselves physically, mentally, spiritually, and emotionally on a </a:t>
            </a:r>
            <a:r>
              <a:rPr lang="en-JM" i="1" dirty="0"/>
              <a:t>daily basis</a:t>
            </a:r>
            <a:r>
              <a:rPr lang="en-JM" dirty="0"/>
              <a:t>.</a:t>
            </a:r>
          </a:p>
        </p:txBody>
      </p:sp>
    </p:spTree>
    <p:extLst>
      <p:ext uri="{BB962C8B-B14F-4D97-AF65-F5344CB8AC3E}">
        <p14:creationId xmlns:p14="http://schemas.microsoft.com/office/powerpoint/2010/main" val="4061912893"/>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18FC0-B4E3-4DEA-B694-CD3621877C69}"/>
              </a:ext>
            </a:extLst>
          </p:cNvPr>
          <p:cNvSpPr>
            <a:spLocks noGrp="1"/>
          </p:cNvSpPr>
          <p:nvPr>
            <p:ph type="title"/>
          </p:nvPr>
        </p:nvSpPr>
        <p:spPr/>
        <p:txBody>
          <a:bodyPr/>
          <a:lstStyle/>
          <a:p>
            <a:r>
              <a:rPr lang="en-JM"/>
              <a:t>Consequences of poor self-care</a:t>
            </a:r>
            <a:endParaRPr lang="en-JM" dirty="0"/>
          </a:p>
        </p:txBody>
      </p:sp>
      <p:graphicFrame>
        <p:nvGraphicFramePr>
          <p:cNvPr id="4" name="Table 3">
            <a:extLst>
              <a:ext uri="{FF2B5EF4-FFF2-40B4-BE49-F238E27FC236}">
                <a16:creationId xmlns:a16="http://schemas.microsoft.com/office/drawing/2014/main" id="{200B15E2-8096-4448-8F1F-F660694E0843}"/>
              </a:ext>
            </a:extLst>
          </p:cNvPr>
          <p:cNvGraphicFramePr>
            <a:graphicFrameLocks noGrp="1"/>
          </p:cNvGraphicFramePr>
          <p:nvPr>
            <p:extLst>
              <p:ext uri="{D42A27DB-BD31-4B8C-83A1-F6EECF244321}">
                <p14:modId xmlns:p14="http://schemas.microsoft.com/office/powerpoint/2010/main" val="916706298"/>
              </p:ext>
            </p:extLst>
          </p:nvPr>
        </p:nvGraphicFramePr>
        <p:xfrm>
          <a:off x="617922" y="1634084"/>
          <a:ext cx="7908155" cy="3783508"/>
        </p:xfrm>
        <a:graphic>
          <a:graphicData uri="http://schemas.openxmlformats.org/drawingml/2006/table">
            <a:tbl>
              <a:tblPr firstRow="1" bandRow="1">
                <a:tableStyleId>{5C22544A-7EE6-4342-B048-85BDC9FD1C3A}</a:tableStyleId>
              </a:tblPr>
              <a:tblGrid>
                <a:gridCol w="1908305">
                  <a:extLst>
                    <a:ext uri="{9D8B030D-6E8A-4147-A177-3AD203B41FA5}">
                      <a16:colId xmlns:a16="http://schemas.microsoft.com/office/drawing/2014/main" val="3997054713"/>
                    </a:ext>
                  </a:extLst>
                </a:gridCol>
                <a:gridCol w="5999850">
                  <a:extLst>
                    <a:ext uri="{9D8B030D-6E8A-4147-A177-3AD203B41FA5}">
                      <a16:colId xmlns:a16="http://schemas.microsoft.com/office/drawing/2014/main" val="276250944"/>
                    </a:ext>
                  </a:extLst>
                </a:gridCol>
              </a:tblGrid>
              <a:tr h="1000214">
                <a:tc>
                  <a:txBody>
                    <a:bodyPr/>
                    <a:lstStyle/>
                    <a:p>
                      <a:r>
                        <a:rPr lang="en-JM" sz="1800" b="1" dirty="0">
                          <a:solidFill>
                            <a:schemeClr val="bg1"/>
                          </a:solidFill>
                        </a:rPr>
                        <a:t>Mental health</a:t>
                      </a:r>
                    </a:p>
                    <a:p>
                      <a:endParaRPr lang="en-JM" sz="1800" b="1" dirty="0">
                        <a:solidFill>
                          <a:schemeClr val="bg1"/>
                        </a:solidFill>
                      </a:endParaRPr>
                    </a:p>
                  </a:txBody>
                  <a:tcPr marL="68580" marR="68580" marT="34290" marB="3429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427C5F"/>
                    </a:solidFill>
                  </a:tcPr>
                </a:tc>
                <a:tc>
                  <a:txBody>
                    <a:bodyPr/>
                    <a:lstStyle/>
                    <a:p>
                      <a:r>
                        <a:rPr lang="en-JM" sz="1800" b="0" dirty="0">
                          <a:solidFill>
                            <a:schemeClr val="tx1"/>
                          </a:solidFill>
                        </a:rPr>
                        <a:t>Frustration, irritability, anxiety/fear, confusion, poor concentration, helplessness, hopelessness, depression, low morale, pessimism, compassion fatigue, guilt, etc.</a:t>
                      </a:r>
                    </a:p>
                  </a:txBody>
                  <a:tcPr marL="68580" marR="68580" marT="34290" marB="3429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D"/>
                    </a:solidFill>
                  </a:tcPr>
                </a:tc>
                <a:extLst>
                  <a:ext uri="{0D108BD9-81ED-4DB2-BD59-A6C34878D82A}">
                    <a16:rowId xmlns:a16="http://schemas.microsoft.com/office/drawing/2014/main" val="3652446203"/>
                  </a:ext>
                </a:extLst>
              </a:tr>
              <a:tr h="1000214">
                <a:tc>
                  <a:txBody>
                    <a:bodyPr/>
                    <a:lstStyle/>
                    <a:p>
                      <a:r>
                        <a:rPr lang="en-JM" sz="1800" b="1" dirty="0">
                          <a:solidFill>
                            <a:schemeClr val="bg1"/>
                          </a:solidFill>
                        </a:rPr>
                        <a:t>Physical health</a:t>
                      </a:r>
                    </a:p>
                    <a:p>
                      <a:endParaRPr lang="en-JM" sz="1800" b="1" dirty="0">
                        <a:solidFill>
                          <a:schemeClr val="bg1"/>
                        </a:solidFill>
                      </a:endParaRPr>
                    </a:p>
                  </a:txBody>
                  <a:tcPr marL="68580" marR="68580" marT="34290" marB="3429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427C5F"/>
                    </a:solidFill>
                  </a:tcPr>
                </a:tc>
                <a:tc>
                  <a:txBody>
                    <a:bodyPr/>
                    <a:lstStyle/>
                    <a:p>
                      <a:r>
                        <a:rPr lang="en-JM" sz="1800" dirty="0"/>
                        <a:t>Stress-related illness (hypertension, ulcers, acid</a:t>
                      </a:r>
                    </a:p>
                    <a:p>
                      <a:r>
                        <a:rPr lang="en-JM" sz="1800" dirty="0"/>
                        <a:t>reflux/heartburn, skin rash, etc.); caregivers often experience headaches, back pain, insomnia, and arthritis</a:t>
                      </a:r>
                    </a:p>
                  </a:txBody>
                  <a:tcPr marL="68580" marR="68580" marT="34290" marB="3429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1EBDE"/>
                    </a:solidFill>
                  </a:tcPr>
                </a:tc>
                <a:extLst>
                  <a:ext uri="{0D108BD9-81ED-4DB2-BD59-A6C34878D82A}">
                    <a16:rowId xmlns:a16="http://schemas.microsoft.com/office/drawing/2014/main" val="4169704909"/>
                  </a:ext>
                </a:extLst>
              </a:tr>
              <a:tr h="763704">
                <a:tc>
                  <a:txBody>
                    <a:bodyPr/>
                    <a:lstStyle/>
                    <a:p>
                      <a:r>
                        <a:rPr lang="en-JM" sz="1800" b="1" dirty="0">
                          <a:solidFill>
                            <a:schemeClr val="bg1"/>
                          </a:solidFill>
                        </a:rPr>
                        <a:t>Relationships (personal and professional)</a:t>
                      </a:r>
                    </a:p>
                  </a:txBody>
                  <a:tcPr marL="68580" marR="68580" marT="34290" marB="3429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427C5F"/>
                    </a:solidFill>
                  </a:tcPr>
                </a:tc>
                <a:tc>
                  <a:txBody>
                    <a:bodyPr/>
                    <a:lstStyle/>
                    <a:p>
                      <a:r>
                        <a:rPr lang="en-JM" sz="1800" dirty="0"/>
                        <a:t>Conflict, tension, misunderstanding, anger, emotional or physical abuse</a:t>
                      </a:r>
                    </a:p>
                  </a:txBody>
                  <a:tcPr marL="68580" marR="68580" marT="34290" marB="3429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D"/>
                    </a:solidFill>
                  </a:tcPr>
                </a:tc>
                <a:extLst>
                  <a:ext uri="{0D108BD9-81ED-4DB2-BD59-A6C34878D82A}">
                    <a16:rowId xmlns:a16="http://schemas.microsoft.com/office/drawing/2014/main" val="1558760298"/>
                  </a:ext>
                </a:extLst>
              </a:tr>
              <a:tr h="769396">
                <a:tc>
                  <a:txBody>
                    <a:bodyPr/>
                    <a:lstStyle/>
                    <a:p>
                      <a:r>
                        <a:rPr lang="en-JM" sz="1800" b="1" dirty="0">
                          <a:solidFill>
                            <a:schemeClr val="bg1"/>
                          </a:solidFill>
                        </a:rPr>
                        <a:t>Organizational health</a:t>
                      </a:r>
                    </a:p>
                    <a:p>
                      <a:endParaRPr lang="en-JM" sz="1800" b="1" dirty="0">
                        <a:solidFill>
                          <a:schemeClr val="bg1"/>
                        </a:solidFill>
                      </a:endParaRPr>
                    </a:p>
                  </a:txBody>
                  <a:tcPr marL="68580" marR="68580" marT="34290" marB="3429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427C5F"/>
                    </a:solidFill>
                  </a:tcPr>
                </a:tc>
                <a:tc>
                  <a:txBody>
                    <a:bodyPr/>
                    <a:lstStyle/>
                    <a:p>
                      <a:r>
                        <a:rPr lang="en-JM" sz="1800" dirty="0"/>
                        <a:t>Increased absenteeism, diminished productivity, team</a:t>
                      </a:r>
                    </a:p>
                    <a:p>
                      <a:r>
                        <a:rPr lang="en-JM" sz="1800" dirty="0"/>
                        <a:t>conflict, turnover</a:t>
                      </a:r>
                    </a:p>
                  </a:txBody>
                  <a:tcPr marL="68580" marR="68580" marT="34290" marB="3429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1EBDE"/>
                    </a:solidFill>
                  </a:tcPr>
                </a:tc>
                <a:extLst>
                  <a:ext uri="{0D108BD9-81ED-4DB2-BD59-A6C34878D82A}">
                    <a16:rowId xmlns:a16="http://schemas.microsoft.com/office/drawing/2014/main" val="1486575811"/>
                  </a:ext>
                </a:extLst>
              </a:tr>
            </a:tbl>
          </a:graphicData>
        </a:graphic>
      </p:graphicFrame>
    </p:spTree>
    <p:extLst>
      <p:ext uri="{BB962C8B-B14F-4D97-AF65-F5344CB8AC3E}">
        <p14:creationId xmlns:p14="http://schemas.microsoft.com/office/powerpoint/2010/main" val="74621355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Recommendations for self-care</a:t>
            </a:r>
            <a:endParaRPr lang="en-US" dirty="0"/>
          </a:p>
        </p:txBody>
      </p:sp>
      <p:sp>
        <p:nvSpPr>
          <p:cNvPr id="3" name="Text Placeholder 2"/>
          <p:cNvSpPr>
            <a:spLocks noGrp="1"/>
          </p:cNvSpPr>
          <p:nvPr>
            <p:ph type="body" sz="quarter" idx="10"/>
          </p:nvPr>
        </p:nvSpPr>
        <p:spPr>
          <a:xfrm>
            <a:off x="466725" y="1590675"/>
            <a:ext cx="8220075" cy="4176713"/>
          </a:xfrm>
        </p:spPr>
        <p:txBody>
          <a:bodyPr/>
          <a:lstStyle/>
          <a:p>
            <a:pPr marL="514350" lvl="0" indent="-514350">
              <a:buFont typeface="+mj-lt"/>
              <a:buAutoNum type="arabicPeriod"/>
            </a:pPr>
            <a:r>
              <a:rPr lang="en-US" dirty="0"/>
              <a:t>Be aware of our own emotional reactions and distress when confronting others’ traumatic experiences (know what traumatic material may trigger us).</a:t>
            </a:r>
          </a:p>
          <a:p>
            <a:pPr marL="514350" lvl="0" indent="-514350">
              <a:spcBef>
                <a:spcPts val="1800"/>
              </a:spcBef>
              <a:buFont typeface="+mj-lt"/>
              <a:buAutoNum type="arabicPeriod"/>
            </a:pPr>
            <a:r>
              <a:rPr lang="en-US" dirty="0"/>
              <a:t>Connect with trusted colleagues or other supportive people and talk about our reactions.</a:t>
            </a:r>
          </a:p>
          <a:p>
            <a:pPr marL="514350" lvl="0" indent="-514350">
              <a:spcBef>
                <a:spcPts val="1800"/>
              </a:spcBef>
              <a:buFont typeface="+mj-lt"/>
              <a:buAutoNum type="arabicPeriod"/>
            </a:pPr>
            <a:r>
              <a:rPr lang="en-US" dirty="0"/>
              <a:t>Maintain a balance between our professional and personal lives, with a focus on self-care (e.g., relaxation, exercise, stress management) to prevent and lessen the effects of workplace stress.</a:t>
            </a:r>
          </a:p>
          <a:p>
            <a:endParaRPr lang="en-US" dirty="0"/>
          </a:p>
        </p:txBody>
      </p:sp>
    </p:spTree>
    <p:extLst>
      <p:ext uri="{BB962C8B-B14F-4D97-AF65-F5344CB8AC3E}">
        <p14:creationId xmlns:p14="http://schemas.microsoft.com/office/powerpoint/2010/main" val="2306733844"/>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Discussion: Strategies for coping with stress</a:t>
            </a:r>
          </a:p>
        </p:txBody>
      </p:sp>
      <p:sp>
        <p:nvSpPr>
          <p:cNvPr id="3" name="Content Placeholder 2"/>
          <p:cNvSpPr>
            <a:spLocks noGrp="1"/>
          </p:cNvSpPr>
          <p:nvPr>
            <p:ph type="body" sz="quarter" idx="10"/>
          </p:nvPr>
        </p:nvSpPr>
        <p:spPr>
          <a:xfrm>
            <a:off x="466725" y="1590675"/>
            <a:ext cx="8220075" cy="4176713"/>
          </a:xfrm>
        </p:spPr>
        <p:txBody>
          <a:bodyPr/>
          <a:lstStyle/>
          <a:p>
            <a:pPr marL="0" indent="0">
              <a:buNone/>
            </a:pPr>
            <a:r>
              <a:rPr lang="en-US" dirty="0"/>
              <a:t>Turn to the person next to you and discuss:</a:t>
            </a:r>
          </a:p>
          <a:p>
            <a:pPr>
              <a:spcBef>
                <a:spcPts val="1800"/>
              </a:spcBef>
            </a:pPr>
            <a:r>
              <a:rPr lang="en-US" dirty="0"/>
              <a:t>What do you do when you’re feeling stressed? </a:t>
            </a:r>
          </a:p>
          <a:p>
            <a:pPr>
              <a:spcBef>
                <a:spcPts val="1800"/>
              </a:spcBef>
            </a:pPr>
            <a:r>
              <a:rPr lang="en-US" dirty="0"/>
              <a:t>Which of these activities do you think is the most effective at helping you feel better? </a:t>
            </a:r>
          </a:p>
          <a:p>
            <a:endParaRPr lang="en-US" dirty="0"/>
          </a:p>
        </p:txBody>
      </p:sp>
    </p:spTree>
    <p:extLst>
      <p:ext uri="{BB962C8B-B14F-4D97-AF65-F5344CB8AC3E}">
        <p14:creationId xmlns:p14="http://schemas.microsoft.com/office/powerpoint/2010/main" val="260330005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0F8B0-49A7-420A-A58B-E8087907D8C1}"/>
              </a:ext>
            </a:extLst>
          </p:cNvPr>
          <p:cNvSpPr>
            <a:spLocks noGrp="1"/>
          </p:cNvSpPr>
          <p:nvPr>
            <p:ph type="title"/>
          </p:nvPr>
        </p:nvSpPr>
        <p:spPr/>
        <p:txBody>
          <a:bodyPr/>
          <a:lstStyle/>
          <a:p>
            <a:r>
              <a:rPr lang="en-JM"/>
              <a:t>Some examples of self care</a:t>
            </a:r>
            <a:endParaRPr lang="en-JM" dirty="0"/>
          </a:p>
        </p:txBody>
      </p:sp>
      <p:sp>
        <p:nvSpPr>
          <p:cNvPr id="3" name="Text Placeholder 2">
            <a:extLst>
              <a:ext uri="{FF2B5EF4-FFF2-40B4-BE49-F238E27FC236}">
                <a16:creationId xmlns:a16="http://schemas.microsoft.com/office/drawing/2014/main" id="{120001DC-C7BA-488C-8043-04B3AA41DBF8}"/>
              </a:ext>
            </a:extLst>
          </p:cNvPr>
          <p:cNvSpPr>
            <a:spLocks noGrp="1"/>
          </p:cNvSpPr>
          <p:nvPr>
            <p:ph type="body" sz="quarter" idx="10"/>
          </p:nvPr>
        </p:nvSpPr>
        <p:spPr>
          <a:xfrm>
            <a:off x="466725" y="1417637"/>
            <a:ext cx="8220075" cy="5125085"/>
          </a:xfrm>
        </p:spPr>
        <p:txBody>
          <a:bodyPr>
            <a:noAutofit/>
          </a:bodyPr>
          <a:lstStyle/>
          <a:p>
            <a:pPr>
              <a:lnSpc>
                <a:spcPct val="100000"/>
              </a:lnSpc>
              <a:spcBef>
                <a:spcPts val="1800"/>
              </a:spcBef>
            </a:pPr>
            <a:r>
              <a:rPr lang="en-JM" sz="2200" dirty="0"/>
              <a:t>Quiet walks by yourself</a:t>
            </a:r>
          </a:p>
          <a:p>
            <a:pPr>
              <a:lnSpc>
                <a:spcPct val="100000"/>
              </a:lnSpc>
              <a:spcBef>
                <a:spcPts val="1800"/>
              </a:spcBef>
            </a:pPr>
            <a:r>
              <a:rPr lang="en-JM" sz="2200" dirty="0"/>
              <a:t>Little meditative periods (waiting for something, a cancellation of a session, a brief illness) are opportunities for a quiet, reflective, peaceful time</a:t>
            </a:r>
          </a:p>
          <a:p>
            <a:pPr>
              <a:lnSpc>
                <a:spcPct val="100000"/>
              </a:lnSpc>
              <a:spcBef>
                <a:spcPts val="1800"/>
              </a:spcBef>
            </a:pPr>
            <a:r>
              <a:rPr lang="en-JM" sz="2200" dirty="0"/>
              <a:t>Time and space for meditation</a:t>
            </a:r>
          </a:p>
          <a:p>
            <a:pPr>
              <a:lnSpc>
                <a:spcPct val="100000"/>
              </a:lnSpc>
              <a:spcBef>
                <a:spcPts val="1800"/>
              </a:spcBef>
            </a:pPr>
            <a:r>
              <a:rPr lang="en-JM" sz="2200" dirty="0"/>
              <a:t>Reading (spiritual, fiction, biographies)</a:t>
            </a:r>
          </a:p>
          <a:p>
            <a:pPr>
              <a:lnSpc>
                <a:spcPct val="100000"/>
              </a:lnSpc>
              <a:spcBef>
                <a:spcPts val="1800"/>
              </a:spcBef>
            </a:pPr>
            <a:r>
              <a:rPr lang="en-JM" sz="2200" dirty="0"/>
              <a:t>Some light exercise</a:t>
            </a:r>
          </a:p>
          <a:p>
            <a:pPr>
              <a:lnSpc>
                <a:spcPct val="100000"/>
              </a:lnSpc>
              <a:spcBef>
                <a:spcPts val="1800"/>
              </a:spcBef>
            </a:pPr>
            <a:r>
              <a:rPr lang="en-JM" sz="2200" dirty="0"/>
              <a:t>Opportunities to laugh in the company of cheerful friends </a:t>
            </a:r>
          </a:p>
          <a:p>
            <a:pPr>
              <a:lnSpc>
                <a:spcPct val="100000"/>
              </a:lnSpc>
              <a:spcBef>
                <a:spcPts val="1800"/>
              </a:spcBef>
            </a:pPr>
            <a:r>
              <a:rPr lang="en-JM" sz="2200" dirty="0"/>
              <a:t>A hobby</a:t>
            </a:r>
          </a:p>
          <a:p>
            <a:pPr>
              <a:lnSpc>
                <a:spcPct val="100000"/>
              </a:lnSpc>
              <a:spcBef>
                <a:spcPts val="1800"/>
              </a:spcBef>
            </a:pPr>
            <a:r>
              <a:rPr lang="en-JM" sz="2200" dirty="0"/>
              <a:t>Listening to music you enjoy</a:t>
            </a:r>
          </a:p>
        </p:txBody>
      </p:sp>
    </p:spTree>
    <p:extLst>
      <p:ext uri="{BB962C8B-B14F-4D97-AF65-F5344CB8AC3E}">
        <p14:creationId xmlns:p14="http://schemas.microsoft.com/office/powerpoint/2010/main" val="30627723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86CCC-EC6C-4842-9F8E-ED54733CEF68}"/>
              </a:ext>
            </a:extLst>
          </p:cNvPr>
          <p:cNvSpPr>
            <a:spLocks noGrp="1"/>
          </p:cNvSpPr>
          <p:nvPr>
            <p:ph type="title"/>
          </p:nvPr>
        </p:nvSpPr>
        <p:spPr/>
        <p:txBody>
          <a:bodyPr/>
          <a:lstStyle/>
          <a:p>
            <a:r>
              <a:rPr lang="en-US" dirty="0"/>
              <a:t>Activity: Stress relief</a:t>
            </a:r>
          </a:p>
        </p:txBody>
      </p:sp>
      <p:sp>
        <p:nvSpPr>
          <p:cNvPr id="4" name="Text Placeholder 3">
            <a:extLst>
              <a:ext uri="{FF2B5EF4-FFF2-40B4-BE49-F238E27FC236}">
                <a16:creationId xmlns:a16="http://schemas.microsoft.com/office/drawing/2014/main" id="{8319B3BC-90CA-4866-B8A3-EE8E120261E1}"/>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556684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93C502-79E9-40D3-9F02-E229BB795B39}"/>
              </a:ext>
            </a:extLst>
          </p:cNvPr>
          <p:cNvSpPr>
            <a:spLocks noGrp="1"/>
          </p:cNvSpPr>
          <p:nvPr>
            <p:ph type="title"/>
          </p:nvPr>
        </p:nvSpPr>
        <p:spPr/>
        <p:txBody>
          <a:bodyPr/>
          <a:lstStyle/>
          <a:p>
            <a:r>
              <a:rPr lang="en-US" dirty="0"/>
              <a:t>Objectives</a:t>
            </a:r>
          </a:p>
        </p:txBody>
      </p:sp>
      <p:sp>
        <p:nvSpPr>
          <p:cNvPr id="5" name="Text Placeholder 4">
            <a:extLst>
              <a:ext uri="{FF2B5EF4-FFF2-40B4-BE49-F238E27FC236}">
                <a16:creationId xmlns:a16="http://schemas.microsoft.com/office/drawing/2014/main" id="{3B6190CB-3B1D-4C3D-9F82-5BD9BE0A2264}"/>
              </a:ext>
            </a:extLst>
          </p:cNvPr>
          <p:cNvSpPr>
            <a:spLocks noGrp="1"/>
          </p:cNvSpPr>
          <p:nvPr>
            <p:ph type="body" sz="quarter" idx="10"/>
          </p:nvPr>
        </p:nvSpPr>
        <p:spPr/>
        <p:txBody>
          <a:bodyPr/>
          <a:lstStyle/>
          <a:p>
            <a:r>
              <a:rPr lang="en-US" dirty="0"/>
              <a:t>Review the HIV epidemic in </a:t>
            </a:r>
            <a:r>
              <a:rPr lang="en-US" dirty="0">
                <a:solidFill>
                  <a:srgbClr val="00B050"/>
                </a:solidFill>
              </a:rPr>
              <a:t>[country]</a:t>
            </a:r>
            <a:r>
              <a:rPr lang="en-US" dirty="0"/>
              <a:t>, including HIV prevalence levels among key populations</a:t>
            </a:r>
          </a:p>
          <a:p>
            <a:pPr>
              <a:spcBef>
                <a:spcPts val="1800"/>
              </a:spcBef>
            </a:pPr>
            <a:r>
              <a:rPr lang="en-US" dirty="0"/>
              <a:t>Review national strategic plan (e.g., from the Ministry of Health) to understand KP programs’ goals and approaches</a:t>
            </a:r>
          </a:p>
        </p:txBody>
      </p:sp>
    </p:spTree>
    <p:extLst>
      <p:ext uri="{BB962C8B-B14F-4D97-AF65-F5344CB8AC3E}">
        <p14:creationId xmlns:p14="http://schemas.microsoft.com/office/powerpoint/2010/main" val="1433919536"/>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307D1-EFB8-4E2D-B895-BC28F7C56FA6}"/>
              </a:ext>
            </a:extLst>
          </p:cNvPr>
          <p:cNvSpPr>
            <a:spLocks noGrp="1"/>
          </p:cNvSpPr>
          <p:nvPr>
            <p:ph type="title"/>
          </p:nvPr>
        </p:nvSpPr>
        <p:spPr/>
        <p:txBody>
          <a:bodyPr/>
          <a:lstStyle/>
          <a:p>
            <a:r>
              <a:rPr lang="en-US" dirty="0"/>
              <a:t>Questions and reflections</a:t>
            </a:r>
          </a:p>
        </p:txBody>
      </p:sp>
      <p:sp>
        <p:nvSpPr>
          <p:cNvPr id="3" name="Text Placeholder 2">
            <a:extLst>
              <a:ext uri="{FF2B5EF4-FFF2-40B4-BE49-F238E27FC236}">
                <a16:creationId xmlns:a16="http://schemas.microsoft.com/office/drawing/2014/main" id="{827CF65E-058A-4EB5-B2D5-D299BAD0C811}"/>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49204026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a:t>Session 4.2</a:t>
            </a:r>
            <a:br>
              <a:rPr lang="en-US" dirty="0"/>
            </a:br>
            <a:r>
              <a:rPr lang="en-US" dirty="0"/>
              <a:t>Reflections on What We Have Learned and How to Integrate It into Our Work</a:t>
            </a:r>
          </a:p>
        </p:txBody>
      </p:sp>
    </p:spTree>
    <p:extLst>
      <p:ext uri="{BB962C8B-B14F-4D97-AF65-F5344CB8AC3E}">
        <p14:creationId xmlns:p14="http://schemas.microsoft.com/office/powerpoint/2010/main" val="272916417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E1984-3837-4C50-861B-42AE44ADA263}"/>
              </a:ext>
            </a:extLst>
          </p:cNvPr>
          <p:cNvSpPr>
            <a:spLocks noGrp="1"/>
          </p:cNvSpPr>
          <p:nvPr>
            <p:ph type="title"/>
          </p:nvPr>
        </p:nvSpPr>
        <p:spPr/>
        <p:txBody>
          <a:bodyPr/>
          <a:lstStyle/>
          <a:p>
            <a:r>
              <a:rPr lang="en-US" dirty="0"/>
              <a:t>Objective</a:t>
            </a:r>
          </a:p>
        </p:txBody>
      </p:sp>
      <p:sp>
        <p:nvSpPr>
          <p:cNvPr id="3" name="Text Placeholder 2">
            <a:extLst>
              <a:ext uri="{FF2B5EF4-FFF2-40B4-BE49-F238E27FC236}">
                <a16:creationId xmlns:a16="http://schemas.microsoft.com/office/drawing/2014/main" id="{FF9D53B6-7996-407F-BC31-041B4EED0FAB}"/>
              </a:ext>
            </a:extLst>
          </p:cNvPr>
          <p:cNvSpPr>
            <a:spLocks noGrp="1"/>
          </p:cNvSpPr>
          <p:nvPr>
            <p:ph type="body" sz="quarter" idx="10"/>
          </p:nvPr>
        </p:nvSpPr>
        <p:spPr/>
        <p:txBody>
          <a:bodyPr/>
          <a:lstStyle/>
          <a:p>
            <a:pPr marL="0" indent="0">
              <a:buNone/>
            </a:pPr>
            <a:r>
              <a:rPr lang="en-US" dirty="0"/>
              <a:t>Identify and discuss specific “asks” of health care workers going forward</a:t>
            </a:r>
          </a:p>
        </p:txBody>
      </p:sp>
    </p:spTree>
    <p:extLst>
      <p:ext uri="{BB962C8B-B14F-4D97-AF65-F5344CB8AC3E}">
        <p14:creationId xmlns:p14="http://schemas.microsoft.com/office/powerpoint/2010/main" val="149852030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B1105-2A9C-41EC-A133-7C50B16B64D0}"/>
              </a:ext>
            </a:extLst>
          </p:cNvPr>
          <p:cNvSpPr>
            <a:spLocks noGrp="1"/>
          </p:cNvSpPr>
          <p:nvPr>
            <p:ph type="title"/>
          </p:nvPr>
        </p:nvSpPr>
        <p:spPr>
          <a:xfrm>
            <a:off x="501444" y="445196"/>
            <a:ext cx="8185355" cy="972441"/>
          </a:xfrm>
        </p:spPr>
        <p:txBody>
          <a:bodyPr/>
          <a:lstStyle/>
          <a:p>
            <a:r>
              <a:rPr lang="en-US" dirty="0">
                <a:solidFill>
                  <a:srgbClr val="00B050"/>
                </a:solidFill>
              </a:rPr>
              <a:t>What we are asking of each of you</a:t>
            </a:r>
          </a:p>
        </p:txBody>
      </p:sp>
      <p:sp>
        <p:nvSpPr>
          <p:cNvPr id="3" name="Text Placeholder 2">
            <a:extLst>
              <a:ext uri="{FF2B5EF4-FFF2-40B4-BE49-F238E27FC236}">
                <a16:creationId xmlns:a16="http://schemas.microsoft.com/office/drawing/2014/main" id="{2C908FBA-4C55-4026-A483-34109F19841B}"/>
              </a:ext>
            </a:extLst>
          </p:cNvPr>
          <p:cNvSpPr>
            <a:spLocks noGrp="1"/>
          </p:cNvSpPr>
          <p:nvPr>
            <p:ph type="body" sz="quarter" idx="10"/>
          </p:nvPr>
        </p:nvSpPr>
        <p:spPr>
          <a:xfrm>
            <a:off x="467360" y="1361683"/>
            <a:ext cx="8341360" cy="5176277"/>
          </a:xfrm>
        </p:spPr>
        <p:txBody>
          <a:bodyPr/>
          <a:lstStyle/>
          <a:p>
            <a:pPr marL="0" indent="0">
              <a:lnSpc>
                <a:spcPct val="100000"/>
              </a:lnSpc>
              <a:spcBef>
                <a:spcPts val="600"/>
              </a:spcBef>
              <a:buNone/>
            </a:pPr>
            <a:r>
              <a:rPr lang="en-US" sz="2400" b="1" dirty="0">
                <a:solidFill>
                  <a:srgbClr val="00B050"/>
                </a:solidFill>
              </a:rPr>
              <a:t>Always</a:t>
            </a:r>
          </a:p>
          <a:p>
            <a:pPr>
              <a:lnSpc>
                <a:spcPct val="100000"/>
              </a:lnSpc>
              <a:spcBef>
                <a:spcPts val="600"/>
              </a:spcBef>
            </a:pPr>
            <a:r>
              <a:rPr lang="en-US" sz="2200" dirty="0">
                <a:solidFill>
                  <a:srgbClr val="00B050"/>
                </a:solidFill>
              </a:rPr>
              <a:t>Treat all people with respect.</a:t>
            </a:r>
          </a:p>
          <a:p>
            <a:pPr marL="0" indent="0">
              <a:lnSpc>
                <a:spcPct val="100000"/>
              </a:lnSpc>
              <a:buNone/>
            </a:pPr>
            <a:r>
              <a:rPr lang="en-US" sz="2400" b="1" dirty="0">
                <a:solidFill>
                  <a:srgbClr val="00B050"/>
                </a:solidFill>
              </a:rPr>
              <a:t>When supporting clients living with HIV or members of key populations</a:t>
            </a:r>
            <a:r>
              <a:rPr lang="en-US" sz="2400" dirty="0">
                <a:solidFill>
                  <a:srgbClr val="00B050"/>
                </a:solidFill>
              </a:rPr>
              <a:t> (especially in partner notification)</a:t>
            </a:r>
          </a:p>
          <a:p>
            <a:pPr>
              <a:lnSpc>
                <a:spcPct val="100000"/>
              </a:lnSpc>
              <a:spcBef>
                <a:spcPts val="600"/>
              </a:spcBef>
            </a:pPr>
            <a:r>
              <a:rPr lang="en-US" sz="2200" dirty="0">
                <a:solidFill>
                  <a:srgbClr val="00B050"/>
                </a:solidFill>
              </a:rPr>
              <a:t>Ask about violence in their lives (if minimum requirements are met).</a:t>
            </a:r>
          </a:p>
          <a:p>
            <a:pPr marL="0" indent="0">
              <a:lnSpc>
                <a:spcPct val="100000"/>
              </a:lnSpc>
              <a:buNone/>
            </a:pPr>
            <a:r>
              <a:rPr lang="en-US" sz="2400" b="1" dirty="0">
                <a:solidFill>
                  <a:srgbClr val="00B050"/>
                </a:solidFill>
              </a:rPr>
              <a:t>When someone discloses violence</a:t>
            </a:r>
          </a:p>
          <a:p>
            <a:pPr lvl="0">
              <a:lnSpc>
                <a:spcPct val="100000"/>
              </a:lnSpc>
              <a:spcBef>
                <a:spcPts val="600"/>
              </a:spcBef>
            </a:pPr>
            <a:r>
              <a:rPr lang="en-US" sz="2200" dirty="0">
                <a:solidFill>
                  <a:srgbClr val="00B050"/>
                </a:solidFill>
              </a:rPr>
              <a:t>Provide first-line support.</a:t>
            </a:r>
          </a:p>
          <a:p>
            <a:pPr lvl="0">
              <a:lnSpc>
                <a:spcPct val="100000"/>
              </a:lnSpc>
              <a:spcBef>
                <a:spcPts val="600"/>
              </a:spcBef>
            </a:pPr>
            <a:r>
              <a:rPr lang="en-US" sz="2200" dirty="0">
                <a:solidFill>
                  <a:srgbClr val="00B050"/>
                </a:solidFill>
              </a:rPr>
              <a:t>Engage in conversations to enhance safety. </a:t>
            </a:r>
          </a:p>
          <a:p>
            <a:pPr lvl="0">
              <a:lnSpc>
                <a:spcPct val="100000"/>
              </a:lnSpc>
              <a:spcBef>
                <a:spcPts val="600"/>
              </a:spcBef>
            </a:pPr>
            <a:r>
              <a:rPr lang="en-US" sz="2200" dirty="0">
                <a:solidFill>
                  <a:srgbClr val="00B050"/>
                </a:solidFill>
              </a:rPr>
              <a:t>Provide/refer to violence response services including health, social, and justice/legal services.</a:t>
            </a:r>
          </a:p>
          <a:p>
            <a:pPr lvl="0">
              <a:lnSpc>
                <a:spcPct val="100000"/>
              </a:lnSpc>
              <a:spcBef>
                <a:spcPts val="600"/>
              </a:spcBef>
            </a:pPr>
            <a:r>
              <a:rPr lang="en-US" sz="2200" dirty="0">
                <a:solidFill>
                  <a:srgbClr val="00B050"/>
                </a:solidFill>
              </a:rPr>
              <a:t>Tailor continued health services to acknowledge the impact of past or present violence.</a:t>
            </a:r>
          </a:p>
        </p:txBody>
      </p:sp>
    </p:spTree>
    <p:extLst>
      <p:ext uri="{BB962C8B-B14F-4D97-AF65-F5344CB8AC3E}">
        <p14:creationId xmlns:p14="http://schemas.microsoft.com/office/powerpoint/2010/main" val="2139404611"/>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F4644-C5D4-437A-98F6-6AE305E1BDC1}"/>
              </a:ext>
            </a:extLst>
          </p:cNvPr>
          <p:cNvSpPr>
            <a:spLocks noGrp="1"/>
          </p:cNvSpPr>
          <p:nvPr>
            <p:ph type="title"/>
          </p:nvPr>
        </p:nvSpPr>
        <p:spPr/>
        <p:txBody>
          <a:bodyPr/>
          <a:lstStyle/>
          <a:p>
            <a:r>
              <a:rPr lang="en-US" dirty="0">
                <a:solidFill>
                  <a:srgbClr val="00B050"/>
                </a:solidFill>
              </a:rPr>
              <a:t>How we will support you</a:t>
            </a:r>
          </a:p>
        </p:txBody>
      </p:sp>
      <p:sp>
        <p:nvSpPr>
          <p:cNvPr id="3" name="Text Placeholder 2">
            <a:extLst>
              <a:ext uri="{FF2B5EF4-FFF2-40B4-BE49-F238E27FC236}">
                <a16:creationId xmlns:a16="http://schemas.microsoft.com/office/drawing/2014/main" id="{0DF673EB-4C00-4CA7-9323-68DF3E1B76F4}"/>
              </a:ext>
            </a:extLst>
          </p:cNvPr>
          <p:cNvSpPr>
            <a:spLocks noGrp="1"/>
          </p:cNvSpPr>
          <p:nvPr>
            <p:ph type="body" sz="quarter" idx="10"/>
          </p:nvPr>
        </p:nvSpPr>
        <p:spPr/>
        <p:txBody>
          <a:bodyPr/>
          <a:lstStyle/>
          <a:p>
            <a:r>
              <a:rPr lang="en-US" sz="2400" dirty="0">
                <a:solidFill>
                  <a:srgbClr val="00B050"/>
                </a:solidFill>
              </a:rPr>
              <a:t>Updates to protocols/SOPs for the provision of violence response services</a:t>
            </a:r>
          </a:p>
          <a:p>
            <a:r>
              <a:rPr lang="en-US" sz="2400" dirty="0">
                <a:solidFill>
                  <a:srgbClr val="00B050"/>
                </a:solidFill>
              </a:rPr>
              <a:t>Updates to standardized questions to facilitate documentation and safe storage mechanisms</a:t>
            </a:r>
          </a:p>
          <a:p>
            <a:r>
              <a:rPr lang="en-US" sz="2400" dirty="0">
                <a:solidFill>
                  <a:srgbClr val="00B050"/>
                </a:solidFill>
              </a:rPr>
              <a:t>Updates to referral system for violence response services including health, social, and justice/legal services</a:t>
            </a:r>
          </a:p>
          <a:p>
            <a:r>
              <a:rPr lang="en-US" sz="2400" dirty="0">
                <a:solidFill>
                  <a:srgbClr val="00B050"/>
                </a:solidFill>
              </a:rPr>
              <a:t>Continued training or expanded training on preventing, asking about, and responding to violence for other health care workers</a:t>
            </a:r>
          </a:p>
          <a:p>
            <a:r>
              <a:rPr lang="en-US" sz="2400" dirty="0">
                <a:solidFill>
                  <a:srgbClr val="00B050"/>
                </a:solidFill>
              </a:rPr>
              <a:t>Ongoing supportive supervision for health care workers  </a:t>
            </a:r>
          </a:p>
        </p:txBody>
      </p:sp>
    </p:spTree>
    <p:extLst>
      <p:ext uri="{BB962C8B-B14F-4D97-AF65-F5344CB8AC3E}">
        <p14:creationId xmlns:p14="http://schemas.microsoft.com/office/powerpoint/2010/main" val="3501984023"/>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6E8B2-22BF-4C7A-8BF3-AB292FAF4407}"/>
              </a:ext>
            </a:extLst>
          </p:cNvPr>
          <p:cNvSpPr>
            <a:spLocks noGrp="1"/>
          </p:cNvSpPr>
          <p:nvPr>
            <p:ph type="title"/>
          </p:nvPr>
        </p:nvSpPr>
        <p:spPr/>
        <p:txBody>
          <a:bodyPr/>
          <a:lstStyle/>
          <a:p>
            <a:r>
              <a:rPr lang="en-US" dirty="0"/>
              <a:t>Service directory	</a:t>
            </a:r>
          </a:p>
        </p:txBody>
      </p:sp>
      <p:sp>
        <p:nvSpPr>
          <p:cNvPr id="3" name="Text Placeholder 2">
            <a:extLst>
              <a:ext uri="{FF2B5EF4-FFF2-40B4-BE49-F238E27FC236}">
                <a16:creationId xmlns:a16="http://schemas.microsoft.com/office/drawing/2014/main" id="{CD520D8E-A8C2-48C8-BF2A-A1D1EF261B22}"/>
              </a:ext>
            </a:extLst>
          </p:cNvPr>
          <p:cNvSpPr>
            <a:spLocks noGrp="1"/>
          </p:cNvSpPr>
          <p:nvPr>
            <p:ph type="body" sz="quarter" idx="10"/>
          </p:nvPr>
        </p:nvSpPr>
        <p:spPr>
          <a:xfrm>
            <a:off x="467360" y="1590283"/>
            <a:ext cx="8049319" cy="4176851"/>
          </a:xfrm>
        </p:spPr>
        <p:txBody>
          <a:bodyPr/>
          <a:lstStyle/>
          <a:p>
            <a:pPr>
              <a:spcBef>
                <a:spcPts val="1800"/>
              </a:spcBef>
            </a:pPr>
            <a:r>
              <a:rPr lang="en-US" dirty="0"/>
              <a:t>We invite everyone to add their name and contact information to a service directory that will be shared with members of key populations and those implementing HIV programs for key populations.</a:t>
            </a:r>
          </a:p>
          <a:p>
            <a:pPr>
              <a:spcBef>
                <a:spcPts val="1800"/>
              </a:spcBef>
            </a:pPr>
            <a:r>
              <a:rPr lang="en-US" dirty="0"/>
              <a:t>You do not have to add your name if you do not wish to.</a:t>
            </a:r>
          </a:p>
          <a:p>
            <a:pPr marL="0" indent="0">
              <a:buNone/>
            </a:pPr>
            <a:endParaRPr lang="en-US" dirty="0"/>
          </a:p>
        </p:txBody>
      </p:sp>
    </p:spTree>
    <p:extLst>
      <p:ext uri="{BB962C8B-B14F-4D97-AF65-F5344CB8AC3E}">
        <p14:creationId xmlns:p14="http://schemas.microsoft.com/office/powerpoint/2010/main" val="2404555734"/>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a:t>Session 4.3</a:t>
            </a:r>
            <a:br>
              <a:rPr lang="en-US" dirty="0"/>
            </a:br>
            <a:r>
              <a:rPr lang="en-US" dirty="0"/>
              <a:t>Post-Test and Training Evaluation</a:t>
            </a:r>
          </a:p>
        </p:txBody>
      </p:sp>
    </p:spTree>
    <p:extLst>
      <p:ext uri="{BB962C8B-B14F-4D97-AF65-F5344CB8AC3E}">
        <p14:creationId xmlns:p14="http://schemas.microsoft.com/office/powerpoint/2010/main" val="4262419295"/>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6BCA9-C963-4FF8-A743-7BBF6E551AC3}"/>
              </a:ext>
            </a:extLst>
          </p:cNvPr>
          <p:cNvSpPr>
            <a:spLocks noGrp="1"/>
          </p:cNvSpPr>
          <p:nvPr>
            <p:ph type="title"/>
          </p:nvPr>
        </p:nvSpPr>
        <p:spPr/>
        <p:txBody>
          <a:bodyPr/>
          <a:lstStyle/>
          <a:p>
            <a:r>
              <a:rPr lang="en-US" dirty="0"/>
              <a:t>Objectives</a:t>
            </a:r>
          </a:p>
        </p:txBody>
      </p:sp>
      <p:sp>
        <p:nvSpPr>
          <p:cNvPr id="3" name="Text Placeholder 2">
            <a:extLst>
              <a:ext uri="{FF2B5EF4-FFF2-40B4-BE49-F238E27FC236}">
                <a16:creationId xmlns:a16="http://schemas.microsoft.com/office/drawing/2014/main" id="{422E1C26-CD24-4ED8-B2C3-7AF26E5E653C}"/>
              </a:ext>
            </a:extLst>
          </p:cNvPr>
          <p:cNvSpPr>
            <a:spLocks noGrp="1"/>
          </p:cNvSpPr>
          <p:nvPr>
            <p:ph type="body" sz="quarter" idx="10"/>
          </p:nvPr>
        </p:nvSpPr>
        <p:spPr>
          <a:xfrm>
            <a:off x="466725" y="1590675"/>
            <a:ext cx="8220075" cy="4176713"/>
          </a:xfrm>
        </p:spPr>
        <p:txBody>
          <a:bodyPr/>
          <a:lstStyle/>
          <a:p>
            <a:r>
              <a:rPr lang="en-US" dirty="0"/>
              <a:t>Assess newly acquired knowledge and attitudes </a:t>
            </a:r>
          </a:p>
          <a:p>
            <a:pPr>
              <a:spcBef>
                <a:spcPts val="1800"/>
              </a:spcBef>
            </a:pPr>
            <a:r>
              <a:rPr lang="en-US" dirty="0"/>
              <a:t>Provide feedback on the training</a:t>
            </a:r>
          </a:p>
        </p:txBody>
      </p:sp>
    </p:spTree>
    <p:extLst>
      <p:ext uri="{BB962C8B-B14F-4D97-AF65-F5344CB8AC3E}">
        <p14:creationId xmlns:p14="http://schemas.microsoft.com/office/powerpoint/2010/main" val="4133538566"/>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Session 4.4</a:t>
            </a:r>
            <a:br>
              <a:rPr lang="en-US" dirty="0"/>
            </a:br>
            <a:r>
              <a:rPr lang="en-US" dirty="0"/>
              <a:t>Closing Ceremony and Final Words</a:t>
            </a:r>
          </a:p>
        </p:txBody>
      </p:sp>
    </p:spTree>
    <p:extLst>
      <p:ext uri="{BB962C8B-B14F-4D97-AF65-F5344CB8AC3E}">
        <p14:creationId xmlns:p14="http://schemas.microsoft.com/office/powerpoint/2010/main" val="2242111595"/>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C58B0-AAE6-4786-A1CE-4E818109F6E5}"/>
              </a:ext>
            </a:extLst>
          </p:cNvPr>
          <p:cNvSpPr>
            <a:spLocks noGrp="1"/>
          </p:cNvSpPr>
          <p:nvPr>
            <p:ph type="title"/>
          </p:nvPr>
        </p:nvSpPr>
        <p:spPr/>
        <p:txBody>
          <a:bodyPr/>
          <a:lstStyle/>
          <a:p>
            <a:r>
              <a:rPr lang="en-US" dirty="0"/>
              <a:t>Objective</a:t>
            </a:r>
          </a:p>
        </p:txBody>
      </p:sp>
      <p:sp>
        <p:nvSpPr>
          <p:cNvPr id="3" name="Text Placeholder 2">
            <a:extLst>
              <a:ext uri="{FF2B5EF4-FFF2-40B4-BE49-F238E27FC236}">
                <a16:creationId xmlns:a16="http://schemas.microsoft.com/office/drawing/2014/main" id="{BB6113EC-6C02-4703-9D90-1F3E545CB469}"/>
              </a:ext>
            </a:extLst>
          </p:cNvPr>
          <p:cNvSpPr>
            <a:spLocks noGrp="1"/>
          </p:cNvSpPr>
          <p:nvPr>
            <p:ph type="body" sz="quarter" idx="10"/>
          </p:nvPr>
        </p:nvSpPr>
        <p:spPr>
          <a:xfrm>
            <a:off x="466725" y="1590675"/>
            <a:ext cx="8220075" cy="4176713"/>
          </a:xfrm>
        </p:spPr>
        <p:txBody>
          <a:bodyPr/>
          <a:lstStyle/>
          <a:p>
            <a:pPr marL="0" indent="0">
              <a:buNone/>
            </a:pPr>
            <a:r>
              <a:rPr lang="en-US" dirty="0"/>
              <a:t>Acknowledge participant effort and commitment</a:t>
            </a:r>
          </a:p>
          <a:p>
            <a:endParaRPr lang="en-US" dirty="0"/>
          </a:p>
        </p:txBody>
      </p:sp>
    </p:spTree>
    <p:extLst>
      <p:ext uri="{BB962C8B-B14F-4D97-AF65-F5344CB8AC3E}">
        <p14:creationId xmlns:p14="http://schemas.microsoft.com/office/powerpoint/2010/main" val="615449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Module 1</a:t>
            </a:r>
            <a:br>
              <a:rPr lang="en-US"/>
            </a:br>
            <a:r>
              <a:rPr lang="en-US"/>
              <a:t>Setting the Stage</a:t>
            </a:r>
            <a:endParaRPr lang="en-US" dirty="0"/>
          </a:p>
        </p:txBody>
      </p:sp>
    </p:spTree>
    <p:extLst>
      <p:ext uri="{BB962C8B-B14F-4D97-AF65-F5344CB8AC3E}">
        <p14:creationId xmlns:p14="http://schemas.microsoft.com/office/powerpoint/2010/main" val="438327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epidemic in </a:t>
            </a:r>
            <a:r>
              <a:rPr lang="en-US" dirty="0">
                <a:solidFill>
                  <a:srgbClr val="00B050"/>
                </a:solidFill>
              </a:rPr>
              <a:t>[country]</a:t>
            </a:r>
          </a:p>
        </p:txBody>
      </p:sp>
      <p:sp>
        <p:nvSpPr>
          <p:cNvPr id="3" name="Text Placeholder 2"/>
          <p:cNvSpPr>
            <a:spLocks noGrp="1"/>
          </p:cNvSpPr>
          <p:nvPr>
            <p:ph type="body" sz="quarter" idx="10"/>
          </p:nvPr>
        </p:nvSpPr>
        <p:spPr/>
        <p:txBody>
          <a:bodyPr/>
          <a:lstStyle/>
          <a:p>
            <a:pPr marL="0" indent="0">
              <a:buNone/>
            </a:pPr>
            <a:r>
              <a:rPr lang="en-US" dirty="0">
                <a:solidFill>
                  <a:srgbClr val="00B050"/>
                </a:solidFill>
              </a:rPr>
              <a:t>[Country team to add data on the HIV epidemic in their country. Key population-specific data should be included on a later slide.]</a:t>
            </a:r>
          </a:p>
        </p:txBody>
      </p:sp>
    </p:spTree>
    <p:extLst>
      <p:ext uri="{BB962C8B-B14F-4D97-AF65-F5344CB8AC3E}">
        <p14:creationId xmlns:p14="http://schemas.microsoft.com/office/powerpoint/2010/main" val="2894082786"/>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130275-8186-4AF6-85A6-12ABA2911252}"/>
              </a:ext>
            </a:extLst>
          </p:cNvPr>
          <p:cNvSpPr>
            <a:spLocks noGrp="1"/>
          </p:cNvSpPr>
          <p:nvPr>
            <p:ph type="title"/>
          </p:nvPr>
        </p:nvSpPr>
        <p:spPr/>
        <p:txBody>
          <a:bodyPr/>
          <a:lstStyle/>
          <a:p>
            <a:r>
              <a:rPr lang="en-US" dirty="0"/>
              <a:t>References</a:t>
            </a:r>
          </a:p>
        </p:txBody>
      </p:sp>
      <p:sp>
        <p:nvSpPr>
          <p:cNvPr id="4" name="Text Placeholder 3">
            <a:extLst>
              <a:ext uri="{FF2B5EF4-FFF2-40B4-BE49-F238E27FC236}">
                <a16:creationId xmlns:a16="http://schemas.microsoft.com/office/drawing/2014/main" id="{6A63901C-1045-4FC1-A103-3B861EE1D65F}"/>
              </a:ext>
            </a:extLst>
          </p:cNvPr>
          <p:cNvSpPr>
            <a:spLocks noGrp="1"/>
          </p:cNvSpPr>
          <p:nvPr>
            <p:ph type="body" sz="quarter" idx="10"/>
          </p:nvPr>
        </p:nvSpPr>
        <p:spPr>
          <a:xfrm>
            <a:off x="467360" y="1451495"/>
            <a:ext cx="8219440" cy="4176851"/>
          </a:xfrm>
        </p:spPr>
        <p:txBody>
          <a:bodyPr/>
          <a:lstStyle/>
          <a:p>
            <a:pPr>
              <a:lnSpc>
                <a:spcPct val="100000"/>
              </a:lnSpc>
              <a:spcBef>
                <a:spcPts val="0"/>
              </a:spcBef>
            </a:pPr>
            <a:r>
              <a:rPr lang="en-US" sz="1250" dirty="0" err="1"/>
              <a:t>Baral</a:t>
            </a:r>
            <a:r>
              <a:rPr lang="en-US" sz="1250" dirty="0"/>
              <a:t> SD, </a:t>
            </a:r>
            <a:r>
              <a:rPr lang="en-US" sz="1250" dirty="0" err="1"/>
              <a:t>Poteat</a:t>
            </a:r>
            <a:r>
              <a:rPr lang="en-US" sz="1250" dirty="0"/>
              <a:t> T, </a:t>
            </a:r>
            <a:r>
              <a:rPr lang="en-US" sz="1250" dirty="0" err="1"/>
              <a:t>Strömdahl</a:t>
            </a:r>
            <a:r>
              <a:rPr lang="en-US" sz="1250" dirty="0"/>
              <a:t> S, Wirtz AL, </a:t>
            </a:r>
            <a:r>
              <a:rPr lang="en-US" sz="1250" dirty="0" err="1"/>
              <a:t>Guadamuz</a:t>
            </a:r>
            <a:r>
              <a:rPr lang="en-US" sz="1250" dirty="0"/>
              <a:t> TE, </a:t>
            </a:r>
            <a:r>
              <a:rPr lang="en-US" sz="1250" dirty="0" err="1"/>
              <a:t>Beyrer</a:t>
            </a:r>
            <a:r>
              <a:rPr lang="en-US" sz="1250" dirty="0"/>
              <a:t> C. Worldwide burden of HIV in transgender women: a systematic review and meta-analysis. Lancet Infect Dis. 2013;13:214-22.</a:t>
            </a:r>
          </a:p>
          <a:p>
            <a:pPr>
              <a:lnSpc>
                <a:spcPct val="100000"/>
              </a:lnSpc>
              <a:spcBef>
                <a:spcPts val="0"/>
              </a:spcBef>
            </a:pPr>
            <a:r>
              <a:rPr lang="en-US" sz="1250" dirty="0"/>
              <a:t>Beattie TS, Bhattacharjee P, </a:t>
            </a:r>
            <a:r>
              <a:rPr lang="en-US" sz="1250" dirty="0" err="1"/>
              <a:t>Isac</a:t>
            </a:r>
            <a:r>
              <a:rPr lang="en-US" sz="1250" dirty="0"/>
              <a:t> S, Mohan HL, </a:t>
            </a:r>
            <a:r>
              <a:rPr lang="en-US" sz="1250" dirty="0" err="1"/>
              <a:t>Simic</a:t>
            </a:r>
            <a:r>
              <a:rPr lang="en-US" sz="1250" dirty="0"/>
              <a:t>-Lawson M, Ramesh BM, et al. Declines in violence and police arrest among female sex workers in Karnataka state, south India, following a comprehensive HIV prevention </a:t>
            </a:r>
            <a:r>
              <a:rPr lang="en-US" sz="1250" dirty="0" err="1"/>
              <a:t>programme</a:t>
            </a:r>
            <a:r>
              <a:rPr lang="en-US" sz="1250" dirty="0"/>
              <a:t>. J </a:t>
            </a:r>
            <a:r>
              <a:rPr lang="en-US" sz="1250" dirty="0" err="1"/>
              <a:t>Int</a:t>
            </a:r>
            <a:r>
              <a:rPr lang="en-US" sz="1250" dirty="0"/>
              <a:t> AIDS Soc. 2015;18:20079.</a:t>
            </a:r>
          </a:p>
          <a:p>
            <a:pPr>
              <a:lnSpc>
                <a:spcPct val="100000"/>
              </a:lnSpc>
              <a:spcBef>
                <a:spcPts val="0"/>
              </a:spcBef>
            </a:pPr>
            <a:r>
              <a:rPr lang="en-US" sz="1250" dirty="0"/>
              <a:t>Cortina LM, </a:t>
            </a:r>
            <a:r>
              <a:rPr lang="en-US" sz="1250" dirty="0" err="1"/>
              <a:t>Rabelo</a:t>
            </a:r>
            <a:r>
              <a:rPr lang="en-US" sz="1250" dirty="0"/>
              <a:t> VC, Holland KJ. Beyond blaming the victim: toward a more progressive understanding of workplace mistreatment. Ind Organ Psychol. 2018;11(1):81-100.</a:t>
            </a:r>
          </a:p>
          <a:p>
            <a:pPr>
              <a:lnSpc>
                <a:spcPct val="100000"/>
              </a:lnSpc>
              <a:spcBef>
                <a:spcPts val="0"/>
              </a:spcBef>
            </a:pPr>
            <a:r>
              <a:rPr lang="en-US" sz="1250" dirty="0"/>
              <a:t>Decker MR, </a:t>
            </a:r>
            <a:r>
              <a:rPr lang="en-US" sz="1250" dirty="0" err="1"/>
              <a:t>Crago</a:t>
            </a:r>
            <a:r>
              <a:rPr lang="en-US" sz="1250" dirty="0"/>
              <a:t> AL, Chu SK, Sherman SG, </a:t>
            </a:r>
            <a:r>
              <a:rPr lang="en-US" sz="1250" dirty="0" err="1"/>
              <a:t>Seshu</a:t>
            </a:r>
            <a:r>
              <a:rPr lang="en-US" sz="1250" dirty="0"/>
              <a:t> MS, Buthelezi K, et al. Human rights violations against sex workers: burden and effect on HIV. Lancet. 2015;385(9963):186-99.</a:t>
            </a:r>
          </a:p>
          <a:p>
            <a:pPr>
              <a:lnSpc>
                <a:spcPct val="100000"/>
              </a:lnSpc>
              <a:spcBef>
                <a:spcPts val="0"/>
              </a:spcBef>
            </a:pPr>
            <a:r>
              <a:rPr lang="en-US" sz="1250" dirty="0"/>
              <a:t>Decker MR, Lyons C, </a:t>
            </a:r>
            <a:r>
              <a:rPr lang="en-US" sz="1250" dirty="0" err="1"/>
              <a:t>Billong</a:t>
            </a:r>
            <a:r>
              <a:rPr lang="en-US" sz="1250" dirty="0"/>
              <a:t> SC, Njindam IM, Grosso A, Nunez GT, et al. Gender-based violence against female sex workers in Cameroon: prevalence and associations with sexual HIV risk and access to health services and justice. Sex </a:t>
            </a:r>
            <a:r>
              <a:rPr lang="en-US" sz="1250" dirty="0" err="1"/>
              <a:t>Transm</a:t>
            </a:r>
            <a:r>
              <a:rPr lang="en-US" sz="1250" dirty="0"/>
              <a:t> Infect. 2016;92(8):599-604.</a:t>
            </a:r>
          </a:p>
          <a:p>
            <a:pPr>
              <a:lnSpc>
                <a:spcPct val="100000"/>
              </a:lnSpc>
              <a:spcBef>
                <a:spcPts val="0"/>
              </a:spcBef>
            </a:pPr>
            <a:r>
              <a:rPr lang="en-US" sz="1250" dirty="0"/>
              <a:t>Decker MR, Wirtz AL, Pretorius C, Sherman SG, Sweat MD, </a:t>
            </a:r>
            <a:r>
              <a:rPr lang="en-US" sz="1250" dirty="0" err="1"/>
              <a:t>Baral</a:t>
            </a:r>
            <a:r>
              <a:rPr lang="en-US" sz="1250" dirty="0"/>
              <a:t> SD, et al. Estimating the impact of reducing violence against female sex workers on HIV epidemics in Kenya and Ukraine: a policy modeling exercise. Am J </a:t>
            </a:r>
            <a:r>
              <a:rPr lang="en-US" sz="1250" dirty="0" err="1"/>
              <a:t>Reprod</a:t>
            </a:r>
            <a:r>
              <a:rPr lang="en-US" sz="1250" dirty="0"/>
              <a:t> Immunol. 2013;69 (</a:t>
            </a:r>
            <a:r>
              <a:rPr lang="en-US" sz="1250" dirty="0" err="1"/>
              <a:t>Suppl</a:t>
            </a:r>
            <a:r>
              <a:rPr lang="en-US" sz="1250" dirty="0"/>
              <a:t> 1):122-32.</a:t>
            </a:r>
          </a:p>
          <a:p>
            <a:pPr>
              <a:lnSpc>
                <a:spcPct val="100000"/>
              </a:lnSpc>
              <a:spcBef>
                <a:spcPts val="0"/>
              </a:spcBef>
            </a:pPr>
            <a:r>
              <a:rPr lang="en-US" sz="1250" dirty="0" err="1"/>
              <a:t>Dunkle</a:t>
            </a:r>
            <a:r>
              <a:rPr lang="en-US" sz="1250" dirty="0"/>
              <a:t> KL, Decker MR. Gender-based violence and HIV: reviewing the evidence for links and causal pathways in the general population and high-risk groups. Am J </a:t>
            </a:r>
            <a:r>
              <a:rPr lang="en-US" sz="1250" dirty="0" err="1"/>
              <a:t>Reprod</a:t>
            </a:r>
            <a:r>
              <a:rPr lang="en-US" sz="1250" dirty="0"/>
              <a:t> Immunol. 2013;69 (</a:t>
            </a:r>
            <a:r>
              <a:rPr lang="en-US" sz="1250" dirty="0" err="1"/>
              <a:t>Suppl</a:t>
            </a:r>
            <a:r>
              <a:rPr lang="en-US" sz="1250" dirty="0"/>
              <a:t> 1):20-6.</a:t>
            </a:r>
          </a:p>
          <a:p>
            <a:pPr>
              <a:lnSpc>
                <a:spcPct val="100000"/>
              </a:lnSpc>
              <a:spcBef>
                <a:spcPts val="0"/>
              </a:spcBef>
            </a:pPr>
            <a:r>
              <a:rPr lang="en-US" sz="1250" dirty="0"/>
              <a:t>El-</a:t>
            </a:r>
            <a:r>
              <a:rPr lang="en-US" sz="1250" dirty="0" err="1"/>
              <a:t>Bassel</a:t>
            </a:r>
            <a:r>
              <a:rPr lang="en-US" sz="1250" dirty="0"/>
              <a:t> N, Gilbert L, Wu E, Chang M, Gomes C, </a:t>
            </a:r>
            <a:r>
              <a:rPr lang="en-US" sz="1250" dirty="0" err="1"/>
              <a:t>Vinocur</a:t>
            </a:r>
            <a:r>
              <a:rPr lang="en-US" sz="1250" dirty="0"/>
              <a:t> D, et al. Intimate partner violence prevalence and HIV risks among women receiving care in emergency departments: implications for IPV and HIV screening. </a:t>
            </a:r>
            <a:r>
              <a:rPr lang="en-US" sz="1250" dirty="0" err="1"/>
              <a:t>Emerg</a:t>
            </a:r>
            <a:r>
              <a:rPr lang="en-US" sz="1250" dirty="0"/>
              <a:t> Med J. 2007;24(4):255-9.</a:t>
            </a:r>
          </a:p>
          <a:p>
            <a:pPr>
              <a:lnSpc>
                <a:spcPct val="100000"/>
              </a:lnSpc>
              <a:spcBef>
                <a:spcPts val="0"/>
              </a:spcBef>
            </a:pPr>
            <a:r>
              <a:rPr lang="en-US" sz="1250" dirty="0"/>
              <a:t>Finneran C, Stephenson R. Intimate partner violence among men who have sex with men: a systematic review. Trauma Violence Abuse. 2013;14(2):168-85.</a:t>
            </a:r>
          </a:p>
          <a:p>
            <a:pPr>
              <a:lnSpc>
                <a:spcPct val="100000"/>
              </a:lnSpc>
              <a:spcBef>
                <a:spcPts val="0"/>
              </a:spcBef>
            </a:pPr>
            <a:r>
              <a:rPr lang="en-US" sz="1250" dirty="0" err="1"/>
              <a:t>Guadamuz</a:t>
            </a:r>
            <a:r>
              <a:rPr lang="en-US" sz="1250" dirty="0"/>
              <a:t> TE, </a:t>
            </a:r>
            <a:r>
              <a:rPr lang="en-US" sz="1250" dirty="0" err="1"/>
              <a:t>Wimonsate</a:t>
            </a:r>
            <a:r>
              <a:rPr lang="en-US" sz="1250" dirty="0"/>
              <a:t> W, </a:t>
            </a:r>
            <a:r>
              <a:rPr lang="en-US" sz="1250" dirty="0" err="1"/>
              <a:t>Varangrat</a:t>
            </a:r>
            <a:r>
              <a:rPr lang="en-US" sz="1250" dirty="0"/>
              <a:t> A, </a:t>
            </a:r>
            <a:r>
              <a:rPr lang="en-US" sz="1250" dirty="0" err="1"/>
              <a:t>Phanuphak</a:t>
            </a:r>
            <a:r>
              <a:rPr lang="en-US" sz="1250" dirty="0"/>
              <a:t> P, </a:t>
            </a:r>
            <a:r>
              <a:rPr lang="en-US" sz="1250" dirty="0" err="1"/>
              <a:t>Jommaroeng</a:t>
            </a:r>
            <a:r>
              <a:rPr lang="en-US" sz="1250" dirty="0"/>
              <a:t> R, Mock PA, et al. Correlates of forced sex among populations of men who have sex with men in Thailand. Arch Sex </a:t>
            </a:r>
            <a:r>
              <a:rPr lang="en-US" sz="1250" dirty="0" err="1"/>
              <a:t>Behav</a:t>
            </a:r>
            <a:r>
              <a:rPr lang="en-US" sz="1250" dirty="0"/>
              <a:t>. 2011;40(2):259-66.</a:t>
            </a:r>
          </a:p>
          <a:p>
            <a:pPr>
              <a:lnSpc>
                <a:spcPct val="100000"/>
              </a:lnSpc>
              <a:spcBef>
                <a:spcPts val="0"/>
              </a:spcBef>
            </a:pPr>
            <a:r>
              <a:rPr lang="en-US" sz="1250" dirty="0" err="1"/>
              <a:t>Janoff</a:t>
            </a:r>
            <a:r>
              <a:rPr lang="en-US" sz="1250" dirty="0"/>
              <a:t>-Bulman R. Shattered assumptions: towards a new psychology of trauma. New York: The Free Press, 2010.</a:t>
            </a:r>
          </a:p>
          <a:p>
            <a:pPr>
              <a:lnSpc>
                <a:spcPct val="100000"/>
              </a:lnSpc>
              <a:spcBef>
                <a:spcPts val="0"/>
              </a:spcBef>
            </a:pPr>
            <a:r>
              <a:rPr lang="en-US" sz="1250" dirty="0"/>
              <a:t>Joint United Nations </a:t>
            </a:r>
            <a:r>
              <a:rPr lang="en-US" sz="1250" dirty="0" err="1"/>
              <a:t>Programme</a:t>
            </a:r>
            <a:r>
              <a:rPr lang="en-US" sz="1250" dirty="0"/>
              <a:t> on HIV/AIDS. Prevention gap report. Geneva: Joint United Nations </a:t>
            </a:r>
            <a:r>
              <a:rPr lang="en-US" sz="1250" dirty="0" err="1"/>
              <a:t>Programme</a:t>
            </a:r>
            <a:r>
              <a:rPr lang="en-US" sz="1250" dirty="0"/>
              <a:t> on HIV/AIDS, 2016.</a:t>
            </a:r>
          </a:p>
        </p:txBody>
      </p:sp>
    </p:spTree>
    <p:extLst>
      <p:ext uri="{BB962C8B-B14F-4D97-AF65-F5344CB8AC3E}">
        <p14:creationId xmlns:p14="http://schemas.microsoft.com/office/powerpoint/2010/main" val="2138346699"/>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130275-8186-4AF6-85A6-12ABA2911252}"/>
              </a:ext>
            </a:extLst>
          </p:cNvPr>
          <p:cNvSpPr>
            <a:spLocks noGrp="1"/>
          </p:cNvSpPr>
          <p:nvPr>
            <p:ph type="title"/>
          </p:nvPr>
        </p:nvSpPr>
        <p:spPr/>
        <p:txBody>
          <a:bodyPr/>
          <a:lstStyle/>
          <a:p>
            <a:r>
              <a:rPr lang="en-US" dirty="0"/>
              <a:t>References (continued)</a:t>
            </a:r>
          </a:p>
        </p:txBody>
      </p:sp>
      <p:sp>
        <p:nvSpPr>
          <p:cNvPr id="4" name="Text Placeholder 3">
            <a:extLst>
              <a:ext uri="{FF2B5EF4-FFF2-40B4-BE49-F238E27FC236}">
                <a16:creationId xmlns:a16="http://schemas.microsoft.com/office/drawing/2014/main" id="{6A63901C-1045-4FC1-A103-3B861EE1D65F}"/>
              </a:ext>
            </a:extLst>
          </p:cNvPr>
          <p:cNvSpPr>
            <a:spLocks noGrp="1"/>
          </p:cNvSpPr>
          <p:nvPr>
            <p:ph type="body" sz="quarter" idx="10"/>
          </p:nvPr>
        </p:nvSpPr>
        <p:spPr>
          <a:xfrm>
            <a:off x="467360" y="1442803"/>
            <a:ext cx="8219440" cy="4176851"/>
          </a:xfrm>
        </p:spPr>
        <p:txBody>
          <a:bodyPr/>
          <a:lstStyle/>
          <a:p>
            <a:pPr>
              <a:lnSpc>
                <a:spcPct val="100000"/>
              </a:lnSpc>
              <a:spcBef>
                <a:spcPts val="0"/>
              </a:spcBef>
            </a:pPr>
            <a:r>
              <a:rPr lang="en-US" sz="1250" dirty="0"/>
              <a:t>Lerner MJ, Simmons CH. Observer's reaction to the "innocent victim": compassion or rejection? J </a:t>
            </a:r>
            <a:r>
              <a:rPr lang="en-US" sz="1250" dirty="0" err="1"/>
              <a:t>Pers</a:t>
            </a:r>
            <a:r>
              <a:rPr lang="en-US" sz="1250" dirty="0"/>
              <a:t> </a:t>
            </a:r>
            <a:r>
              <a:rPr lang="en-US" sz="1250" dirty="0" err="1"/>
              <a:t>Soc</a:t>
            </a:r>
            <a:r>
              <a:rPr lang="en-US" sz="1250" dirty="0"/>
              <a:t> Psychol. 1966;4(2):203-10.</a:t>
            </a:r>
          </a:p>
          <a:p>
            <a:pPr>
              <a:lnSpc>
                <a:spcPct val="100000"/>
              </a:lnSpc>
              <a:spcBef>
                <a:spcPts val="0"/>
              </a:spcBef>
            </a:pPr>
            <a:r>
              <a:rPr lang="en-US" sz="1250" dirty="0"/>
              <a:t>Lerner MJ. The belief in a just world. In: Perspectives in social psychology. Boston</a:t>
            </a:r>
            <a:r>
              <a:rPr lang="en-US" sz="1250"/>
              <a:t>: Springer, </a:t>
            </a:r>
            <a:r>
              <a:rPr lang="en-US" sz="1250" dirty="0"/>
              <a:t>1980. p. 9-30.</a:t>
            </a:r>
          </a:p>
          <a:p>
            <a:pPr>
              <a:lnSpc>
                <a:spcPct val="100000"/>
              </a:lnSpc>
              <a:spcBef>
                <a:spcPts val="0"/>
              </a:spcBef>
            </a:pPr>
            <a:r>
              <a:rPr lang="en-US" sz="1250" dirty="0"/>
              <a:t>Link BG, Phelan JC. Conceptualizing stigma. </a:t>
            </a:r>
            <a:r>
              <a:rPr lang="en-US" sz="1250" dirty="0" err="1"/>
              <a:t>Annu</a:t>
            </a:r>
            <a:r>
              <a:rPr lang="en-US" sz="1250" dirty="0"/>
              <a:t> Rev </a:t>
            </a:r>
            <a:r>
              <a:rPr lang="en-US" sz="1250" dirty="0" err="1"/>
              <a:t>Sociol</a:t>
            </a:r>
            <a:r>
              <a:rPr lang="en-US" sz="1250" dirty="0"/>
              <a:t>. 2001;27(1):363-85.</a:t>
            </a:r>
          </a:p>
          <a:p>
            <a:pPr>
              <a:lnSpc>
                <a:spcPct val="100000"/>
              </a:lnSpc>
              <a:spcBef>
                <a:spcPts val="0"/>
              </a:spcBef>
            </a:pPr>
            <a:r>
              <a:rPr lang="en-US" sz="1250" dirty="0"/>
              <a:t>Linkages across the Continuum of HIV Services for Key Populations Affected by HIV (LINKAGES). The nexus of gender and HIV among men who have sex with men in Kenya. Durham (NC): FHI 360, 2016.</a:t>
            </a:r>
          </a:p>
          <a:p>
            <a:pPr>
              <a:lnSpc>
                <a:spcPct val="100000"/>
              </a:lnSpc>
              <a:spcBef>
                <a:spcPts val="0"/>
              </a:spcBef>
            </a:pPr>
            <a:r>
              <a:rPr lang="en-US" sz="1250" dirty="0"/>
              <a:t>LINKAGES. The nexus of gender and HIV among transgender people in Kenya. Durham (NC): FHI 360, 2016.</a:t>
            </a:r>
          </a:p>
          <a:p>
            <a:pPr>
              <a:lnSpc>
                <a:spcPct val="100000"/>
              </a:lnSpc>
              <a:spcBef>
                <a:spcPts val="0"/>
              </a:spcBef>
            </a:pPr>
            <a:r>
              <a:rPr lang="en-US" sz="1250" dirty="0" err="1"/>
              <a:t>Lunze</a:t>
            </a:r>
            <a:r>
              <a:rPr lang="en-US" sz="1250" dirty="0"/>
              <a:t> K, Raj A, Cheng DM, Quinn EK, </a:t>
            </a:r>
            <a:r>
              <a:rPr lang="en-US" sz="1250" dirty="0" err="1"/>
              <a:t>Lunze</a:t>
            </a:r>
            <a:r>
              <a:rPr lang="en-US" sz="1250" dirty="0"/>
              <a:t> FI, </a:t>
            </a:r>
            <a:r>
              <a:rPr lang="en-US" sz="1250" dirty="0" err="1"/>
              <a:t>Liebschutz</a:t>
            </a:r>
            <a:r>
              <a:rPr lang="en-US" sz="1250" dirty="0"/>
              <a:t> JM, et al. Sexual violence from police and HIV risk </a:t>
            </a:r>
            <a:r>
              <a:rPr lang="en-US" sz="1250" dirty="0" err="1"/>
              <a:t>behaviours</a:t>
            </a:r>
            <a:r>
              <a:rPr lang="en-US" sz="1250" dirty="0"/>
              <a:t> among HIV-positive women who inject drugs in St. Petersburg, Russia—a mixed methods study. J </a:t>
            </a:r>
            <a:r>
              <a:rPr lang="en-US" sz="1250" dirty="0" err="1"/>
              <a:t>Int</a:t>
            </a:r>
            <a:r>
              <a:rPr lang="en-US" sz="1250" dirty="0"/>
              <a:t> AIDS Soc. 2016;19(4 </a:t>
            </a:r>
            <a:r>
              <a:rPr lang="en-US" sz="1250" dirty="0" err="1"/>
              <a:t>Suppl</a:t>
            </a:r>
            <a:r>
              <a:rPr lang="en-US" sz="1250" dirty="0"/>
              <a:t> 3):20877.</a:t>
            </a:r>
          </a:p>
          <a:p>
            <a:pPr>
              <a:lnSpc>
                <a:spcPct val="100000"/>
              </a:lnSpc>
              <a:spcBef>
                <a:spcPts val="0"/>
              </a:spcBef>
            </a:pPr>
            <a:r>
              <a:rPr lang="en-US" sz="1250" dirty="0" err="1"/>
              <a:t>Machtinger</a:t>
            </a:r>
            <a:r>
              <a:rPr lang="en-US" sz="1250" dirty="0"/>
              <a:t> EL, </a:t>
            </a:r>
            <a:r>
              <a:rPr lang="en-US" sz="1250" dirty="0" err="1"/>
              <a:t>Haberer</a:t>
            </a:r>
            <a:r>
              <a:rPr lang="en-US" sz="1250" dirty="0"/>
              <a:t> JE, Wilson TC, Weiss DS. Recent trauma is associated with antiretroviral failure and HIV transmission risk behavior among HIV-positive women and female-identified transgenders. AIDS </a:t>
            </a:r>
            <a:r>
              <a:rPr lang="en-US" sz="1250" dirty="0" err="1"/>
              <a:t>Behav</a:t>
            </a:r>
            <a:r>
              <a:rPr lang="en-US" sz="1250" dirty="0"/>
              <a:t>. 2012;16(8):2160-70.</a:t>
            </a:r>
          </a:p>
          <a:p>
            <a:pPr>
              <a:lnSpc>
                <a:spcPct val="100000"/>
              </a:lnSpc>
              <a:spcBef>
                <a:spcPts val="0"/>
              </a:spcBef>
            </a:pPr>
            <a:r>
              <a:rPr lang="en-US" sz="1250" dirty="0"/>
              <a:t>McKay T, Lindquist CH, Misra S. Understanding (and acting on) 20 years of research on violence and LGBTQ + communities. Trauma Violence Abuse. 2017.</a:t>
            </a:r>
          </a:p>
          <a:p>
            <a:pPr>
              <a:lnSpc>
                <a:spcPct val="100000"/>
              </a:lnSpc>
              <a:spcBef>
                <a:spcPts val="0"/>
              </a:spcBef>
            </a:pPr>
            <a:r>
              <a:rPr lang="en-US" sz="1250" dirty="0"/>
              <a:t>Mendoza C, Barrington C, </a:t>
            </a:r>
            <a:r>
              <a:rPr lang="en-US" sz="1250" dirty="0" err="1"/>
              <a:t>Donastorg</a:t>
            </a:r>
            <a:r>
              <a:rPr lang="en-US" sz="1250" dirty="0"/>
              <a:t> Y, Perez M, Fleming PJ, Decker MR, et al. Violence from a sexual partner is significantly associated with poor HIV care and treatment outcomes among female sex workers in the Dominican Republic. J </a:t>
            </a:r>
            <a:r>
              <a:rPr lang="en-US" sz="1250" dirty="0" err="1"/>
              <a:t>Acquir</a:t>
            </a:r>
            <a:r>
              <a:rPr lang="en-US" sz="1250" dirty="0"/>
              <a:t> Immune </a:t>
            </a:r>
            <a:r>
              <a:rPr lang="en-US" sz="1250" dirty="0" err="1"/>
              <a:t>Defic</a:t>
            </a:r>
            <a:r>
              <a:rPr lang="en-US" sz="1250" dirty="0"/>
              <a:t> </a:t>
            </a:r>
            <a:r>
              <a:rPr lang="en-US" sz="1250" dirty="0" err="1"/>
              <a:t>Syndr</a:t>
            </a:r>
            <a:r>
              <a:rPr lang="en-US" sz="1250" dirty="0"/>
              <a:t>. 2017;74(3):273-8.</a:t>
            </a:r>
          </a:p>
          <a:p>
            <a:pPr>
              <a:lnSpc>
                <a:spcPct val="100000"/>
              </a:lnSpc>
              <a:spcBef>
                <a:spcPts val="0"/>
              </a:spcBef>
            </a:pPr>
            <a:r>
              <a:rPr lang="en-US" sz="1250" dirty="0" err="1"/>
              <a:t>Panchanadeswaran</a:t>
            </a:r>
            <a:r>
              <a:rPr lang="en-US" sz="1250" dirty="0"/>
              <a:t> S, Johnson SC, </a:t>
            </a:r>
            <a:r>
              <a:rPr lang="en-US" sz="1250" dirty="0" err="1"/>
              <a:t>Sivaram</a:t>
            </a:r>
            <a:r>
              <a:rPr lang="en-US" sz="1250" dirty="0"/>
              <a:t> S, </a:t>
            </a:r>
            <a:r>
              <a:rPr lang="en-US" sz="1250" dirty="0" err="1"/>
              <a:t>Srikrishnan</a:t>
            </a:r>
            <a:r>
              <a:rPr lang="en-US" sz="1250" dirty="0"/>
              <a:t> AK, </a:t>
            </a:r>
            <a:r>
              <a:rPr lang="en-US" sz="1250" dirty="0" err="1"/>
              <a:t>Latkin</a:t>
            </a:r>
            <a:r>
              <a:rPr lang="en-US" sz="1250" dirty="0"/>
              <a:t> C, Bentley ME, et al. Intimate partner violence is as important as client violence in increasing street-based female sex workers’ vulnerability to HIV in India. </a:t>
            </a:r>
            <a:r>
              <a:rPr lang="en-US" sz="1250" dirty="0" err="1"/>
              <a:t>Int</a:t>
            </a:r>
            <a:r>
              <a:rPr lang="en-US" sz="1250" dirty="0"/>
              <a:t> J Drug Policy. 2008;19(2):106-12.</a:t>
            </a:r>
          </a:p>
          <a:p>
            <a:pPr>
              <a:lnSpc>
                <a:spcPct val="100000"/>
              </a:lnSpc>
              <a:spcBef>
                <a:spcPts val="0"/>
              </a:spcBef>
            </a:pPr>
            <a:r>
              <a:rPr lang="en-US" sz="1250" dirty="0"/>
              <a:t>Schafer KR, Brant J, Gupta S, Thorpe J, Winstead-</a:t>
            </a:r>
            <a:r>
              <a:rPr lang="en-US" sz="1250" dirty="0" err="1"/>
              <a:t>Derlega</a:t>
            </a:r>
            <a:r>
              <a:rPr lang="en-US" sz="1250" dirty="0"/>
              <a:t> C, Pinkerton R, et al. Intimate partner violence: a predictor of worse HIV outcomes and engagement in care. AIDS Patient Care STDS. 2012;26(6):356-65.</a:t>
            </a:r>
          </a:p>
          <a:p>
            <a:pPr>
              <a:lnSpc>
                <a:spcPct val="100000"/>
              </a:lnSpc>
              <a:spcBef>
                <a:spcPts val="0"/>
              </a:spcBef>
            </a:pPr>
            <a:r>
              <a:rPr lang="en-US" sz="1250" dirty="0"/>
              <a:t>UK Network of Sex Work Projects. Keeping safe: safety advice for sex workers in the UK. Edinburgh: UKNSWP, 2008.</a:t>
            </a:r>
          </a:p>
          <a:p>
            <a:pPr>
              <a:lnSpc>
                <a:spcPct val="100000"/>
              </a:lnSpc>
              <a:spcBef>
                <a:spcPts val="0"/>
              </a:spcBef>
            </a:pPr>
            <a:r>
              <a:rPr lang="en-US" sz="1250" dirty="0"/>
              <a:t>United Nations General Assembly. Universal declaration of human rights. 1948 Dec 10 [Internet]. Geneva: United Nations Office of the High Commissioner for Human Rights. Available from: </a:t>
            </a:r>
            <a:r>
              <a:rPr lang="en-US" sz="1250" dirty="0">
                <a:hlinkClick r:id="rId3"/>
              </a:rPr>
              <a:t>https://www.ohchr.org/EN/UDHR/Documents/UDHR_Translations/eng.pdf</a:t>
            </a:r>
            <a:r>
              <a:rPr lang="en-US" sz="1250" dirty="0"/>
              <a:t>.  </a:t>
            </a:r>
          </a:p>
        </p:txBody>
      </p:sp>
    </p:spTree>
    <p:extLst>
      <p:ext uri="{BB962C8B-B14F-4D97-AF65-F5344CB8AC3E}">
        <p14:creationId xmlns:p14="http://schemas.microsoft.com/office/powerpoint/2010/main" val="135637144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130275-8186-4AF6-85A6-12ABA2911252}"/>
              </a:ext>
            </a:extLst>
          </p:cNvPr>
          <p:cNvSpPr>
            <a:spLocks noGrp="1"/>
          </p:cNvSpPr>
          <p:nvPr>
            <p:ph type="title"/>
          </p:nvPr>
        </p:nvSpPr>
        <p:spPr/>
        <p:txBody>
          <a:bodyPr/>
          <a:lstStyle/>
          <a:p>
            <a:r>
              <a:rPr lang="en-US" dirty="0"/>
              <a:t>References (continued)</a:t>
            </a:r>
          </a:p>
        </p:txBody>
      </p:sp>
      <p:sp>
        <p:nvSpPr>
          <p:cNvPr id="4" name="Text Placeholder 3">
            <a:extLst>
              <a:ext uri="{FF2B5EF4-FFF2-40B4-BE49-F238E27FC236}">
                <a16:creationId xmlns:a16="http://schemas.microsoft.com/office/drawing/2014/main" id="{6A63901C-1045-4FC1-A103-3B861EE1D65F}"/>
              </a:ext>
            </a:extLst>
          </p:cNvPr>
          <p:cNvSpPr>
            <a:spLocks noGrp="1"/>
          </p:cNvSpPr>
          <p:nvPr>
            <p:ph type="body" sz="quarter" idx="10"/>
          </p:nvPr>
        </p:nvSpPr>
        <p:spPr/>
        <p:txBody>
          <a:bodyPr/>
          <a:lstStyle/>
          <a:p>
            <a:pPr>
              <a:lnSpc>
                <a:spcPct val="100000"/>
              </a:lnSpc>
              <a:spcBef>
                <a:spcPts val="0"/>
              </a:spcBef>
            </a:pPr>
            <a:r>
              <a:rPr lang="en-US" sz="1250" dirty="0"/>
              <a:t>United Nations Office on Drugs and Crime, International Network of People Who Use Drugs, Joint United Nations </a:t>
            </a:r>
            <a:r>
              <a:rPr lang="en-US" sz="1250" dirty="0" err="1"/>
              <a:t>Programme</a:t>
            </a:r>
            <a:r>
              <a:rPr lang="en-US" sz="1250" dirty="0"/>
              <a:t> on HIV/AIDS, United Nations Development </a:t>
            </a:r>
            <a:r>
              <a:rPr lang="en-US" sz="1250" dirty="0" err="1"/>
              <a:t>Programme</a:t>
            </a:r>
            <a:r>
              <a:rPr lang="en-US" sz="1250" dirty="0"/>
              <a:t>, United Nations Population Fund, World Health Organization, et al. Implementing comprehensive HIV and HCV </a:t>
            </a:r>
            <a:r>
              <a:rPr lang="en-US" sz="1250" dirty="0" err="1"/>
              <a:t>programmes</a:t>
            </a:r>
            <a:r>
              <a:rPr lang="en-US" sz="1250" dirty="0"/>
              <a:t> with people who inject drugs: practical guidance for collaborative interventions (the “IDUIT”). Vienna: United Nations Office on Drugs and Crime, 2017.</a:t>
            </a:r>
          </a:p>
          <a:p>
            <a:pPr>
              <a:lnSpc>
                <a:spcPct val="100000"/>
              </a:lnSpc>
              <a:spcBef>
                <a:spcPts val="0"/>
              </a:spcBef>
            </a:pPr>
            <a:r>
              <a:rPr lang="en-US" sz="1250" dirty="0"/>
              <a:t>Valentine SE, </a:t>
            </a:r>
            <a:r>
              <a:rPr lang="en-US" sz="1250" dirty="0" err="1"/>
              <a:t>Peitzmeier</a:t>
            </a:r>
            <a:r>
              <a:rPr lang="en-US" sz="1250" dirty="0"/>
              <a:t> SM, King DS, </a:t>
            </a:r>
            <a:r>
              <a:rPr lang="en-US" sz="1250" dirty="0" err="1"/>
              <a:t>O'Cleirigh</a:t>
            </a:r>
            <a:r>
              <a:rPr lang="en-US" sz="1250" dirty="0"/>
              <a:t> C, Marquez SM, Presley C, et al. Disparities in exposure to intimate partner violence among transgender/gender nonconforming and sexual minority primary care patients. LGBT Health. 2017;4(4):260-7.</a:t>
            </a:r>
          </a:p>
          <a:p>
            <a:pPr>
              <a:lnSpc>
                <a:spcPct val="100000"/>
              </a:lnSpc>
              <a:spcBef>
                <a:spcPts val="0"/>
              </a:spcBef>
            </a:pPr>
            <a:r>
              <a:rPr lang="en-US" sz="1250" dirty="0" err="1"/>
              <a:t>Vedantam</a:t>
            </a:r>
            <a:r>
              <a:rPr lang="en-US" sz="1250" dirty="0"/>
              <a:t> S. Why #</a:t>
            </a:r>
            <a:r>
              <a:rPr lang="en-US" sz="1250" dirty="0" err="1"/>
              <a:t>MeToo</a:t>
            </a:r>
            <a:r>
              <a:rPr lang="en-US" sz="1250" dirty="0"/>
              <a:t> happened in 2017. 2018 Feb 7 [podcast on the Internet]. Washington: National Public Radio (NPR); 2018. Available from: </a:t>
            </a:r>
            <a:r>
              <a:rPr lang="en-US" sz="1250" dirty="0">
                <a:hlinkClick r:id="rId3"/>
              </a:rPr>
              <a:t>https://www.npr.org/2018/02/07/583910310/why-metoo-happened-in-2017</a:t>
            </a:r>
            <a:r>
              <a:rPr lang="en-US" sz="1250" dirty="0"/>
              <a:t>.  </a:t>
            </a:r>
          </a:p>
          <a:p>
            <a:pPr>
              <a:lnSpc>
                <a:spcPct val="100000"/>
              </a:lnSpc>
              <a:spcBef>
                <a:spcPts val="0"/>
              </a:spcBef>
            </a:pPr>
            <a:r>
              <a:rPr lang="en-US" sz="1250" dirty="0"/>
              <a:t>Wheeler J, </a:t>
            </a:r>
            <a:r>
              <a:rPr lang="en-US" sz="1250" dirty="0" err="1"/>
              <a:t>Anfinson</a:t>
            </a:r>
            <a:r>
              <a:rPr lang="en-US" sz="1250" dirty="0"/>
              <a:t> K, </a:t>
            </a:r>
            <a:r>
              <a:rPr lang="en-US" sz="1250" dirty="0" err="1"/>
              <a:t>Valvert</a:t>
            </a:r>
            <a:r>
              <a:rPr lang="en-US" sz="1250" dirty="0"/>
              <a:t> D, </a:t>
            </a:r>
            <a:r>
              <a:rPr lang="en-US" sz="1250" dirty="0" err="1"/>
              <a:t>Lungo</a:t>
            </a:r>
            <a:r>
              <a:rPr lang="en-US" sz="1250" dirty="0"/>
              <a:t> S. Is violence associated with increased risk behavior among MSM? Evidence from a population-based survey conducted across nine cities in Central America. Glob Health Action. 2014;7(1):24814.</a:t>
            </a:r>
          </a:p>
          <a:p>
            <a:pPr>
              <a:lnSpc>
                <a:spcPct val="100000"/>
              </a:lnSpc>
              <a:spcBef>
                <a:spcPts val="0"/>
              </a:spcBef>
            </a:pPr>
            <a:r>
              <a:rPr lang="en-US" sz="1250" dirty="0"/>
              <a:t>World Health Organization. Strengthening health systems to respond to women subjected to intimate partner violence or sexual violence: a manual for health managers. Geneva: World Health Organization, 2017.</a:t>
            </a:r>
          </a:p>
          <a:p>
            <a:pPr>
              <a:lnSpc>
                <a:spcPct val="100000"/>
              </a:lnSpc>
              <a:spcBef>
                <a:spcPts val="0"/>
              </a:spcBef>
            </a:pPr>
            <a:r>
              <a:rPr lang="en-US" sz="1250" dirty="0"/>
              <a:t>World Health Organization. Guidelines on HIV self-testing and partner notification: supplement to consolidated guidelines on HIV testing services. Geneva: World Health Organization, 2016.</a:t>
            </a:r>
          </a:p>
          <a:p>
            <a:pPr>
              <a:lnSpc>
                <a:spcPct val="100000"/>
              </a:lnSpc>
              <a:spcBef>
                <a:spcPts val="0"/>
              </a:spcBef>
            </a:pPr>
            <a:r>
              <a:rPr lang="en-US" sz="1250" dirty="0"/>
              <a:t>World Health Organization. Health care for women subjected to intimate partner violence or sexual violence: a clinical handbook. Geneva: World Health Organization, 2014.</a:t>
            </a:r>
          </a:p>
          <a:p>
            <a:pPr>
              <a:lnSpc>
                <a:spcPct val="100000"/>
              </a:lnSpc>
              <a:spcBef>
                <a:spcPts val="0"/>
              </a:spcBef>
            </a:pPr>
            <a:r>
              <a:rPr lang="en-US" sz="1250" dirty="0"/>
              <a:t>World Health Organization. Global and regional estimates of violence against women: prevalence and health effects of intimate partner violence and non-partner sexual violence. Geneva: World Health Organization, 2013.</a:t>
            </a:r>
          </a:p>
          <a:p>
            <a:pPr>
              <a:lnSpc>
                <a:spcPct val="100000"/>
              </a:lnSpc>
              <a:spcBef>
                <a:spcPts val="0"/>
              </a:spcBef>
            </a:pPr>
            <a:r>
              <a:rPr lang="en-US" sz="1250" dirty="0"/>
              <a:t>World Health Organization. A conceptual framework for action on the social determinants of health: social determinants of health discussion paper 2. Geneva: World Health Organization, 2010.</a:t>
            </a:r>
          </a:p>
          <a:p>
            <a:pPr>
              <a:lnSpc>
                <a:spcPct val="100000"/>
              </a:lnSpc>
              <a:spcBef>
                <a:spcPts val="0"/>
              </a:spcBef>
            </a:pPr>
            <a:r>
              <a:rPr lang="en-US" sz="1250" dirty="0"/>
              <a:t>World Health Organization. Guidelines for medico-legal care for victims of sexual violence. Geneva: World Health Organization, 2003.</a:t>
            </a:r>
          </a:p>
          <a:p>
            <a:pPr>
              <a:lnSpc>
                <a:spcPct val="100000"/>
              </a:lnSpc>
              <a:spcBef>
                <a:spcPts val="0"/>
              </a:spcBef>
            </a:pPr>
            <a:r>
              <a:rPr lang="en-US" sz="1250" dirty="0" err="1"/>
              <a:t>Zulliger</a:t>
            </a:r>
            <a:r>
              <a:rPr lang="en-US" sz="1250" dirty="0"/>
              <a:t> R, Barrington C, </a:t>
            </a:r>
            <a:r>
              <a:rPr lang="en-US" sz="1250" dirty="0" err="1"/>
              <a:t>Donastorg</a:t>
            </a:r>
            <a:r>
              <a:rPr lang="en-US" sz="1250" dirty="0"/>
              <a:t> Y, Perez M, Kerrigan D. High drop-off along the HIV care continuum and ART interruption among female sex workers in the Dominican Republic. J </a:t>
            </a:r>
            <a:r>
              <a:rPr lang="en-US" sz="1250" dirty="0" err="1"/>
              <a:t>Acquir</a:t>
            </a:r>
            <a:r>
              <a:rPr lang="en-US" sz="1250" dirty="0"/>
              <a:t> Immune </a:t>
            </a:r>
            <a:r>
              <a:rPr lang="en-US" sz="1250" dirty="0" err="1"/>
              <a:t>Defic</a:t>
            </a:r>
            <a:r>
              <a:rPr lang="en-US" sz="1250" dirty="0"/>
              <a:t> </a:t>
            </a:r>
            <a:r>
              <a:rPr lang="en-US" sz="1250" dirty="0" err="1"/>
              <a:t>Syndr</a:t>
            </a:r>
            <a:r>
              <a:rPr lang="en-US" sz="1250" dirty="0"/>
              <a:t>. 2015;69(2):216-22.</a:t>
            </a:r>
          </a:p>
        </p:txBody>
      </p:sp>
    </p:spTree>
    <p:extLst>
      <p:ext uri="{BB962C8B-B14F-4D97-AF65-F5344CB8AC3E}">
        <p14:creationId xmlns:p14="http://schemas.microsoft.com/office/powerpoint/2010/main" val="2987877327"/>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3557" y="0"/>
            <a:ext cx="7417990" cy="6497854"/>
          </a:xfrm>
        </p:spPr>
        <p:txBody>
          <a:bodyPr>
            <a:normAutofit/>
          </a:bodyPr>
          <a:lstStyle/>
          <a:p>
            <a:r>
              <a:rPr lang="en-US" sz="4000" b="1" dirty="0"/>
              <a:t>Stay Connected with LINKAGES</a:t>
            </a:r>
            <a:br>
              <a:rPr lang="en-US" sz="4000" b="1" dirty="0"/>
            </a:br>
            <a:br>
              <a:rPr lang="en-US" sz="4000" b="1" dirty="0"/>
            </a:br>
            <a:r>
              <a:rPr lang="en-US" sz="2400" dirty="0"/>
              <a:t>There are several ways to stay involved with LINKAGES’ work as well as new evidence, publications, and tools related to HIV prevention, care, and treatment among KP members and their partners.</a:t>
            </a:r>
            <a:endParaRPr lang="en-US" sz="2400" b="1" dirty="0"/>
          </a:p>
        </p:txBody>
      </p:sp>
    </p:spTree>
    <p:extLst>
      <p:ext uri="{BB962C8B-B14F-4D97-AF65-F5344CB8AC3E}">
        <p14:creationId xmlns:p14="http://schemas.microsoft.com/office/powerpoint/2010/main" val="1267364033"/>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Stay connected with LINKAGES</a:t>
            </a:r>
          </a:p>
        </p:txBody>
      </p:sp>
      <p:sp>
        <p:nvSpPr>
          <p:cNvPr id="3" name="Text Placeholder 2"/>
          <p:cNvSpPr>
            <a:spLocks noGrp="1"/>
          </p:cNvSpPr>
          <p:nvPr>
            <p:ph type="body" sz="quarter" idx="10"/>
          </p:nvPr>
        </p:nvSpPr>
        <p:spPr/>
        <p:txBody>
          <a:bodyPr/>
          <a:lstStyle/>
          <a:p>
            <a:r>
              <a:rPr lang="en-US" sz="2400" b="1" dirty="0"/>
              <a:t>Follow</a:t>
            </a:r>
            <a:r>
              <a:rPr lang="en-US" sz="2400" dirty="0"/>
              <a:t> LINKAGES on Twitter:</a:t>
            </a:r>
            <a:br>
              <a:rPr lang="en-US" sz="2400" dirty="0"/>
            </a:br>
            <a:r>
              <a:rPr lang="en-US" sz="2400" dirty="0"/>
              <a:t>       www.twitter.com/</a:t>
            </a:r>
            <a:r>
              <a:rPr lang="en-US" sz="2400" b="1" dirty="0"/>
              <a:t>LINKAGESproject </a:t>
            </a:r>
          </a:p>
          <a:p>
            <a:r>
              <a:rPr lang="en-US" sz="2400" b="1" dirty="0"/>
              <a:t>Like</a:t>
            </a:r>
            <a:r>
              <a:rPr lang="en-US" sz="2400" dirty="0"/>
              <a:t> LINKAGES on Facebook: </a:t>
            </a:r>
            <a:br>
              <a:rPr lang="en-US" sz="2400" dirty="0"/>
            </a:br>
            <a:r>
              <a:rPr lang="en-US" sz="2400" dirty="0"/>
              <a:t>       www.facebook.com/</a:t>
            </a:r>
            <a:r>
              <a:rPr lang="en-US" sz="2400" b="1" dirty="0"/>
              <a:t>LINKAGESproject</a:t>
            </a:r>
          </a:p>
          <a:p>
            <a:r>
              <a:rPr lang="en-US" sz="2400" b="1" dirty="0"/>
              <a:t>Subscribe</a:t>
            </a:r>
            <a:r>
              <a:rPr lang="en-US" sz="2400" dirty="0"/>
              <a:t> to the LINKAGES blog:</a:t>
            </a:r>
            <a:br>
              <a:rPr lang="en-US" sz="2400" dirty="0"/>
            </a:br>
            <a:r>
              <a:rPr lang="en-US" sz="2400" b="1" dirty="0"/>
              <a:t>www.linkagesproject.wordpress.com</a:t>
            </a:r>
          </a:p>
          <a:p>
            <a:r>
              <a:rPr lang="en-US" sz="2400" dirty="0">
                <a:hlinkClick r:id="rId2"/>
              </a:rPr>
              <a:t>Subscribe</a:t>
            </a:r>
            <a:r>
              <a:rPr lang="en-US" sz="2400" dirty="0"/>
              <a:t> to The </a:t>
            </a:r>
            <a:r>
              <a:rPr lang="en-US" sz="2400" dirty="0">
                <a:hlinkClick r:id="rId3"/>
              </a:rPr>
              <a:t>LINK</a:t>
            </a:r>
            <a:r>
              <a:rPr lang="en-US" sz="2400" dirty="0"/>
              <a:t>, LINKAGES’ quarterly e-newsletter.</a:t>
            </a:r>
          </a:p>
          <a:p>
            <a:r>
              <a:rPr lang="en-US" sz="2400" dirty="0"/>
              <a:t>Check out LINKAGES’ quarterly research </a:t>
            </a:r>
            <a:r>
              <a:rPr lang="en-US" sz="2400" dirty="0">
                <a:hlinkClick r:id="rId4"/>
              </a:rPr>
              <a:t>digest</a:t>
            </a:r>
            <a:r>
              <a:rPr lang="en-US" sz="2400" dirty="0"/>
              <a:t>.</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24728" y="1939036"/>
            <a:ext cx="479044" cy="479044"/>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31876" y="2862671"/>
            <a:ext cx="266145" cy="266145"/>
          </a:xfrm>
          <a:prstGeom prst="rect">
            <a:avLst/>
          </a:prstGeom>
        </p:spPr>
      </p:pic>
      <p:cxnSp>
        <p:nvCxnSpPr>
          <p:cNvPr id="6" name="Straight Connector 5"/>
          <p:cNvCxnSpPr/>
          <p:nvPr/>
        </p:nvCxnSpPr>
        <p:spPr>
          <a:xfrm>
            <a:off x="1727200" y="1148080"/>
            <a:ext cx="5842000" cy="0"/>
          </a:xfrm>
          <a:prstGeom prst="line">
            <a:avLst/>
          </a:prstGeom>
          <a:ln w="76200" cap="flat" cmpd="sng" algn="ctr">
            <a:solidFill>
              <a:srgbClr val="7EC9A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3249874"/>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pPr algn="ctr"/>
            <a:r>
              <a:rPr lang="en-US" dirty="0"/>
              <a:t>Acknowledgments</a:t>
            </a:r>
          </a:p>
        </p:txBody>
      </p:sp>
      <p:pic>
        <p:nvPicPr>
          <p:cNvPr id="14" name="Picture 13" descr="LINKAGES_Logo_v7.eps">
            <a:extLst>
              <a:ext uri="{FF2B5EF4-FFF2-40B4-BE49-F238E27FC236}">
                <a16:creationId xmlns:a16="http://schemas.microsoft.com/office/drawing/2014/main" id="{F648E72E-D18C-4C74-A91D-02495E668C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0067" y="2456969"/>
            <a:ext cx="1600200" cy="566737"/>
          </a:xfrm>
          <a:prstGeom prst="rect">
            <a:avLst/>
          </a:prstGeom>
        </p:spPr>
      </p:pic>
      <p:grpSp>
        <p:nvGrpSpPr>
          <p:cNvPr id="15" name="Group 14">
            <a:extLst>
              <a:ext uri="{FF2B5EF4-FFF2-40B4-BE49-F238E27FC236}">
                <a16:creationId xmlns:a16="http://schemas.microsoft.com/office/drawing/2014/main" id="{E47DD43C-52A3-412A-AE71-7A73A1253093}"/>
              </a:ext>
            </a:extLst>
          </p:cNvPr>
          <p:cNvGrpSpPr/>
          <p:nvPr/>
        </p:nvGrpSpPr>
        <p:grpSpPr>
          <a:xfrm>
            <a:off x="1256756" y="3858561"/>
            <a:ext cx="6706742" cy="762426"/>
            <a:chOff x="1412006" y="5087849"/>
            <a:chExt cx="6706742" cy="762426"/>
          </a:xfrm>
        </p:grpSpPr>
        <p:pic>
          <p:nvPicPr>
            <p:cNvPr id="16" name="Picture 15">
              <a:extLst>
                <a:ext uri="{FF2B5EF4-FFF2-40B4-BE49-F238E27FC236}">
                  <a16:creationId xmlns:a16="http://schemas.microsoft.com/office/drawing/2014/main" id="{7EFFE696-2E42-4185-B885-20EC820A2DB8}"/>
                </a:ext>
              </a:extLst>
            </p:cNvPr>
            <p:cNvPicPr>
              <a:picLocks noChangeAspect="1"/>
            </p:cNvPicPr>
            <p:nvPr/>
          </p:nvPicPr>
          <p:blipFill>
            <a:blip r:embed="rId3"/>
            <a:stretch>
              <a:fillRect/>
            </a:stretch>
          </p:blipFill>
          <p:spPr>
            <a:xfrm>
              <a:off x="3188054" y="5162982"/>
              <a:ext cx="963112" cy="574488"/>
            </a:xfrm>
            <a:prstGeom prst="rect">
              <a:avLst/>
            </a:prstGeom>
          </p:spPr>
        </p:pic>
        <p:pic>
          <p:nvPicPr>
            <p:cNvPr id="17" name="Picture 16">
              <a:extLst>
                <a:ext uri="{FF2B5EF4-FFF2-40B4-BE49-F238E27FC236}">
                  <a16:creationId xmlns:a16="http://schemas.microsoft.com/office/drawing/2014/main" id="{07623B0D-D0FC-468A-8092-4027721AE0C6}"/>
                </a:ext>
              </a:extLst>
            </p:cNvPr>
            <p:cNvPicPr>
              <a:picLocks noChangeAspect="1"/>
            </p:cNvPicPr>
            <p:nvPr/>
          </p:nvPicPr>
          <p:blipFill>
            <a:blip r:embed="rId4"/>
            <a:stretch>
              <a:fillRect/>
            </a:stretch>
          </p:blipFill>
          <p:spPr>
            <a:xfrm>
              <a:off x="4610127" y="5087849"/>
              <a:ext cx="908423" cy="762426"/>
            </a:xfrm>
            <a:prstGeom prst="rect">
              <a:avLst/>
            </a:prstGeom>
          </p:spPr>
        </p:pic>
        <p:pic>
          <p:nvPicPr>
            <p:cNvPr id="18" name="Picture 17" descr="UNC_GILLINGS_542_transp_blu.png">
              <a:extLst>
                <a:ext uri="{FF2B5EF4-FFF2-40B4-BE49-F238E27FC236}">
                  <a16:creationId xmlns:a16="http://schemas.microsoft.com/office/drawing/2014/main" id="{3483238B-2B9E-4540-AAC1-EA894CDA3C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4941" y="5235509"/>
              <a:ext cx="2023807" cy="513586"/>
            </a:xfrm>
            <a:prstGeom prst="rect">
              <a:avLst/>
            </a:prstGeom>
          </p:spPr>
        </p:pic>
        <p:pic>
          <p:nvPicPr>
            <p:cNvPr id="19" name="Picture 18" descr="FHI360_Logo_NewTag_Horiz_rgb.png">
              <a:extLst>
                <a:ext uri="{FF2B5EF4-FFF2-40B4-BE49-F238E27FC236}">
                  <a16:creationId xmlns:a16="http://schemas.microsoft.com/office/drawing/2014/main" id="{15AF1D8D-ACF1-40FE-B49A-9F9E42162E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12006" y="5212587"/>
              <a:ext cx="1153262" cy="513586"/>
            </a:xfrm>
            <a:prstGeom prst="rect">
              <a:avLst/>
            </a:prstGeom>
          </p:spPr>
        </p:pic>
      </p:grpSp>
      <p:pic>
        <p:nvPicPr>
          <p:cNvPr id="20" name="Picture 19" descr="USAID logo.jpg">
            <a:extLst>
              <a:ext uri="{FF2B5EF4-FFF2-40B4-BE49-F238E27FC236}">
                <a16:creationId xmlns:a16="http://schemas.microsoft.com/office/drawing/2014/main" id="{C72D2FCC-787D-40E8-AEA1-8A79835CEEF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7658" b="12882"/>
          <a:stretch/>
        </p:blipFill>
        <p:spPr>
          <a:xfrm>
            <a:off x="609432" y="2346289"/>
            <a:ext cx="2943280" cy="795279"/>
          </a:xfrm>
          <a:prstGeom prst="rect">
            <a:avLst/>
          </a:prstGeom>
        </p:spPr>
      </p:pic>
      <p:pic>
        <p:nvPicPr>
          <p:cNvPr id="21" name="Picture 20">
            <a:extLst>
              <a:ext uri="{FF2B5EF4-FFF2-40B4-BE49-F238E27FC236}">
                <a16:creationId xmlns:a16="http://schemas.microsoft.com/office/drawing/2014/main" id="{A1CED601-85AF-4603-93A4-4DF9CBB577BA}"/>
              </a:ext>
            </a:extLst>
          </p:cNvPr>
          <p:cNvPicPr>
            <a:picLocks noChangeAspect="1"/>
          </p:cNvPicPr>
          <p:nvPr/>
        </p:nvPicPr>
        <p:blipFill>
          <a:blip r:embed="rId8"/>
          <a:stretch>
            <a:fillRect/>
          </a:stretch>
        </p:blipFill>
        <p:spPr>
          <a:xfrm>
            <a:off x="4169300" y="2160304"/>
            <a:ext cx="1479575" cy="935575"/>
          </a:xfrm>
          <a:prstGeom prst="rect">
            <a:avLst/>
          </a:prstGeom>
        </p:spPr>
      </p:pic>
      <p:cxnSp>
        <p:nvCxnSpPr>
          <p:cNvPr id="22" name="Straight Connector 21">
            <a:extLst>
              <a:ext uri="{FF2B5EF4-FFF2-40B4-BE49-F238E27FC236}">
                <a16:creationId xmlns:a16="http://schemas.microsoft.com/office/drawing/2014/main" id="{B068F265-31F2-4B91-8F49-423C3D088240}"/>
              </a:ext>
            </a:extLst>
          </p:cNvPr>
          <p:cNvCxnSpPr/>
          <p:nvPr/>
        </p:nvCxnSpPr>
        <p:spPr>
          <a:xfrm>
            <a:off x="2353855" y="1219780"/>
            <a:ext cx="4544785" cy="0"/>
          </a:xfrm>
          <a:prstGeom prst="line">
            <a:avLst/>
          </a:prstGeom>
          <a:ln w="76200" cap="flat" cmpd="sng" algn="ctr">
            <a:solidFill>
              <a:srgbClr val="7EC9A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190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populations and HIV globally</a:t>
            </a:r>
          </a:p>
        </p:txBody>
      </p:sp>
      <p:sp>
        <p:nvSpPr>
          <p:cNvPr id="3" name="Content Placeholder 2"/>
          <p:cNvSpPr>
            <a:spLocks noGrp="1"/>
          </p:cNvSpPr>
          <p:nvPr>
            <p:ph type="body" sz="quarter" idx="10"/>
          </p:nvPr>
        </p:nvSpPr>
        <p:spPr>
          <a:xfrm>
            <a:off x="466725" y="1590675"/>
            <a:ext cx="8220075" cy="4176713"/>
          </a:xfrm>
        </p:spPr>
        <p:txBody>
          <a:bodyPr/>
          <a:lstStyle/>
          <a:p>
            <a:r>
              <a:rPr lang="en-US" dirty="0"/>
              <a:t>HIV prevalence among sex workers is </a:t>
            </a:r>
            <a:r>
              <a:rPr lang="en-US" b="1" dirty="0">
                <a:solidFill>
                  <a:srgbClr val="427C5F"/>
                </a:solidFill>
              </a:rPr>
              <a:t>10 times </a:t>
            </a:r>
            <a:r>
              <a:rPr lang="en-US" dirty="0"/>
              <a:t>greater than among the general population.</a:t>
            </a:r>
            <a:r>
              <a:rPr lang="en-US" baseline="30000" dirty="0"/>
              <a:t>1</a:t>
            </a:r>
          </a:p>
          <a:p>
            <a:r>
              <a:rPr lang="en-US" dirty="0"/>
              <a:t>Men who have sex with men are </a:t>
            </a:r>
            <a:r>
              <a:rPr lang="en-US" b="1" dirty="0">
                <a:solidFill>
                  <a:srgbClr val="427C5F"/>
                </a:solidFill>
              </a:rPr>
              <a:t>24 times </a:t>
            </a:r>
            <a:r>
              <a:rPr lang="en-US" dirty="0"/>
              <a:t>more likely to be living with HIV than the general population.</a:t>
            </a:r>
            <a:r>
              <a:rPr lang="en-US" baseline="30000" dirty="0"/>
              <a:t>1</a:t>
            </a:r>
          </a:p>
          <a:p>
            <a:r>
              <a:rPr lang="en-US" dirty="0"/>
              <a:t>Trans women are </a:t>
            </a:r>
            <a:r>
              <a:rPr lang="en-US" b="1" dirty="0">
                <a:solidFill>
                  <a:srgbClr val="427C5F"/>
                </a:solidFill>
              </a:rPr>
              <a:t>49 times </a:t>
            </a:r>
            <a:r>
              <a:rPr lang="en-US" dirty="0"/>
              <a:t>more likely to be living with HIV than other adults of reproductive age.</a:t>
            </a:r>
            <a:r>
              <a:rPr lang="en-US" baseline="30000" dirty="0"/>
              <a:t>2</a:t>
            </a:r>
          </a:p>
          <a:p>
            <a:r>
              <a:rPr lang="en-US" dirty="0"/>
              <a:t>People who inject drugs are </a:t>
            </a:r>
            <a:r>
              <a:rPr lang="en-US" b="1" dirty="0">
                <a:solidFill>
                  <a:srgbClr val="427C5F"/>
                </a:solidFill>
              </a:rPr>
              <a:t>28 times </a:t>
            </a:r>
            <a:r>
              <a:rPr lang="en-US" dirty="0"/>
              <a:t>more likely to be living with HIV than the general population.</a:t>
            </a:r>
            <a:r>
              <a:rPr lang="en-US" baseline="30000" dirty="0"/>
              <a:t>3</a:t>
            </a:r>
          </a:p>
        </p:txBody>
      </p:sp>
      <p:sp>
        <p:nvSpPr>
          <p:cNvPr id="6" name="Content Placeholder 2">
            <a:extLst>
              <a:ext uri="{FF2B5EF4-FFF2-40B4-BE49-F238E27FC236}">
                <a16:creationId xmlns:a16="http://schemas.microsoft.com/office/drawing/2014/main" id="{3C94E278-F9EF-46CD-BE67-D839C9D9382B}"/>
              </a:ext>
            </a:extLst>
          </p:cNvPr>
          <p:cNvSpPr txBox="1">
            <a:spLocks/>
          </p:cNvSpPr>
          <p:nvPr/>
        </p:nvSpPr>
        <p:spPr>
          <a:xfrm>
            <a:off x="628919" y="6176170"/>
            <a:ext cx="8057881" cy="465783"/>
          </a:xfrm>
          <a:prstGeom prst="rect">
            <a:avLst/>
          </a:prstGeom>
        </p:spPr>
        <p:txBody>
          <a:bodyPr vert="horz"/>
          <a:lstStyle>
            <a:lvl1pPr marL="342900" indent="-342900" algn="l" defTabSz="457200" rtl="0" eaLnBrk="1" latinLnBrk="0" hangingPunct="1">
              <a:lnSpc>
                <a:spcPts val="3000"/>
              </a:lnSpc>
              <a:spcBef>
                <a:spcPts val="1200"/>
              </a:spcBef>
              <a:buClr>
                <a:srgbClr val="EF9930"/>
              </a:buClr>
              <a:buSzPct val="100000"/>
              <a:buFont typeface="Arial"/>
              <a:buChar char="•"/>
              <a:defRPr sz="2800" b="0" kern="1200" spc="0">
                <a:solidFill>
                  <a:srgbClr val="535352"/>
                </a:solidFill>
                <a:latin typeface="Calibri"/>
                <a:ea typeface="+mn-ea"/>
                <a:cs typeface="Calibri"/>
              </a:defRPr>
            </a:lvl1pPr>
            <a:lvl2pPr marL="742950" indent="-285750" algn="l" defTabSz="457200" rtl="0" eaLnBrk="1" latinLnBrk="0" hangingPunct="1">
              <a:spcBef>
                <a:spcPct val="20000"/>
              </a:spcBef>
              <a:buClr>
                <a:srgbClr val="EF9930"/>
              </a:buClr>
              <a:buFont typeface="Arial"/>
              <a:buChar char="–"/>
              <a:defRPr sz="2800" kern="1200">
                <a:solidFill>
                  <a:srgbClr val="535352"/>
                </a:solidFill>
                <a:latin typeface="Calibri"/>
                <a:ea typeface="+mn-ea"/>
                <a:cs typeface="Calibri"/>
              </a:defRPr>
            </a:lvl2pPr>
            <a:lvl3pPr marL="1143000" indent="-228600" algn="l" defTabSz="457200" rtl="0" eaLnBrk="1" latinLnBrk="0" hangingPunct="1">
              <a:spcBef>
                <a:spcPct val="20000"/>
              </a:spcBef>
              <a:buClr>
                <a:srgbClr val="EF9930"/>
              </a:buClr>
              <a:buSzPct val="83000"/>
              <a:buFont typeface="Calibri" panose="020F0502020204030204" pitchFamily="34" charset="0"/>
              <a:buChar char="‐"/>
              <a:defRPr sz="2400" kern="1200">
                <a:solidFill>
                  <a:srgbClr val="535352"/>
                </a:solidFill>
                <a:latin typeface="Calibri"/>
                <a:ea typeface="+mn-ea"/>
                <a:cs typeface="Calibri"/>
              </a:defRPr>
            </a:lvl3pPr>
            <a:lvl4pPr marL="1600200" indent="-228600" algn="l" defTabSz="457200" rtl="0" eaLnBrk="1" latinLnBrk="0" hangingPunct="1">
              <a:spcBef>
                <a:spcPct val="20000"/>
              </a:spcBef>
              <a:buFont typeface="Arial"/>
              <a:buChar char="–"/>
              <a:defRPr sz="2000" kern="1200">
                <a:solidFill>
                  <a:srgbClr val="535352"/>
                </a:solidFill>
                <a:latin typeface="Calibri"/>
                <a:ea typeface="+mn-ea"/>
                <a:cs typeface="Calibri"/>
              </a:defRPr>
            </a:lvl4pPr>
            <a:lvl5pPr marL="2057400" indent="-228600" algn="l" defTabSz="457200" rtl="0" eaLnBrk="1" latinLnBrk="0" hangingPunct="1">
              <a:spcBef>
                <a:spcPct val="20000"/>
              </a:spcBef>
              <a:buFont typeface="Arial"/>
              <a:buChar char="»"/>
              <a:defRPr sz="2000" kern="1200">
                <a:solidFill>
                  <a:srgbClr val="53535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pPr>
            <a:r>
              <a:rPr lang="en-US" sz="1200" dirty="0"/>
              <a:t>Sources:  1. Joint United Nations </a:t>
            </a:r>
            <a:r>
              <a:rPr lang="en-US" sz="1200" dirty="0" err="1"/>
              <a:t>Programme</a:t>
            </a:r>
            <a:r>
              <a:rPr lang="en-US" sz="1200" dirty="0"/>
              <a:t> on HIV/AIDS, 2016.   2. </a:t>
            </a:r>
            <a:r>
              <a:rPr lang="en-US" sz="1200" dirty="0" err="1"/>
              <a:t>Baral</a:t>
            </a:r>
            <a:r>
              <a:rPr lang="en-US" sz="1200" dirty="0"/>
              <a:t> et al., 2013.   </a:t>
            </a:r>
            <a:br>
              <a:rPr lang="en-US" sz="1200" dirty="0"/>
            </a:br>
            <a:r>
              <a:rPr lang="en-US" sz="1200" dirty="0"/>
              <a:t>3. United Nations Office on Drugs and Crime et al., 2017.</a:t>
            </a:r>
          </a:p>
        </p:txBody>
      </p:sp>
    </p:spTree>
    <p:extLst>
      <p:ext uri="{BB962C8B-B14F-4D97-AF65-F5344CB8AC3E}">
        <p14:creationId xmlns:p14="http://schemas.microsoft.com/office/powerpoint/2010/main" val="4208491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445E2-14F1-47AD-8E9E-7142C31435AB}"/>
              </a:ext>
            </a:extLst>
          </p:cNvPr>
          <p:cNvSpPr>
            <a:spLocks noGrp="1"/>
          </p:cNvSpPr>
          <p:nvPr>
            <p:ph type="title"/>
          </p:nvPr>
        </p:nvSpPr>
        <p:spPr/>
        <p:txBody>
          <a:bodyPr/>
          <a:lstStyle/>
          <a:p>
            <a:r>
              <a:rPr lang="en-US" dirty="0"/>
              <a:t>HIV among key populations in </a:t>
            </a:r>
            <a:r>
              <a:rPr lang="en-US" dirty="0">
                <a:solidFill>
                  <a:srgbClr val="00B050"/>
                </a:solidFill>
              </a:rPr>
              <a:t>[country]</a:t>
            </a:r>
          </a:p>
        </p:txBody>
      </p:sp>
      <p:sp>
        <p:nvSpPr>
          <p:cNvPr id="3" name="Text Placeholder 2">
            <a:extLst>
              <a:ext uri="{FF2B5EF4-FFF2-40B4-BE49-F238E27FC236}">
                <a16:creationId xmlns:a16="http://schemas.microsoft.com/office/drawing/2014/main" id="{434B6911-E644-49D6-9F7C-8BA07B73E524}"/>
              </a:ext>
            </a:extLst>
          </p:cNvPr>
          <p:cNvSpPr>
            <a:spLocks noGrp="1"/>
          </p:cNvSpPr>
          <p:nvPr>
            <p:ph type="body" sz="quarter" idx="10"/>
          </p:nvPr>
        </p:nvSpPr>
        <p:spPr/>
        <p:txBody>
          <a:bodyPr>
            <a:noAutofit/>
          </a:bodyPr>
          <a:lstStyle/>
          <a:p>
            <a:pPr marL="0" indent="0">
              <a:buNone/>
            </a:pPr>
            <a:r>
              <a:rPr lang="en-GB" dirty="0">
                <a:solidFill>
                  <a:srgbClr val="00B050"/>
                </a:solidFill>
              </a:rPr>
              <a:t>Specify which KP groups—men who have sex with men, people who inject drugs, sex workers, trans people—are the focus of the national HIV/AIDS strategy in [country]. </a:t>
            </a:r>
          </a:p>
          <a:p>
            <a:pPr marL="0" indent="0">
              <a:buNone/>
            </a:pPr>
            <a:r>
              <a:rPr lang="en-GB" dirty="0">
                <a:solidFill>
                  <a:srgbClr val="00B050"/>
                </a:solidFill>
              </a:rPr>
              <a:t>Insert country-specific information/statistics about HIV among these KP groups in [country]. You may also wish to include size estimation data. </a:t>
            </a:r>
          </a:p>
          <a:p>
            <a:pPr marL="0" indent="0">
              <a:buNone/>
            </a:pPr>
            <a:r>
              <a:rPr lang="en-GB" dirty="0">
                <a:solidFill>
                  <a:srgbClr val="00B050"/>
                </a:solidFill>
              </a:rPr>
              <a:t>Consider carefully whether data is safe to share; for example, it is likely inappropriate to share mapping data that names specific hot spots as this may result in increased chance of arrest.</a:t>
            </a:r>
          </a:p>
        </p:txBody>
      </p:sp>
    </p:spTree>
    <p:extLst>
      <p:ext uri="{BB962C8B-B14F-4D97-AF65-F5344CB8AC3E}">
        <p14:creationId xmlns:p14="http://schemas.microsoft.com/office/powerpoint/2010/main" val="3681427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CE2BF-E2C6-44B8-9EED-16A389F97891}"/>
              </a:ext>
            </a:extLst>
          </p:cNvPr>
          <p:cNvSpPr>
            <a:spLocks noGrp="1"/>
          </p:cNvSpPr>
          <p:nvPr>
            <p:ph type="title"/>
          </p:nvPr>
        </p:nvSpPr>
        <p:spPr/>
        <p:txBody>
          <a:bodyPr>
            <a:normAutofit fontScale="90000"/>
          </a:bodyPr>
          <a:lstStyle/>
          <a:p>
            <a:r>
              <a:rPr lang="en-US" dirty="0"/>
              <a:t>What influences people’s health, including their vulnerability to HIV?</a:t>
            </a:r>
          </a:p>
        </p:txBody>
      </p:sp>
      <p:pic>
        <p:nvPicPr>
          <p:cNvPr id="7" name="Picture 6">
            <a:extLst>
              <a:ext uri="{FF2B5EF4-FFF2-40B4-BE49-F238E27FC236}">
                <a16:creationId xmlns:a16="http://schemas.microsoft.com/office/drawing/2014/main" id="{3C567AA5-C4BB-49F2-99D9-1E3012BB049A}"/>
              </a:ext>
            </a:extLst>
          </p:cNvPr>
          <p:cNvPicPr>
            <a:picLocks noChangeAspect="1"/>
          </p:cNvPicPr>
          <p:nvPr/>
        </p:nvPicPr>
        <p:blipFill rotWithShape="1">
          <a:blip r:embed="rId3"/>
          <a:srcRect t="2357" b="2242"/>
          <a:stretch/>
        </p:blipFill>
        <p:spPr>
          <a:xfrm>
            <a:off x="91317" y="1490798"/>
            <a:ext cx="8951084" cy="5103042"/>
          </a:xfrm>
          <a:prstGeom prst="rect">
            <a:avLst/>
          </a:prstGeom>
        </p:spPr>
      </p:pic>
      <p:sp>
        <p:nvSpPr>
          <p:cNvPr id="8" name="Oval 7">
            <a:extLst>
              <a:ext uri="{FF2B5EF4-FFF2-40B4-BE49-F238E27FC236}">
                <a16:creationId xmlns:a16="http://schemas.microsoft.com/office/drawing/2014/main" id="{836A48C4-1C56-42E0-8977-D26A058278FD}"/>
              </a:ext>
            </a:extLst>
          </p:cNvPr>
          <p:cNvSpPr/>
          <p:nvPr/>
        </p:nvSpPr>
        <p:spPr>
          <a:xfrm>
            <a:off x="4572000" y="3605022"/>
            <a:ext cx="1920240" cy="458978"/>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chemeClr val="bg1"/>
              </a:solidFill>
            </a:endParaRPr>
          </a:p>
        </p:txBody>
      </p:sp>
      <p:sp>
        <p:nvSpPr>
          <p:cNvPr id="5" name="TextBox 4">
            <a:extLst>
              <a:ext uri="{FF2B5EF4-FFF2-40B4-BE49-F238E27FC236}">
                <a16:creationId xmlns:a16="http://schemas.microsoft.com/office/drawing/2014/main" id="{EF6C7E64-CFF8-49CA-8697-AFC46D8217FA}"/>
              </a:ext>
            </a:extLst>
          </p:cNvPr>
          <p:cNvSpPr txBox="1"/>
          <p:nvPr/>
        </p:nvSpPr>
        <p:spPr>
          <a:xfrm>
            <a:off x="7344061" y="6378437"/>
            <a:ext cx="1799940" cy="276999"/>
          </a:xfrm>
          <a:prstGeom prst="rect">
            <a:avLst/>
          </a:prstGeom>
          <a:noFill/>
        </p:spPr>
        <p:txBody>
          <a:bodyPr wrap="square" rtlCol="0">
            <a:spAutoFit/>
          </a:bodyPr>
          <a:lstStyle/>
          <a:p>
            <a:pPr algn="r"/>
            <a:r>
              <a:rPr lang="en-US" sz="1200" dirty="0">
                <a:latin typeface="+mn-lt"/>
              </a:rPr>
              <a:t>Source: WHO, 2010.</a:t>
            </a:r>
          </a:p>
        </p:txBody>
      </p:sp>
    </p:spTree>
    <p:extLst>
      <p:ext uri="{BB962C8B-B14F-4D97-AF65-F5344CB8AC3E}">
        <p14:creationId xmlns:p14="http://schemas.microsoft.com/office/powerpoint/2010/main" val="143585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Activity: What is behind high HIV prevalence rates for some populations?</a:t>
            </a:r>
            <a:endParaRPr lang="en-IN" dirty="0"/>
          </a:p>
        </p:txBody>
      </p:sp>
      <p:sp>
        <p:nvSpPr>
          <p:cNvPr id="5" name="Text Placeholder 4">
            <a:extLst>
              <a:ext uri="{FF2B5EF4-FFF2-40B4-BE49-F238E27FC236}">
                <a16:creationId xmlns:a16="http://schemas.microsoft.com/office/drawing/2014/main" id="{C07AABE7-EFBC-456F-A9BE-B2813121D70D}"/>
              </a:ext>
            </a:extLst>
          </p:cNvPr>
          <p:cNvSpPr>
            <a:spLocks noGrp="1"/>
          </p:cNvSpPr>
          <p:nvPr>
            <p:ph type="body" sz="quarter" idx="10"/>
          </p:nvPr>
        </p:nvSpPr>
        <p:spPr/>
        <p:txBody>
          <a:bodyPr/>
          <a:lstStyle/>
          <a:p>
            <a:r>
              <a:rPr lang="en-US" dirty="0"/>
              <a:t>Divide into five groups.</a:t>
            </a:r>
          </a:p>
          <a:p>
            <a:r>
              <a:rPr lang="en-US" dirty="0"/>
              <a:t>Review the two experiences given to your group.</a:t>
            </a:r>
          </a:p>
          <a:p>
            <a:r>
              <a:rPr lang="en-US" dirty="0"/>
              <a:t>Decide which of the experiences is a barrier to good health and which one facilitates good health. Consider HIV prevention specifically. </a:t>
            </a:r>
          </a:p>
          <a:p>
            <a:r>
              <a:rPr lang="en-US" dirty="0"/>
              <a:t>Be prepared to share and explain your response. </a:t>
            </a:r>
          </a:p>
        </p:txBody>
      </p:sp>
    </p:spTree>
    <p:extLst>
      <p:ext uri="{BB962C8B-B14F-4D97-AF65-F5344CB8AC3E}">
        <p14:creationId xmlns:p14="http://schemas.microsoft.com/office/powerpoint/2010/main" val="15331207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CE2BF-E2C6-44B8-9EED-16A389F97891}"/>
              </a:ext>
            </a:extLst>
          </p:cNvPr>
          <p:cNvSpPr>
            <a:spLocks noGrp="1"/>
          </p:cNvSpPr>
          <p:nvPr>
            <p:ph type="title"/>
          </p:nvPr>
        </p:nvSpPr>
        <p:spPr>
          <a:xfrm>
            <a:off x="467360" y="384236"/>
            <a:ext cx="8219440" cy="972441"/>
          </a:xfrm>
        </p:spPr>
        <p:txBody>
          <a:bodyPr>
            <a:normAutofit/>
          </a:bodyPr>
          <a:lstStyle/>
          <a:p>
            <a:pPr>
              <a:lnSpc>
                <a:spcPts val="3400"/>
              </a:lnSpc>
            </a:pPr>
            <a:r>
              <a:rPr lang="en-US" dirty="0"/>
              <a:t>What influences people’s health, including their vulnerability to HIV?</a:t>
            </a:r>
          </a:p>
        </p:txBody>
      </p:sp>
      <p:pic>
        <p:nvPicPr>
          <p:cNvPr id="7" name="Picture 6">
            <a:extLst>
              <a:ext uri="{FF2B5EF4-FFF2-40B4-BE49-F238E27FC236}">
                <a16:creationId xmlns:a16="http://schemas.microsoft.com/office/drawing/2014/main" id="{3C567AA5-C4BB-49F2-99D9-1E3012BB049A}"/>
              </a:ext>
            </a:extLst>
          </p:cNvPr>
          <p:cNvPicPr>
            <a:picLocks noChangeAspect="1"/>
          </p:cNvPicPr>
          <p:nvPr/>
        </p:nvPicPr>
        <p:blipFill rotWithShape="1">
          <a:blip r:embed="rId3"/>
          <a:srcRect t="2357" b="2242"/>
          <a:stretch/>
        </p:blipFill>
        <p:spPr>
          <a:xfrm>
            <a:off x="106804" y="1432876"/>
            <a:ext cx="8945755" cy="5100004"/>
          </a:xfrm>
          <a:prstGeom prst="rect">
            <a:avLst/>
          </a:prstGeom>
        </p:spPr>
      </p:pic>
      <p:sp>
        <p:nvSpPr>
          <p:cNvPr id="8" name="Oval 7">
            <a:extLst>
              <a:ext uri="{FF2B5EF4-FFF2-40B4-BE49-F238E27FC236}">
                <a16:creationId xmlns:a16="http://schemas.microsoft.com/office/drawing/2014/main" id="{836A48C4-1C56-42E0-8977-D26A058278FD}"/>
              </a:ext>
            </a:extLst>
          </p:cNvPr>
          <p:cNvSpPr/>
          <p:nvPr/>
        </p:nvSpPr>
        <p:spPr>
          <a:xfrm>
            <a:off x="4572000" y="4013692"/>
            <a:ext cx="2336800" cy="385588"/>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chemeClr val="bg1"/>
              </a:solidFill>
            </a:endParaRPr>
          </a:p>
        </p:txBody>
      </p:sp>
      <p:sp>
        <p:nvSpPr>
          <p:cNvPr id="5" name="Oval 4">
            <a:extLst>
              <a:ext uri="{FF2B5EF4-FFF2-40B4-BE49-F238E27FC236}">
                <a16:creationId xmlns:a16="http://schemas.microsoft.com/office/drawing/2014/main" id="{3658DE17-D894-433F-A0EB-9A5D4291828D}"/>
              </a:ext>
            </a:extLst>
          </p:cNvPr>
          <p:cNvSpPr/>
          <p:nvPr/>
        </p:nvSpPr>
        <p:spPr>
          <a:xfrm>
            <a:off x="2040465" y="2661920"/>
            <a:ext cx="1850815" cy="462574"/>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chemeClr val="bg1"/>
              </a:solidFill>
            </a:endParaRPr>
          </a:p>
        </p:txBody>
      </p:sp>
      <p:sp>
        <p:nvSpPr>
          <p:cNvPr id="6" name="Oval 5">
            <a:extLst>
              <a:ext uri="{FF2B5EF4-FFF2-40B4-BE49-F238E27FC236}">
                <a16:creationId xmlns:a16="http://schemas.microsoft.com/office/drawing/2014/main" id="{5940E858-4512-460B-9794-CE15C9FEAB99}"/>
              </a:ext>
            </a:extLst>
          </p:cNvPr>
          <p:cNvSpPr/>
          <p:nvPr/>
        </p:nvSpPr>
        <p:spPr>
          <a:xfrm>
            <a:off x="106803" y="4793690"/>
            <a:ext cx="1689379" cy="476946"/>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chemeClr val="bg1"/>
              </a:solidFill>
            </a:endParaRPr>
          </a:p>
        </p:txBody>
      </p:sp>
      <p:sp>
        <p:nvSpPr>
          <p:cNvPr id="9" name="Oval 8">
            <a:extLst>
              <a:ext uri="{FF2B5EF4-FFF2-40B4-BE49-F238E27FC236}">
                <a16:creationId xmlns:a16="http://schemas.microsoft.com/office/drawing/2014/main" id="{E5F50E37-CD9F-4BA1-80AA-358320DA4E21}"/>
              </a:ext>
            </a:extLst>
          </p:cNvPr>
          <p:cNvSpPr/>
          <p:nvPr/>
        </p:nvSpPr>
        <p:spPr>
          <a:xfrm>
            <a:off x="2344884" y="4596002"/>
            <a:ext cx="1139995" cy="280797"/>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chemeClr val="bg1"/>
              </a:solidFill>
            </a:endParaRPr>
          </a:p>
        </p:txBody>
      </p:sp>
      <p:sp>
        <p:nvSpPr>
          <p:cNvPr id="10" name="Oval 9">
            <a:extLst>
              <a:ext uri="{FF2B5EF4-FFF2-40B4-BE49-F238E27FC236}">
                <a16:creationId xmlns:a16="http://schemas.microsoft.com/office/drawing/2014/main" id="{CCEE7F7D-D382-491D-8B12-12636B28600A}"/>
              </a:ext>
            </a:extLst>
          </p:cNvPr>
          <p:cNvSpPr/>
          <p:nvPr/>
        </p:nvSpPr>
        <p:spPr>
          <a:xfrm>
            <a:off x="106803" y="4032820"/>
            <a:ext cx="1689379" cy="672242"/>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chemeClr val="bg1"/>
              </a:solidFill>
            </a:endParaRPr>
          </a:p>
        </p:txBody>
      </p:sp>
      <p:sp>
        <p:nvSpPr>
          <p:cNvPr id="11" name="Oval 10">
            <a:extLst>
              <a:ext uri="{FF2B5EF4-FFF2-40B4-BE49-F238E27FC236}">
                <a16:creationId xmlns:a16="http://schemas.microsoft.com/office/drawing/2014/main" id="{F747BAC9-BA7B-4BB6-BE02-117EF1490B03}"/>
              </a:ext>
            </a:extLst>
          </p:cNvPr>
          <p:cNvSpPr/>
          <p:nvPr/>
        </p:nvSpPr>
        <p:spPr>
          <a:xfrm>
            <a:off x="106804" y="2359359"/>
            <a:ext cx="1689378" cy="424206"/>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chemeClr val="bg1"/>
              </a:solidFill>
            </a:endParaRPr>
          </a:p>
        </p:txBody>
      </p:sp>
      <p:sp>
        <p:nvSpPr>
          <p:cNvPr id="12" name="Oval 11">
            <a:extLst>
              <a:ext uri="{FF2B5EF4-FFF2-40B4-BE49-F238E27FC236}">
                <a16:creationId xmlns:a16="http://schemas.microsoft.com/office/drawing/2014/main" id="{A441F8FF-124B-4A8C-813E-C3000AC75648}"/>
              </a:ext>
            </a:extLst>
          </p:cNvPr>
          <p:cNvSpPr/>
          <p:nvPr/>
        </p:nvSpPr>
        <p:spPr>
          <a:xfrm>
            <a:off x="4572000" y="2661921"/>
            <a:ext cx="2336800" cy="938022"/>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chemeClr val="bg1"/>
              </a:solidFill>
            </a:endParaRPr>
          </a:p>
        </p:txBody>
      </p:sp>
      <p:sp>
        <p:nvSpPr>
          <p:cNvPr id="13" name="Oval 12">
            <a:extLst>
              <a:ext uri="{FF2B5EF4-FFF2-40B4-BE49-F238E27FC236}">
                <a16:creationId xmlns:a16="http://schemas.microsoft.com/office/drawing/2014/main" id="{00F30426-F67A-482E-B488-D7B0C6EA0559}"/>
              </a:ext>
            </a:extLst>
          </p:cNvPr>
          <p:cNvSpPr/>
          <p:nvPr/>
        </p:nvSpPr>
        <p:spPr>
          <a:xfrm>
            <a:off x="5740400" y="5217432"/>
            <a:ext cx="1843963" cy="424206"/>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chemeClr val="bg1"/>
              </a:solidFill>
            </a:endParaRPr>
          </a:p>
        </p:txBody>
      </p:sp>
      <p:sp>
        <p:nvSpPr>
          <p:cNvPr id="14" name="Oval 13">
            <a:extLst>
              <a:ext uri="{FF2B5EF4-FFF2-40B4-BE49-F238E27FC236}">
                <a16:creationId xmlns:a16="http://schemas.microsoft.com/office/drawing/2014/main" id="{F8388716-6F48-45D7-BC22-57DC20144283}"/>
              </a:ext>
            </a:extLst>
          </p:cNvPr>
          <p:cNvSpPr/>
          <p:nvPr/>
        </p:nvSpPr>
        <p:spPr>
          <a:xfrm>
            <a:off x="2344884" y="4221121"/>
            <a:ext cx="1139995" cy="288523"/>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chemeClr val="bg1"/>
              </a:solidFill>
            </a:endParaRPr>
          </a:p>
        </p:txBody>
      </p:sp>
      <p:sp>
        <p:nvSpPr>
          <p:cNvPr id="16" name="Oval 15">
            <a:extLst>
              <a:ext uri="{FF2B5EF4-FFF2-40B4-BE49-F238E27FC236}">
                <a16:creationId xmlns:a16="http://schemas.microsoft.com/office/drawing/2014/main" id="{3AA7B6B6-A344-4FAF-9383-E052E2002C01}"/>
              </a:ext>
            </a:extLst>
          </p:cNvPr>
          <p:cNvSpPr/>
          <p:nvPr/>
        </p:nvSpPr>
        <p:spPr>
          <a:xfrm>
            <a:off x="2040465" y="3342083"/>
            <a:ext cx="1850815" cy="661449"/>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chemeClr val="bg1"/>
              </a:solidFill>
            </a:endParaRPr>
          </a:p>
        </p:txBody>
      </p:sp>
      <p:sp>
        <p:nvSpPr>
          <p:cNvPr id="17" name="Oval 16">
            <a:extLst>
              <a:ext uri="{FF2B5EF4-FFF2-40B4-BE49-F238E27FC236}">
                <a16:creationId xmlns:a16="http://schemas.microsoft.com/office/drawing/2014/main" id="{7F4190DB-7B30-48E3-A5B8-65A5E1835E1E}"/>
              </a:ext>
            </a:extLst>
          </p:cNvPr>
          <p:cNvSpPr/>
          <p:nvPr/>
        </p:nvSpPr>
        <p:spPr>
          <a:xfrm>
            <a:off x="2344884" y="4944010"/>
            <a:ext cx="1139995" cy="306306"/>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chemeClr val="bg1"/>
              </a:solidFill>
            </a:endParaRPr>
          </a:p>
        </p:txBody>
      </p:sp>
      <p:sp>
        <p:nvSpPr>
          <p:cNvPr id="18" name="Oval 17">
            <a:extLst>
              <a:ext uri="{FF2B5EF4-FFF2-40B4-BE49-F238E27FC236}">
                <a16:creationId xmlns:a16="http://schemas.microsoft.com/office/drawing/2014/main" id="{542C3AEF-E166-47BA-B43F-0F9E483B55ED}"/>
              </a:ext>
            </a:extLst>
          </p:cNvPr>
          <p:cNvSpPr/>
          <p:nvPr/>
        </p:nvSpPr>
        <p:spPr>
          <a:xfrm>
            <a:off x="106803" y="3331023"/>
            <a:ext cx="1689379" cy="584691"/>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chemeClr val="bg1"/>
              </a:solidFill>
            </a:endParaRPr>
          </a:p>
        </p:txBody>
      </p:sp>
      <p:sp>
        <p:nvSpPr>
          <p:cNvPr id="19" name="Oval 18">
            <a:extLst>
              <a:ext uri="{FF2B5EF4-FFF2-40B4-BE49-F238E27FC236}">
                <a16:creationId xmlns:a16="http://schemas.microsoft.com/office/drawing/2014/main" id="{38B800FD-3988-413C-BDE1-44B05766D53D}"/>
              </a:ext>
            </a:extLst>
          </p:cNvPr>
          <p:cNvSpPr/>
          <p:nvPr/>
        </p:nvSpPr>
        <p:spPr>
          <a:xfrm>
            <a:off x="106803" y="2839574"/>
            <a:ext cx="1689379" cy="451855"/>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chemeClr val="bg1"/>
              </a:solidFill>
            </a:endParaRPr>
          </a:p>
        </p:txBody>
      </p:sp>
      <p:sp>
        <p:nvSpPr>
          <p:cNvPr id="20" name="TextBox 19">
            <a:extLst>
              <a:ext uri="{FF2B5EF4-FFF2-40B4-BE49-F238E27FC236}">
                <a16:creationId xmlns:a16="http://schemas.microsoft.com/office/drawing/2014/main" id="{34A62457-1880-4F97-ABD0-8246137270B6}"/>
              </a:ext>
            </a:extLst>
          </p:cNvPr>
          <p:cNvSpPr txBox="1"/>
          <p:nvPr/>
        </p:nvSpPr>
        <p:spPr>
          <a:xfrm>
            <a:off x="7344061" y="6378437"/>
            <a:ext cx="1799940" cy="276999"/>
          </a:xfrm>
          <a:prstGeom prst="rect">
            <a:avLst/>
          </a:prstGeom>
          <a:noFill/>
        </p:spPr>
        <p:txBody>
          <a:bodyPr wrap="square" rtlCol="0">
            <a:spAutoFit/>
          </a:bodyPr>
          <a:lstStyle/>
          <a:p>
            <a:pPr algn="r"/>
            <a:r>
              <a:rPr lang="en-US" sz="1200" dirty="0">
                <a:latin typeface="+mn-lt"/>
              </a:rPr>
              <a:t>Source: WHO, 2010.</a:t>
            </a:r>
          </a:p>
        </p:txBody>
      </p:sp>
    </p:spTree>
    <p:extLst>
      <p:ext uri="{BB962C8B-B14F-4D97-AF65-F5344CB8AC3E}">
        <p14:creationId xmlns:p14="http://schemas.microsoft.com/office/powerpoint/2010/main" val="6041407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A4898-7D16-4786-801D-45C34E6243F1}"/>
              </a:ext>
            </a:extLst>
          </p:cNvPr>
          <p:cNvSpPr>
            <a:spLocks noGrp="1"/>
          </p:cNvSpPr>
          <p:nvPr>
            <p:ph type="title"/>
          </p:nvPr>
        </p:nvSpPr>
        <p:spPr/>
        <p:txBody>
          <a:bodyPr/>
          <a:lstStyle/>
          <a:p>
            <a:r>
              <a:rPr lang="en-US" dirty="0"/>
              <a:t>National strategic plan</a:t>
            </a:r>
          </a:p>
        </p:txBody>
      </p:sp>
      <p:sp>
        <p:nvSpPr>
          <p:cNvPr id="3" name="Text Placeholder 2">
            <a:extLst>
              <a:ext uri="{FF2B5EF4-FFF2-40B4-BE49-F238E27FC236}">
                <a16:creationId xmlns:a16="http://schemas.microsoft.com/office/drawing/2014/main" id="{126686B1-3F69-4974-81DD-F523395C99B2}"/>
              </a:ext>
            </a:extLst>
          </p:cNvPr>
          <p:cNvSpPr>
            <a:spLocks noGrp="1"/>
          </p:cNvSpPr>
          <p:nvPr>
            <p:ph type="body" sz="quarter" idx="10"/>
          </p:nvPr>
        </p:nvSpPr>
        <p:spPr/>
        <p:txBody>
          <a:bodyPr/>
          <a:lstStyle/>
          <a:p>
            <a:pPr marL="0" indent="0">
              <a:buNone/>
            </a:pPr>
            <a:r>
              <a:rPr lang="en-US" dirty="0">
                <a:solidFill>
                  <a:srgbClr val="00B050"/>
                </a:solidFill>
              </a:rPr>
              <a:t>Share information here about the national strategic plan to address KP members’ needs. This is an opportunity to share information on what the program looks like on the ground so that health care workers at the training are aware of the activities that are sanctioned/supported by ministries (such as outreach and peer education/commodity delivery). </a:t>
            </a:r>
          </a:p>
        </p:txBody>
      </p:sp>
    </p:spTree>
    <p:extLst>
      <p:ext uri="{BB962C8B-B14F-4D97-AF65-F5344CB8AC3E}">
        <p14:creationId xmlns:p14="http://schemas.microsoft.com/office/powerpoint/2010/main" val="10172466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076E3-6D54-4BB6-90CC-B959E6C4FC88}"/>
              </a:ext>
            </a:extLst>
          </p:cNvPr>
          <p:cNvSpPr>
            <a:spLocks noGrp="1"/>
          </p:cNvSpPr>
          <p:nvPr>
            <p:ph type="title"/>
          </p:nvPr>
        </p:nvSpPr>
        <p:spPr/>
        <p:txBody>
          <a:bodyPr/>
          <a:lstStyle/>
          <a:p>
            <a:r>
              <a:rPr lang="en-US"/>
              <a:t>Questions and reflections</a:t>
            </a:r>
            <a:endParaRPr lang="en-US" dirty="0"/>
          </a:p>
        </p:txBody>
      </p:sp>
      <p:sp>
        <p:nvSpPr>
          <p:cNvPr id="5" name="Text Placeholder 4">
            <a:extLst>
              <a:ext uri="{FF2B5EF4-FFF2-40B4-BE49-F238E27FC236}">
                <a16:creationId xmlns:a16="http://schemas.microsoft.com/office/drawing/2014/main" id="{A2851E71-3F8C-4E42-BF86-7F2E7C1D2FB8}"/>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139185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a:t>SESSION 2.2</a:t>
            </a:r>
            <a:br>
              <a:rPr lang="en-US" dirty="0"/>
            </a:br>
            <a:r>
              <a:rPr lang="en-US" dirty="0"/>
              <a:t>Sex, Gender, Gender Identity, Gender Expression, Sexual Orientation: Understanding Ourselves and Each Other</a:t>
            </a:r>
          </a:p>
        </p:txBody>
      </p:sp>
    </p:spTree>
    <p:extLst>
      <p:ext uri="{BB962C8B-B14F-4D97-AF65-F5344CB8AC3E}">
        <p14:creationId xmlns:p14="http://schemas.microsoft.com/office/powerpoint/2010/main" val="2528364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Objectives</a:t>
            </a:r>
          </a:p>
        </p:txBody>
      </p:sp>
      <p:sp>
        <p:nvSpPr>
          <p:cNvPr id="4" name="Text Placeholder 3"/>
          <p:cNvSpPr>
            <a:spLocks noGrp="1"/>
          </p:cNvSpPr>
          <p:nvPr>
            <p:ph type="body" sz="quarter" idx="10"/>
          </p:nvPr>
        </p:nvSpPr>
        <p:spPr>
          <a:xfrm>
            <a:off x="466725" y="1590675"/>
            <a:ext cx="8220075" cy="4176713"/>
          </a:xfrm>
        </p:spPr>
        <p:txBody>
          <a:bodyPr/>
          <a:lstStyle/>
          <a:p>
            <a:r>
              <a:rPr lang="en-US" dirty="0"/>
              <a:t>Understand the difference between sex and gender</a:t>
            </a:r>
          </a:p>
          <a:p>
            <a:r>
              <a:rPr lang="en-US" dirty="0"/>
              <a:t>Understand the differences between gender identity, gender expression, and sexual orientation</a:t>
            </a:r>
          </a:p>
          <a:p>
            <a:r>
              <a:rPr lang="en-US" dirty="0"/>
              <a:t>Explain how gender norms and other societal norms affect us all and contribute to stigma and discrimination against key populations</a:t>
            </a:r>
          </a:p>
        </p:txBody>
      </p:sp>
    </p:spTree>
    <p:extLst>
      <p:ext uri="{BB962C8B-B14F-4D97-AF65-F5344CB8AC3E}">
        <p14:creationId xmlns:p14="http://schemas.microsoft.com/office/powerpoint/2010/main" val="2876149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07440" y="2543420"/>
            <a:ext cx="7542574" cy="1560960"/>
          </a:xfrm>
        </p:spPr>
        <p:txBody>
          <a:bodyPr/>
          <a:lstStyle/>
          <a:p>
            <a:r>
              <a:rPr lang="en-US" b="1" dirty="0"/>
              <a:t>Session 1.1</a:t>
            </a:r>
            <a:br>
              <a:rPr lang="en-US" dirty="0"/>
            </a:br>
            <a:r>
              <a:rPr lang="en-US" dirty="0"/>
              <a:t>Welcome and Introductions</a:t>
            </a:r>
          </a:p>
        </p:txBody>
      </p:sp>
    </p:spTree>
    <p:extLst>
      <p:ext uri="{BB962C8B-B14F-4D97-AF65-F5344CB8AC3E}">
        <p14:creationId xmlns:p14="http://schemas.microsoft.com/office/powerpoint/2010/main" val="2348518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Activity: Sex and gender: What’s the difference? </a:t>
            </a:r>
            <a:br>
              <a:rPr lang="en-US" dirty="0"/>
            </a:br>
            <a:r>
              <a:rPr lang="en-US" dirty="0"/>
              <a:t>(Part 1)</a:t>
            </a:r>
          </a:p>
        </p:txBody>
      </p:sp>
      <p:sp>
        <p:nvSpPr>
          <p:cNvPr id="3" name="Content Placeholder 2"/>
          <p:cNvSpPr>
            <a:spLocks noGrp="1"/>
          </p:cNvSpPr>
          <p:nvPr>
            <p:ph type="body" sz="quarter" idx="10"/>
          </p:nvPr>
        </p:nvSpPr>
        <p:spPr>
          <a:xfrm>
            <a:off x="466725" y="1590675"/>
            <a:ext cx="8220075" cy="4176713"/>
          </a:xfrm>
        </p:spPr>
        <p:txBody>
          <a:bodyPr/>
          <a:lstStyle/>
          <a:p>
            <a:pPr lvl="0"/>
            <a:r>
              <a:rPr lang="en-US" dirty="0"/>
              <a:t>Divide into groups (about six to eight per group).</a:t>
            </a:r>
          </a:p>
          <a:p>
            <a:pPr lvl="0"/>
            <a:r>
              <a:rPr lang="en-US" dirty="0"/>
              <a:t>Each group selects an artist. </a:t>
            </a:r>
          </a:p>
          <a:p>
            <a:pPr lvl="0"/>
            <a:r>
              <a:rPr lang="en-US" dirty="0"/>
              <a:t>The artist, taking directions from the group, will draw either a woman or a man, as assigned by the facilitator.</a:t>
            </a:r>
          </a:p>
          <a:p>
            <a:pPr lvl="0"/>
            <a:r>
              <a:rPr lang="en-US" dirty="0"/>
              <a:t>Add details that distinguish the figure as a woman or man. Consider using: body shape, clothing, make-up, hair style, objects being held, and anything else you can think of. </a:t>
            </a:r>
          </a:p>
          <a:p>
            <a:pPr lvl="1"/>
            <a:endParaRPr lang="en-US" dirty="0"/>
          </a:p>
        </p:txBody>
      </p:sp>
    </p:spTree>
    <p:extLst>
      <p:ext uri="{BB962C8B-B14F-4D97-AF65-F5344CB8AC3E}">
        <p14:creationId xmlns:p14="http://schemas.microsoft.com/office/powerpoint/2010/main" val="2637857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Biological sex</a:t>
            </a:r>
            <a:endParaRPr lang="en-US" dirty="0"/>
          </a:p>
        </p:txBody>
      </p:sp>
      <p:sp>
        <p:nvSpPr>
          <p:cNvPr id="3" name="Content Placeholder 2"/>
          <p:cNvSpPr>
            <a:spLocks noGrp="1"/>
          </p:cNvSpPr>
          <p:nvPr>
            <p:ph type="body" sz="quarter" idx="10"/>
          </p:nvPr>
        </p:nvSpPr>
        <p:spPr>
          <a:xfrm>
            <a:off x="466725" y="1590675"/>
            <a:ext cx="8220075" cy="4176713"/>
          </a:xfrm>
        </p:spPr>
        <p:txBody>
          <a:bodyPr/>
          <a:lstStyle/>
          <a:p>
            <a:pPr marL="0" indent="0">
              <a:buNone/>
            </a:pPr>
            <a:r>
              <a:rPr lang="en-US" dirty="0"/>
              <a:t>A medical term used to refer to the chromosomal, hormonal, and anatomical characteristics that are used to classify an individual as female, male, or intersex. </a:t>
            </a:r>
          </a:p>
          <a:p>
            <a:endParaRPr lang="en-US" dirty="0"/>
          </a:p>
          <a:p>
            <a:pPr marL="0" indent="0">
              <a:buNone/>
            </a:pPr>
            <a:r>
              <a:rPr lang="en-US" dirty="0"/>
              <a:t>Biological sex is on a continuum. Intersex refers to a person born with reproductive or sexual anatomy that does not seem to fit the typical definitions of female or male.</a:t>
            </a:r>
          </a:p>
        </p:txBody>
      </p:sp>
      <p:pic>
        <p:nvPicPr>
          <p:cNvPr id="8" name="Picture 7">
            <a:extLst>
              <a:ext uri="{FF2B5EF4-FFF2-40B4-BE49-F238E27FC236}">
                <a16:creationId xmlns:a16="http://schemas.microsoft.com/office/drawing/2014/main" id="{67846F00-CA60-43A0-91E4-54DDD1CD5BE2}"/>
              </a:ext>
            </a:extLst>
          </p:cNvPr>
          <p:cNvPicPr>
            <a:picLocks noChangeAspect="1"/>
          </p:cNvPicPr>
          <p:nvPr/>
        </p:nvPicPr>
        <p:blipFill>
          <a:blip r:embed="rId3"/>
          <a:stretch>
            <a:fillRect/>
          </a:stretch>
        </p:blipFill>
        <p:spPr>
          <a:xfrm>
            <a:off x="1763048" y="5387477"/>
            <a:ext cx="6467319" cy="1114425"/>
          </a:xfrm>
          <a:prstGeom prst="rect">
            <a:avLst/>
          </a:prstGeom>
        </p:spPr>
      </p:pic>
    </p:spTree>
    <p:extLst>
      <p:ext uri="{BB962C8B-B14F-4D97-AF65-F5344CB8AC3E}">
        <p14:creationId xmlns:p14="http://schemas.microsoft.com/office/powerpoint/2010/main" val="319921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Gender</a:t>
            </a:r>
            <a:endParaRPr lang="en-US" dirty="0"/>
          </a:p>
        </p:txBody>
      </p:sp>
      <p:sp>
        <p:nvSpPr>
          <p:cNvPr id="3" name="Content Placeholder 2"/>
          <p:cNvSpPr>
            <a:spLocks noGrp="1"/>
          </p:cNvSpPr>
          <p:nvPr>
            <p:ph type="body" sz="quarter" idx="10"/>
          </p:nvPr>
        </p:nvSpPr>
        <p:spPr>
          <a:xfrm>
            <a:off x="466725" y="1590675"/>
            <a:ext cx="8220075" cy="4176713"/>
          </a:xfrm>
        </p:spPr>
        <p:txBody>
          <a:bodyPr/>
          <a:lstStyle/>
          <a:p>
            <a:pPr marL="0" indent="0">
              <a:buNone/>
            </a:pPr>
            <a:r>
              <a:rPr lang="en-US" dirty="0"/>
              <a:t>Gender is a culturally defined set of economic, social, and political roles, responsibilities, rights, entitlements, and obligations associated with being female and male. It is also reflected in the power relations between and among women and men, and boys and girls. </a:t>
            </a:r>
          </a:p>
          <a:p>
            <a:pPr lvl="1"/>
            <a:endParaRPr lang="en-US" dirty="0"/>
          </a:p>
        </p:txBody>
      </p:sp>
    </p:spTree>
    <p:extLst>
      <p:ext uri="{BB962C8B-B14F-4D97-AF65-F5344CB8AC3E}">
        <p14:creationId xmlns:p14="http://schemas.microsoft.com/office/powerpoint/2010/main" val="31973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Gender identity</a:t>
            </a:r>
            <a:endParaRPr lang="en-US" dirty="0"/>
          </a:p>
        </p:txBody>
      </p:sp>
      <p:sp>
        <p:nvSpPr>
          <p:cNvPr id="3" name="Content Placeholder 2"/>
          <p:cNvSpPr>
            <a:spLocks noGrp="1"/>
          </p:cNvSpPr>
          <p:nvPr>
            <p:ph type="body" sz="quarter" idx="10"/>
          </p:nvPr>
        </p:nvSpPr>
        <p:spPr/>
        <p:txBody>
          <a:bodyPr/>
          <a:lstStyle/>
          <a:p>
            <a:pPr marL="0" indent="0">
              <a:buNone/>
            </a:pPr>
            <a:r>
              <a:rPr lang="en-US" sz="2200" dirty="0"/>
              <a:t>A person’s deeply felt internal and individual experience of gender, which may or may not correspond with the sex assigned at birth.</a:t>
            </a:r>
          </a:p>
          <a:p>
            <a:endParaRPr lang="en-US" sz="2200" dirty="0"/>
          </a:p>
          <a:p>
            <a:pPr marL="0" indent="0">
              <a:buNone/>
            </a:pPr>
            <a:r>
              <a:rPr lang="en-US" sz="2200" dirty="0"/>
              <a:t>When one’s gender identity does not correspond with sex assigned at birth, a person may identify as: </a:t>
            </a:r>
          </a:p>
          <a:p>
            <a:pPr lvl="0"/>
            <a:r>
              <a:rPr lang="en-US" sz="2200" b="1" dirty="0"/>
              <a:t>Transgender: </a:t>
            </a:r>
            <a:r>
              <a:rPr lang="en-US" sz="2200" dirty="0"/>
              <a:t>gender identity is different from sex assigned at birth</a:t>
            </a:r>
          </a:p>
          <a:p>
            <a:pPr lvl="0"/>
            <a:r>
              <a:rPr lang="en-US" sz="2200" b="1" dirty="0"/>
              <a:t>Trans woman: </a:t>
            </a:r>
            <a:r>
              <a:rPr lang="en-US" sz="2200" dirty="0"/>
              <a:t>assigned male at birth and identifies as female</a:t>
            </a:r>
          </a:p>
          <a:p>
            <a:pPr lvl="0"/>
            <a:r>
              <a:rPr lang="en-US" sz="2200" b="1" dirty="0"/>
              <a:t>Trans man: </a:t>
            </a:r>
            <a:r>
              <a:rPr lang="en-US" sz="2200" dirty="0"/>
              <a:t>assigned female at birth and identifies as male</a:t>
            </a:r>
          </a:p>
        </p:txBody>
      </p:sp>
      <p:pic>
        <p:nvPicPr>
          <p:cNvPr id="8" name="Picture 7">
            <a:extLst>
              <a:ext uri="{FF2B5EF4-FFF2-40B4-BE49-F238E27FC236}">
                <a16:creationId xmlns:a16="http://schemas.microsoft.com/office/drawing/2014/main" id="{DEFBB7DD-CC79-4E4F-9EF6-F0EA353A7D9D}"/>
              </a:ext>
            </a:extLst>
          </p:cNvPr>
          <p:cNvPicPr>
            <a:picLocks noChangeAspect="1"/>
          </p:cNvPicPr>
          <p:nvPr/>
        </p:nvPicPr>
        <p:blipFill>
          <a:blip r:embed="rId3"/>
          <a:stretch>
            <a:fillRect/>
          </a:stretch>
        </p:blipFill>
        <p:spPr>
          <a:xfrm>
            <a:off x="1207871" y="5523346"/>
            <a:ext cx="6467319" cy="1133475"/>
          </a:xfrm>
          <a:prstGeom prst="rect">
            <a:avLst/>
          </a:prstGeom>
        </p:spPr>
      </p:pic>
    </p:spTree>
    <p:extLst>
      <p:ext uri="{BB962C8B-B14F-4D97-AF65-F5344CB8AC3E}">
        <p14:creationId xmlns:p14="http://schemas.microsoft.com/office/powerpoint/2010/main" val="42088462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Gender expression</a:t>
            </a:r>
            <a:endParaRPr lang="en-US" dirty="0"/>
          </a:p>
        </p:txBody>
      </p:sp>
      <p:sp>
        <p:nvSpPr>
          <p:cNvPr id="3" name="Content Placeholder 2"/>
          <p:cNvSpPr>
            <a:spLocks noGrp="1"/>
          </p:cNvSpPr>
          <p:nvPr>
            <p:ph type="body" sz="quarter" idx="10"/>
          </p:nvPr>
        </p:nvSpPr>
        <p:spPr/>
        <p:txBody>
          <a:bodyPr/>
          <a:lstStyle/>
          <a:p>
            <a:pPr marL="0" indent="0">
              <a:buNone/>
            </a:pPr>
            <a:r>
              <a:rPr lang="en-US" dirty="0"/>
              <a:t>Gender expression is the external display of one’s gender identity through:</a:t>
            </a:r>
          </a:p>
          <a:p>
            <a:r>
              <a:rPr lang="en-US" dirty="0"/>
              <a:t>Appearance</a:t>
            </a:r>
          </a:p>
          <a:p>
            <a:r>
              <a:rPr lang="en-US" dirty="0"/>
              <a:t>Disposition</a:t>
            </a:r>
          </a:p>
          <a:p>
            <a:r>
              <a:rPr lang="en-US" dirty="0"/>
              <a:t>Social behavior</a:t>
            </a:r>
          </a:p>
          <a:p>
            <a:endParaRPr lang="en-US" dirty="0"/>
          </a:p>
          <a:p>
            <a:pPr marL="0" indent="0">
              <a:buNone/>
            </a:pPr>
            <a:r>
              <a:rPr lang="en-US" dirty="0"/>
              <a:t>A person’s gender expression may or may not be consistent with socially prescribed gender norms. </a:t>
            </a:r>
          </a:p>
        </p:txBody>
      </p:sp>
      <p:pic>
        <p:nvPicPr>
          <p:cNvPr id="7" name="Picture 6">
            <a:extLst>
              <a:ext uri="{FF2B5EF4-FFF2-40B4-BE49-F238E27FC236}">
                <a16:creationId xmlns:a16="http://schemas.microsoft.com/office/drawing/2014/main" id="{9F978736-FA2E-4F45-B7B2-F1FA35A19C4C}"/>
              </a:ext>
            </a:extLst>
          </p:cNvPr>
          <p:cNvPicPr>
            <a:picLocks noChangeAspect="1"/>
          </p:cNvPicPr>
          <p:nvPr/>
        </p:nvPicPr>
        <p:blipFill rotWithShape="1">
          <a:blip r:embed="rId3"/>
          <a:srcRect b="20185"/>
          <a:stretch/>
        </p:blipFill>
        <p:spPr>
          <a:xfrm>
            <a:off x="1524083" y="5591123"/>
            <a:ext cx="6467319" cy="980706"/>
          </a:xfrm>
          <a:prstGeom prst="rect">
            <a:avLst/>
          </a:prstGeom>
        </p:spPr>
      </p:pic>
    </p:spTree>
    <p:extLst>
      <p:ext uri="{BB962C8B-B14F-4D97-AF65-F5344CB8AC3E}">
        <p14:creationId xmlns:p14="http://schemas.microsoft.com/office/powerpoint/2010/main" val="1910456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Activity: Sex and gender: What’s the difference? (Part 2)</a:t>
            </a:r>
          </a:p>
        </p:txBody>
      </p:sp>
      <p:sp>
        <p:nvSpPr>
          <p:cNvPr id="3" name="Text Placeholder 2"/>
          <p:cNvSpPr>
            <a:spLocks noGrp="1"/>
          </p:cNvSpPr>
          <p:nvPr>
            <p:ph type="body" sz="quarter" idx="10"/>
          </p:nvPr>
        </p:nvSpPr>
        <p:spPr>
          <a:xfrm>
            <a:off x="466725" y="1590675"/>
            <a:ext cx="8220075" cy="4176713"/>
          </a:xfrm>
        </p:spPr>
        <p:txBody>
          <a:bodyPr/>
          <a:lstStyle/>
          <a:p>
            <a:r>
              <a:rPr lang="en-US" dirty="0"/>
              <a:t>Refer back to the group drawings.</a:t>
            </a:r>
          </a:p>
          <a:p>
            <a:r>
              <a:rPr lang="en-US" dirty="0"/>
              <a:t>Circle those attributes that show gender expression in one color and those that show biological sex in another color.</a:t>
            </a:r>
          </a:p>
        </p:txBody>
      </p:sp>
    </p:spTree>
    <p:extLst>
      <p:ext uri="{BB962C8B-B14F-4D97-AF65-F5344CB8AC3E}">
        <p14:creationId xmlns:p14="http://schemas.microsoft.com/office/powerpoint/2010/main" val="17892102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Sexual orientation</a:t>
            </a:r>
            <a:endParaRPr lang="en-US" dirty="0"/>
          </a:p>
        </p:txBody>
      </p:sp>
      <p:sp>
        <p:nvSpPr>
          <p:cNvPr id="3" name="Content Placeholder 2"/>
          <p:cNvSpPr>
            <a:spLocks noGrp="1"/>
          </p:cNvSpPr>
          <p:nvPr>
            <p:ph type="body" sz="quarter" idx="10"/>
          </p:nvPr>
        </p:nvSpPr>
        <p:spPr>
          <a:xfrm>
            <a:off x="466725" y="1590675"/>
            <a:ext cx="8220075" cy="3950943"/>
          </a:xfrm>
        </p:spPr>
        <p:txBody>
          <a:bodyPr>
            <a:noAutofit/>
          </a:bodyPr>
          <a:lstStyle/>
          <a:p>
            <a:pPr marL="0" indent="0">
              <a:buNone/>
            </a:pPr>
            <a:r>
              <a:rPr lang="en-US" sz="2200" dirty="0"/>
              <a:t>An enduring emotional, romantic, or sexual attraction to another person of a different sex or gender, the same sex or gender, or to both sexes and more than one gender. </a:t>
            </a:r>
          </a:p>
          <a:p>
            <a:pPr marL="0" indent="0">
              <a:buNone/>
            </a:pPr>
            <a:endParaRPr lang="en-US" sz="2200" dirty="0"/>
          </a:p>
          <a:p>
            <a:pPr marL="0" indent="0">
              <a:buNone/>
            </a:pPr>
            <a:r>
              <a:rPr lang="en-US" sz="2200" b="1" dirty="0"/>
              <a:t>Terms often used to describe sexual orientation</a:t>
            </a:r>
          </a:p>
          <a:p>
            <a:r>
              <a:rPr lang="en-US" sz="2200" dirty="0"/>
              <a:t>Attraction to members of one’s own sex or gender (homosexual)</a:t>
            </a:r>
          </a:p>
          <a:p>
            <a:r>
              <a:rPr lang="en-US" sz="2200" dirty="0"/>
              <a:t>Attraction to members of the opposite sex or gender (heterosexual)</a:t>
            </a:r>
          </a:p>
        </p:txBody>
      </p:sp>
      <p:pic>
        <p:nvPicPr>
          <p:cNvPr id="7" name="Picture 6">
            <a:extLst>
              <a:ext uri="{FF2B5EF4-FFF2-40B4-BE49-F238E27FC236}">
                <a16:creationId xmlns:a16="http://schemas.microsoft.com/office/drawing/2014/main" id="{DF6577EA-7DAF-4C2B-BD73-D27F89D5491A}"/>
              </a:ext>
            </a:extLst>
          </p:cNvPr>
          <p:cNvPicPr>
            <a:picLocks noChangeAspect="1"/>
          </p:cNvPicPr>
          <p:nvPr/>
        </p:nvPicPr>
        <p:blipFill>
          <a:blip r:embed="rId3"/>
          <a:stretch>
            <a:fillRect/>
          </a:stretch>
        </p:blipFill>
        <p:spPr>
          <a:xfrm>
            <a:off x="1338341" y="5541618"/>
            <a:ext cx="6467318" cy="1123950"/>
          </a:xfrm>
          <a:prstGeom prst="rect">
            <a:avLst/>
          </a:prstGeom>
        </p:spPr>
      </p:pic>
    </p:spTree>
    <p:extLst>
      <p:ext uri="{BB962C8B-B14F-4D97-AF65-F5344CB8AC3E}">
        <p14:creationId xmlns:p14="http://schemas.microsoft.com/office/powerpoint/2010/main" val="414915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E731CC0-FEBF-4859-95E7-EBC6B7EE5CA1}"/>
              </a:ext>
            </a:extLst>
          </p:cNvPr>
          <p:cNvPicPr>
            <a:picLocks noChangeAspect="1"/>
          </p:cNvPicPr>
          <p:nvPr/>
        </p:nvPicPr>
        <p:blipFill>
          <a:blip r:embed="rId3"/>
          <a:stretch>
            <a:fillRect/>
          </a:stretch>
        </p:blipFill>
        <p:spPr>
          <a:xfrm>
            <a:off x="1274161" y="985837"/>
            <a:ext cx="6467319" cy="1114425"/>
          </a:xfrm>
          <a:prstGeom prst="rect">
            <a:avLst/>
          </a:prstGeom>
        </p:spPr>
      </p:pic>
      <p:pic>
        <p:nvPicPr>
          <p:cNvPr id="17" name="Picture 16">
            <a:extLst>
              <a:ext uri="{FF2B5EF4-FFF2-40B4-BE49-F238E27FC236}">
                <a16:creationId xmlns:a16="http://schemas.microsoft.com/office/drawing/2014/main" id="{E17A9D2E-10D0-43C3-8AB1-309105012E7B}"/>
              </a:ext>
            </a:extLst>
          </p:cNvPr>
          <p:cNvPicPr>
            <a:picLocks noChangeAspect="1"/>
          </p:cNvPicPr>
          <p:nvPr/>
        </p:nvPicPr>
        <p:blipFill>
          <a:blip r:embed="rId4"/>
          <a:stretch>
            <a:fillRect/>
          </a:stretch>
        </p:blipFill>
        <p:spPr>
          <a:xfrm>
            <a:off x="1321786" y="2100262"/>
            <a:ext cx="6467319" cy="1228725"/>
          </a:xfrm>
          <a:prstGeom prst="rect">
            <a:avLst/>
          </a:prstGeom>
        </p:spPr>
      </p:pic>
      <p:pic>
        <p:nvPicPr>
          <p:cNvPr id="18" name="Picture 17">
            <a:extLst>
              <a:ext uri="{FF2B5EF4-FFF2-40B4-BE49-F238E27FC236}">
                <a16:creationId xmlns:a16="http://schemas.microsoft.com/office/drawing/2014/main" id="{44FBFA9C-8E0D-43C9-8437-5AEA66D93D50}"/>
              </a:ext>
            </a:extLst>
          </p:cNvPr>
          <p:cNvPicPr>
            <a:picLocks noChangeAspect="1"/>
          </p:cNvPicPr>
          <p:nvPr/>
        </p:nvPicPr>
        <p:blipFill>
          <a:blip r:embed="rId5"/>
          <a:stretch>
            <a:fillRect/>
          </a:stretch>
        </p:blipFill>
        <p:spPr>
          <a:xfrm>
            <a:off x="1321786" y="3228974"/>
            <a:ext cx="6467319" cy="1133475"/>
          </a:xfrm>
          <a:prstGeom prst="rect">
            <a:avLst/>
          </a:prstGeom>
        </p:spPr>
      </p:pic>
      <p:pic>
        <p:nvPicPr>
          <p:cNvPr id="19" name="Picture 18">
            <a:extLst>
              <a:ext uri="{FF2B5EF4-FFF2-40B4-BE49-F238E27FC236}">
                <a16:creationId xmlns:a16="http://schemas.microsoft.com/office/drawing/2014/main" id="{7DAF4048-2F9F-4312-BB57-6E4020280151}"/>
              </a:ext>
            </a:extLst>
          </p:cNvPr>
          <p:cNvPicPr>
            <a:picLocks noChangeAspect="1"/>
          </p:cNvPicPr>
          <p:nvPr/>
        </p:nvPicPr>
        <p:blipFill>
          <a:blip r:embed="rId6"/>
          <a:stretch>
            <a:fillRect/>
          </a:stretch>
        </p:blipFill>
        <p:spPr>
          <a:xfrm>
            <a:off x="1388463" y="4367211"/>
            <a:ext cx="6467318" cy="1123950"/>
          </a:xfrm>
          <a:prstGeom prst="rect">
            <a:avLst/>
          </a:prstGeom>
        </p:spPr>
      </p:pic>
    </p:spTree>
    <p:extLst>
      <p:ext uri="{BB962C8B-B14F-4D97-AF65-F5344CB8AC3E}">
        <p14:creationId xmlns:p14="http://schemas.microsoft.com/office/powerpoint/2010/main" val="6298055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Gender norms</a:t>
            </a:r>
          </a:p>
        </p:txBody>
      </p:sp>
      <p:sp>
        <p:nvSpPr>
          <p:cNvPr id="8" name="Text Placeholder 7"/>
          <p:cNvSpPr>
            <a:spLocks noGrp="1"/>
          </p:cNvSpPr>
          <p:nvPr>
            <p:ph type="body" sz="quarter" idx="10"/>
          </p:nvPr>
        </p:nvSpPr>
        <p:spPr>
          <a:xfrm>
            <a:off x="466725" y="1590675"/>
            <a:ext cx="8220075" cy="4176713"/>
          </a:xfrm>
        </p:spPr>
        <p:txBody>
          <a:bodyPr/>
          <a:lstStyle/>
          <a:p>
            <a:pPr marL="0" indent="0">
              <a:buNone/>
            </a:pPr>
            <a:r>
              <a:rPr lang="en-US" dirty="0"/>
              <a:t>What are the rules for boys/men and girls/women?</a:t>
            </a:r>
          </a:p>
          <a:p>
            <a:r>
              <a:rPr lang="en-US" dirty="0"/>
              <a:t>What kinds of toys are boys/girls expected to play with? </a:t>
            </a:r>
          </a:p>
          <a:p>
            <a:r>
              <a:rPr lang="en-US" dirty="0"/>
              <a:t>What kinds of emotions are acceptable for men/women?</a:t>
            </a:r>
          </a:p>
          <a:p>
            <a:r>
              <a:rPr lang="en-US" dirty="0"/>
              <a:t>What kinds of professions are considered most appropriate for women? What about for men?</a:t>
            </a:r>
          </a:p>
          <a:p>
            <a:r>
              <a:rPr lang="en-US" dirty="0"/>
              <a:t>What are women expected to contribute to their families? What about men?</a:t>
            </a:r>
            <a:endParaRPr lang="es-DO" dirty="0"/>
          </a:p>
        </p:txBody>
      </p:sp>
    </p:spTree>
    <p:extLst>
      <p:ext uri="{BB962C8B-B14F-4D97-AF65-F5344CB8AC3E}">
        <p14:creationId xmlns:p14="http://schemas.microsoft.com/office/powerpoint/2010/main" val="30804655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60BD4-4875-43DA-99FF-BB302B9957E7}"/>
              </a:ext>
            </a:extLst>
          </p:cNvPr>
          <p:cNvSpPr>
            <a:spLocks noGrp="1"/>
          </p:cNvSpPr>
          <p:nvPr>
            <p:ph type="title"/>
          </p:nvPr>
        </p:nvSpPr>
        <p:spPr/>
        <p:txBody>
          <a:bodyPr/>
          <a:lstStyle/>
          <a:p>
            <a:r>
              <a:rPr lang="en-US" dirty="0"/>
              <a:t>Discussion: Gender norms (debrief)</a:t>
            </a:r>
          </a:p>
        </p:txBody>
      </p:sp>
      <p:sp>
        <p:nvSpPr>
          <p:cNvPr id="3" name="Text Placeholder 2">
            <a:extLst>
              <a:ext uri="{FF2B5EF4-FFF2-40B4-BE49-F238E27FC236}">
                <a16:creationId xmlns:a16="http://schemas.microsoft.com/office/drawing/2014/main" id="{9A1944FF-10A6-4626-AD59-86ED6A0423AC}"/>
              </a:ext>
            </a:extLst>
          </p:cNvPr>
          <p:cNvSpPr>
            <a:spLocks noGrp="1"/>
          </p:cNvSpPr>
          <p:nvPr>
            <p:ph type="body" sz="quarter" idx="10"/>
          </p:nvPr>
        </p:nvSpPr>
        <p:spPr>
          <a:xfrm>
            <a:off x="466725" y="1590675"/>
            <a:ext cx="8220075" cy="4176713"/>
          </a:xfrm>
        </p:spPr>
        <p:txBody>
          <a:bodyPr/>
          <a:lstStyle/>
          <a:p>
            <a:pPr marL="0" indent="0">
              <a:buNone/>
            </a:pPr>
            <a:r>
              <a:rPr lang="en-US" dirty="0"/>
              <a:t>Gender norms refer to a set of expectations or rules assigned by our society and culture that tell us how to act, look, and feel as men/boys and women/girls. </a:t>
            </a:r>
          </a:p>
          <a:p>
            <a:endParaRPr lang="en-US" dirty="0"/>
          </a:p>
          <a:p>
            <a:pPr marL="0" indent="0">
              <a:buNone/>
            </a:pPr>
            <a:r>
              <a:rPr lang="en-US" dirty="0"/>
              <a:t>How do we learn these gender norms?</a:t>
            </a:r>
          </a:p>
        </p:txBody>
      </p:sp>
    </p:spTree>
    <p:extLst>
      <p:ext uri="{BB962C8B-B14F-4D97-AF65-F5344CB8AC3E}">
        <p14:creationId xmlns:p14="http://schemas.microsoft.com/office/powerpoint/2010/main" val="1054289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F03AA-216A-413C-B7F5-523F992C32CF}"/>
              </a:ext>
            </a:extLst>
          </p:cNvPr>
          <p:cNvSpPr>
            <a:spLocks noGrp="1"/>
          </p:cNvSpPr>
          <p:nvPr>
            <p:ph type="title"/>
          </p:nvPr>
        </p:nvSpPr>
        <p:spPr/>
        <p:txBody>
          <a:bodyPr/>
          <a:lstStyle/>
          <a:p>
            <a:r>
              <a:rPr lang="en-US" dirty="0"/>
              <a:t>Objective</a:t>
            </a:r>
          </a:p>
        </p:txBody>
      </p:sp>
      <p:sp>
        <p:nvSpPr>
          <p:cNvPr id="3" name="Text Placeholder 2">
            <a:extLst>
              <a:ext uri="{FF2B5EF4-FFF2-40B4-BE49-F238E27FC236}">
                <a16:creationId xmlns:a16="http://schemas.microsoft.com/office/drawing/2014/main" id="{64C42A2D-5E69-46DD-ACDD-42F0B8BA4F75}"/>
              </a:ext>
            </a:extLst>
          </p:cNvPr>
          <p:cNvSpPr>
            <a:spLocks noGrp="1"/>
          </p:cNvSpPr>
          <p:nvPr>
            <p:ph type="body" sz="quarter" idx="10"/>
          </p:nvPr>
        </p:nvSpPr>
        <p:spPr>
          <a:xfrm>
            <a:off x="466725" y="1590675"/>
            <a:ext cx="8220075" cy="4176713"/>
          </a:xfrm>
        </p:spPr>
        <p:txBody>
          <a:bodyPr/>
          <a:lstStyle/>
          <a:p>
            <a:pPr marL="0" indent="0">
              <a:buNone/>
            </a:pPr>
            <a:r>
              <a:rPr lang="en-US" dirty="0"/>
              <a:t>Introduce ourselves and discuss the role of health care workers in </a:t>
            </a:r>
            <a:r>
              <a:rPr lang="en-US" dirty="0">
                <a:solidFill>
                  <a:srgbClr val="00B050"/>
                </a:solidFill>
              </a:rPr>
              <a:t>[country]</a:t>
            </a:r>
            <a:endParaRPr lang="en-US" dirty="0"/>
          </a:p>
        </p:txBody>
      </p:sp>
    </p:spTree>
    <p:extLst>
      <p:ext uri="{BB962C8B-B14F-4D97-AF65-F5344CB8AC3E}">
        <p14:creationId xmlns:p14="http://schemas.microsoft.com/office/powerpoint/2010/main" val="3750330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Effects of gender norms</a:t>
            </a:r>
          </a:p>
        </p:txBody>
      </p:sp>
      <p:sp>
        <p:nvSpPr>
          <p:cNvPr id="4" name="Text Placeholder 3"/>
          <p:cNvSpPr>
            <a:spLocks noGrp="1"/>
          </p:cNvSpPr>
          <p:nvPr>
            <p:ph type="body" sz="quarter" idx="10"/>
          </p:nvPr>
        </p:nvSpPr>
        <p:spPr>
          <a:xfrm>
            <a:off x="467360" y="1590283"/>
            <a:ext cx="8219440" cy="4176851"/>
          </a:xfrm>
        </p:spPr>
        <p:txBody>
          <a:bodyPr>
            <a:noAutofit/>
          </a:bodyPr>
          <a:lstStyle/>
          <a:p>
            <a:pPr marL="0" lvl="0" indent="0">
              <a:buNone/>
            </a:pPr>
            <a:r>
              <a:rPr lang="en-US" sz="2000" b="1" dirty="0"/>
              <a:t>How do gender norms affect all of us? </a:t>
            </a:r>
          </a:p>
          <a:p>
            <a:pPr lvl="0">
              <a:lnSpc>
                <a:spcPts val="2600"/>
              </a:lnSpc>
            </a:pPr>
            <a:r>
              <a:rPr lang="en-US" sz="2200" dirty="0"/>
              <a:t>Men may be kept from being caring parents because that role is seen as being a woman’s</a:t>
            </a:r>
          </a:p>
          <a:p>
            <a:pPr lvl="0">
              <a:lnSpc>
                <a:spcPts val="2600"/>
              </a:lnSpc>
            </a:pPr>
            <a:r>
              <a:rPr lang="en-US" sz="2200" dirty="0"/>
              <a:t>Men may not ask for help when it’s needed </a:t>
            </a:r>
          </a:p>
          <a:p>
            <a:pPr lvl="0">
              <a:lnSpc>
                <a:spcPts val="2600"/>
              </a:lnSpc>
            </a:pPr>
            <a:r>
              <a:rPr lang="en-US" sz="2200" dirty="0"/>
              <a:t>Men may take risks to prove their masculinity</a:t>
            </a:r>
          </a:p>
          <a:p>
            <a:pPr>
              <a:lnSpc>
                <a:spcPts val="2600"/>
              </a:lnSpc>
            </a:pPr>
            <a:r>
              <a:rPr lang="en-US" sz="2200" dirty="0"/>
              <a:t>Women/girls may do all the (unpaid) work in the home, limiting time for education or skills building</a:t>
            </a:r>
          </a:p>
          <a:p>
            <a:pPr>
              <a:lnSpc>
                <a:spcPts val="2600"/>
              </a:lnSpc>
            </a:pPr>
            <a:r>
              <a:rPr lang="en-US" sz="2200" dirty="0"/>
              <a:t>Women may be encouraged to submit to their husbands, even when abuse occurs</a:t>
            </a:r>
          </a:p>
          <a:p>
            <a:pPr lvl="0">
              <a:lnSpc>
                <a:spcPts val="2600"/>
              </a:lnSpc>
            </a:pPr>
            <a:r>
              <a:rPr lang="en-US" sz="2200" dirty="0"/>
              <a:t>Women may have few options for occupations outside the home, limiting their ability to earn money and live independently </a:t>
            </a:r>
          </a:p>
        </p:txBody>
      </p:sp>
    </p:spTree>
    <p:extLst>
      <p:ext uri="{BB962C8B-B14F-4D97-AF65-F5344CB8AC3E}">
        <p14:creationId xmlns:p14="http://schemas.microsoft.com/office/powerpoint/2010/main" val="153807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Discussion: Effects of gender norms (continued)</a:t>
            </a:r>
          </a:p>
        </p:txBody>
      </p:sp>
      <p:sp>
        <p:nvSpPr>
          <p:cNvPr id="4" name="Text Placeholder 3"/>
          <p:cNvSpPr>
            <a:spLocks noGrp="1"/>
          </p:cNvSpPr>
          <p:nvPr>
            <p:ph type="body" sz="quarter" idx="10"/>
          </p:nvPr>
        </p:nvSpPr>
        <p:spPr>
          <a:xfrm>
            <a:off x="466725" y="1590675"/>
            <a:ext cx="8220075" cy="4176713"/>
          </a:xfrm>
        </p:spPr>
        <p:txBody>
          <a:bodyPr/>
          <a:lstStyle/>
          <a:p>
            <a:pPr marL="0" indent="0">
              <a:buNone/>
            </a:pPr>
            <a:r>
              <a:rPr lang="en-US" b="1" dirty="0"/>
              <a:t>What happens when someone is perceived as nonconforming to “rules” about gender?</a:t>
            </a:r>
            <a:endParaRPr lang="en-US" dirty="0"/>
          </a:p>
          <a:p>
            <a:r>
              <a:rPr lang="en-US" dirty="0"/>
              <a:t>Made fun of</a:t>
            </a:r>
          </a:p>
          <a:p>
            <a:r>
              <a:rPr lang="en-US" dirty="0"/>
              <a:t>Rejected</a:t>
            </a:r>
          </a:p>
          <a:p>
            <a:r>
              <a:rPr lang="en-US" dirty="0"/>
              <a:t>Abused physically and sexually (including murdered)</a:t>
            </a:r>
          </a:p>
          <a:p>
            <a:r>
              <a:rPr lang="en-US" dirty="0"/>
              <a:t>Develops low self-esteem/depression </a:t>
            </a:r>
          </a:p>
          <a:p>
            <a:r>
              <a:rPr lang="en-US" dirty="0"/>
              <a:t>Does harm to themselves or commits suicide</a:t>
            </a:r>
          </a:p>
          <a:p>
            <a:r>
              <a:rPr lang="en-US" dirty="0"/>
              <a:t>Denied services (including health, social, and legal/justice services that could help protect him/her from violence or provide support if violence occurs)</a:t>
            </a:r>
          </a:p>
        </p:txBody>
      </p:sp>
    </p:spTree>
    <p:extLst>
      <p:ext uri="{BB962C8B-B14F-4D97-AF65-F5344CB8AC3E}">
        <p14:creationId xmlns:p14="http://schemas.microsoft.com/office/powerpoint/2010/main" val="116207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93091-22ED-474E-8BB7-0785BD4D1AC9}"/>
              </a:ext>
            </a:extLst>
          </p:cNvPr>
          <p:cNvSpPr>
            <a:spLocks noGrp="1"/>
          </p:cNvSpPr>
          <p:nvPr>
            <p:ph type="title"/>
          </p:nvPr>
        </p:nvSpPr>
        <p:spPr/>
        <p:txBody>
          <a:bodyPr>
            <a:normAutofit fontScale="90000"/>
          </a:bodyPr>
          <a:lstStyle/>
          <a:p>
            <a:r>
              <a:rPr lang="en-US" dirty="0"/>
              <a:t>Discussion: Effects of gender norms (continued)</a:t>
            </a:r>
          </a:p>
        </p:txBody>
      </p:sp>
      <p:sp>
        <p:nvSpPr>
          <p:cNvPr id="3" name="Text Placeholder 2">
            <a:extLst>
              <a:ext uri="{FF2B5EF4-FFF2-40B4-BE49-F238E27FC236}">
                <a16:creationId xmlns:a16="http://schemas.microsoft.com/office/drawing/2014/main" id="{75AA92DA-121A-42C9-8997-C45C5A798E37}"/>
              </a:ext>
            </a:extLst>
          </p:cNvPr>
          <p:cNvSpPr>
            <a:spLocks noGrp="1"/>
          </p:cNvSpPr>
          <p:nvPr>
            <p:ph type="body" sz="quarter" idx="10"/>
          </p:nvPr>
        </p:nvSpPr>
        <p:spPr/>
        <p:txBody>
          <a:bodyPr/>
          <a:lstStyle/>
          <a:p>
            <a:pPr marL="0" lvl="0" indent="0">
              <a:buNone/>
            </a:pPr>
            <a:r>
              <a:rPr lang="en-US" b="1" dirty="0"/>
              <a:t>How do gender norms increase HIV vulnerability among…</a:t>
            </a:r>
          </a:p>
          <a:p>
            <a:r>
              <a:rPr lang="en-US" dirty="0"/>
              <a:t>Men who have sex with men?</a:t>
            </a:r>
          </a:p>
          <a:p>
            <a:r>
              <a:rPr lang="en-US" dirty="0"/>
              <a:t>Female sex workers?</a:t>
            </a:r>
          </a:p>
          <a:p>
            <a:r>
              <a:rPr lang="en-US" dirty="0"/>
              <a:t>Women who inject drugs?</a:t>
            </a:r>
          </a:p>
          <a:p>
            <a:r>
              <a:rPr lang="en-US" dirty="0"/>
              <a:t>Transgender women?</a:t>
            </a:r>
          </a:p>
        </p:txBody>
      </p:sp>
    </p:spTree>
    <p:extLst>
      <p:ext uri="{BB962C8B-B14F-4D97-AF65-F5344CB8AC3E}">
        <p14:creationId xmlns:p14="http://schemas.microsoft.com/office/powerpoint/2010/main" val="35542870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stigma?</a:t>
            </a:r>
            <a:endParaRPr lang="en-US" dirty="0"/>
          </a:p>
        </p:txBody>
      </p:sp>
      <p:sp>
        <p:nvSpPr>
          <p:cNvPr id="6" name="Text Placeholder 5"/>
          <p:cNvSpPr>
            <a:spLocks noGrp="1"/>
          </p:cNvSpPr>
          <p:nvPr>
            <p:ph type="body" sz="quarter" idx="10"/>
          </p:nvPr>
        </p:nvSpPr>
        <p:spPr>
          <a:xfrm>
            <a:off x="466725" y="1590675"/>
            <a:ext cx="8220075" cy="4176713"/>
          </a:xfrm>
        </p:spPr>
        <p:txBody>
          <a:bodyPr/>
          <a:lstStyle/>
          <a:p>
            <a:r>
              <a:rPr lang="en-US" dirty="0"/>
              <a:t>Stigma is shame or disgrace directed at someone perceived as socially unacceptable or not conforming to norms. </a:t>
            </a:r>
          </a:p>
          <a:p>
            <a:endParaRPr lang="en-US" dirty="0"/>
          </a:p>
          <a:p>
            <a:r>
              <a:rPr lang="en-US" dirty="0"/>
              <a:t>Stigma refers to the strong </a:t>
            </a:r>
            <a:r>
              <a:rPr lang="en-US" i="1" dirty="0"/>
              <a:t>negative feelings or disapproval</a:t>
            </a:r>
            <a:r>
              <a:rPr lang="en-US" dirty="0"/>
              <a:t> that is linked to a specific person, group, or trait.</a:t>
            </a:r>
          </a:p>
        </p:txBody>
      </p:sp>
    </p:spTree>
    <p:extLst>
      <p:ext uri="{BB962C8B-B14F-4D97-AF65-F5344CB8AC3E}">
        <p14:creationId xmlns:p14="http://schemas.microsoft.com/office/powerpoint/2010/main" val="9035923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discrimination?</a:t>
            </a:r>
          </a:p>
        </p:txBody>
      </p:sp>
      <p:sp>
        <p:nvSpPr>
          <p:cNvPr id="6" name="Text Placeholder 5"/>
          <p:cNvSpPr>
            <a:spLocks noGrp="1"/>
          </p:cNvSpPr>
          <p:nvPr>
            <p:ph type="body" sz="quarter" idx="10"/>
          </p:nvPr>
        </p:nvSpPr>
        <p:spPr>
          <a:xfrm>
            <a:off x="466725" y="1590675"/>
            <a:ext cx="8220075" cy="4176713"/>
          </a:xfrm>
        </p:spPr>
        <p:txBody>
          <a:bodyPr/>
          <a:lstStyle/>
          <a:p>
            <a:pPr marL="0" indent="0">
              <a:buNone/>
            </a:pPr>
            <a:r>
              <a:rPr lang="en-US" dirty="0"/>
              <a:t>Discrimination occurs when a person or group of individuals are </a:t>
            </a:r>
            <a:r>
              <a:rPr lang="en-US" i="1" dirty="0"/>
              <a:t>treated</a:t>
            </a:r>
            <a:r>
              <a:rPr lang="en-US" dirty="0"/>
              <a:t> unjustly or unfairly because of a specific trait they possess.</a:t>
            </a:r>
          </a:p>
        </p:txBody>
      </p:sp>
    </p:spTree>
    <p:extLst>
      <p:ext uri="{BB962C8B-B14F-4D97-AF65-F5344CB8AC3E}">
        <p14:creationId xmlns:p14="http://schemas.microsoft.com/office/powerpoint/2010/main" val="11609804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Stigmatization process</a:t>
            </a:r>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244093190"/>
              </p:ext>
            </p:extLst>
          </p:nvPr>
        </p:nvGraphicFramePr>
        <p:xfrm>
          <a:off x="914400" y="1395274"/>
          <a:ext cx="7315200" cy="4983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812623" y="6378437"/>
            <a:ext cx="4836695" cy="276999"/>
          </a:xfrm>
          <a:prstGeom prst="rect">
            <a:avLst/>
          </a:prstGeom>
          <a:noFill/>
        </p:spPr>
        <p:txBody>
          <a:bodyPr wrap="square" rtlCol="0">
            <a:spAutoFit/>
          </a:bodyPr>
          <a:lstStyle/>
          <a:p>
            <a:r>
              <a:rPr lang="en-US" sz="1200" dirty="0">
                <a:latin typeface="+mn-lt"/>
              </a:rPr>
              <a:t>Source: Link &amp; Phelan, 2001.</a:t>
            </a:r>
          </a:p>
        </p:txBody>
      </p:sp>
    </p:spTree>
    <p:extLst>
      <p:ext uri="{BB962C8B-B14F-4D97-AF65-F5344CB8AC3E}">
        <p14:creationId xmlns:p14="http://schemas.microsoft.com/office/powerpoint/2010/main" val="10366221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Stigmatization process with gender norms</a:t>
            </a:r>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964690108"/>
              </p:ext>
            </p:extLst>
          </p:nvPr>
        </p:nvGraphicFramePr>
        <p:xfrm>
          <a:off x="914400" y="1417637"/>
          <a:ext cx="7315200" cy="4983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00685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7E2B1-04DF-4112-BF8E-12ECD6D56633}"/>
              </a:ext>
            </a:extLst>
          </p:cNvPr>
          <p:cNvSpPr>
            <a:spLocks noGrp="1"/>
          </p:cNvSpPr>
          <p:nvPr>
            <p:ph type="title"/>
          </p:nvPr>
        </p:nvSpPr>
        <p:spPr/>
        <p:txBody>
          <a:bodyPr/>
          <a:lstStyle/>
          <a:p>
            <a:r>
              <a:rPr lang="en-US" dirty="0"/>
              <a:t>Gender-based violence (GBV)</a:t>
            </a:r>
          </a:p>
        </p:txBody>
      </p:sp>
      <p:sp>
        <p:nvSpPr>
          <p:cNvPr id="3" name="Text Placeholder 2">
            <a:extLst>
              <a:ext uri="{FF2B5EF4-FFF2-40B4-BE49-F238E27FC236}">
                <a16:creationId xmlns:a16="http://schemas.microsoft.com/office/drawing/2014/main" id="{98DD056A-C9FF-4CBA-81A5-9CABAAC43554}"/>
              </a:ext>
            </a:extLst>
          </p:cNvPr>
          <p:cNvSpPr>
            <a:spLocks noGrp="1"/>
          </p:cNvSpPr>
          <p:nvPr>
            <p:ph type="body" sz="quarter" idx="10"/>
          </p:nvPr>
        </p:nvSpPr>
        <p:spPr/>
        <p:txBody>
          <a:bodyPr/>
          <a:lstStyle/>
          <a:p>
            <a:pPr marL="0" indent="0">
              <a:buNone/>
            </a:pPr>
            <a:r>
              <a:rPr lang="en-US" dirty="0"/>
              <a:t>Any form of violence that is directed at an individual based on their biological sex, gender identity or expression, or their perceived adherence to socially defined expectations of what it means to be a man or woman, boy or girl. GBV is rooted in gender-related power differences, including social, economic, and political inequalities. </a:t>
            </a:r>
          </a:p>
        </p:txBody>
      </p:sp>
    </p:spTree>
    <p:extLst>
      <p:ext uri="{BB962C8B-B14F-4D97-AF65-F5344CB8AC3E}">
        <p14:creationId xmlns:p14="http://schemas.microsoft.com/office/powerpoint/2010/main" val="16158791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B4679-7409-437F-AE15-B511A95445C4}"/>
              </a:ext>
            </a:extLst>
          </p:cNvPr>
          <p:cNvSpPr>
            <a:spLocks noGrp="1"/>
          </p:cNvSpPr>
          <p:nvPr>
            <p:ph type="title"/>
          </p:nvPr>
        </p:nvSpPr>
        <p:spPr/>
        <p:txBody>
          <a:bodyPr>
            <a:normAutofit fontScale="90000"/>
          </a:bodyPr>
          <a:lstStyle/>
          <a:p>
            <a:r>
              <a:rPr lang="en-US" dirty="0"/>
              <a:t>What might this look like among health care workers?</a:t>
            </a:r>
          </a:p>
        </p:txBody>
      </p:sp>
      <p:sp>
        <p:nvSpPr>
          <p:cNvPr id="3" name="Text Placeholder 2">
            <a:extLst>
              <a:ext uri="{FF2B5EF4-FFF2-40B4-BE49-F238E27FC236}">
                <a16:creationId xmlns:a16="http://schemas.microsoft.com/office/drawing/2014/main" id="{14340431-88D4-4A0A-AB9F-4BEEA97B088C}"/>
              </a:ext>
            </a:extLst>
          </p:cNvPr>
          <p:cNvSpPr>
            <a:spLocks noGrp="1"/>
          </p:cNvSpPr>
          <p:nvPr>
            <p:ph type="body" sz="quarter" idx="10"/>
          </p:nvPr>
        </p:nvSpPr>
        <p:spPr/>
        <p:txBody>
          <a:bodyPr/>
          <a:lstStyle/>
          <a:p>
            <a:r>
              <a:rPr lang="en-US" b="1" dirty="0"/>
              <a:t>Belief: </a:t>
            </a:r>
            <a:r>
              <a:rPr lang="en-US" dirty="0"/>
              <a:t>A health care worker believes that men who have sex with other men are not following the “rules.”</a:t>
            </a:r>
          </a:p>
          <a:p>
            <a:r>
              <a:rPr lang="en-US" b="1" dirty="0"/>
              <a:t>Impact: </a:t>
            </a:r>
            <a:r>
              <a:rPr lang="en-US" dirty="0"/>
              <a:t>A service user will not get the STI treatment he needs, which could ultimately result in death or other harms. The service user is unlikely to ever seek services from that clinic again and may tell others to avoid the clinic. This will affect the clinic and its health care workers’ ability to improve the health status of the communities they serve.</a:t>
            </a:r>
          </a:p>
          <a:p>
            <a:endParaRPr lang="en-US" dirty="0"/>
          </a:p>
        </p:txBody>
      </p:sp>
    </p:spTree>
    <p:extLst>
      <p:ext uri="{BB962C8B-B14F-4D97-AF65-F5344CB8AC3E}">
        <p14:creationId xmlns:p14="http://schemas.microsoft.com/office/powerpoint/2010/main" val="309645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51B08-8700-420B-949E-0AF739A76042}"/>
              </a:ext>
            </a:extLst>
          </p:cNvPr>
          <p:cNvSpPr>
            <a:spLocks noGrp="1"/>
          </p:cNvSpPr>
          <p:nvPr>
            <p:ph type="title"/>
          </p:nvPr>
        </p:nvSpPr>
        <p:spPr/>
        <p:txBody>
          <a:bodyPr>
            <a:normAutofit fontScale="90000"/>
          </a:bodyPr>
          <a:lstStyle/>
          <a:p>
            <a:r>
              <a:rPr lang="en-US" dirty="0"/>
              <a:t>Discussion: What characteristics may affect services received?</a:t>
            </a:r>
          </a:p>
        </p:txBody>
      </p:sp>
      <p:sp>
        <p:nvSpPr>
          <p:cNvPr id="3" name="Text Placeholder 2">
            <a:extLst>
              <a:ext uri="{FF2B5EF4-FFF2-40B4-BE49-F238E27FC236}">
                <a16:creationId xmlns:a16="http://schemas.microsoft.com/office/drawing/2014/main" id="{4A75159C-F953-4F7D-8600-52BF82B4CAB1}"/>
              </a:ext>
            </a:extLst>
          </p:cNvPr>
          <p:cNvSpPr>
            <a:spLocks noGrp="1"/>
          </p:cNvSpPr>
          <p:nvPr>
            <p:ph type="body" sz="quarter" idx="10"/>
          </p:nvPr>
        </p:nvSpPr>
        <p:spPr>
          <a:xfrm>
            <a:off x="466725" y="1661795"/>
            <a:ext cx="8220075" cy="4176713"/>
          </a:xfrm>
        </p:spPr>
        <p:txBody>
          <a:bodyPr numCol="2"/>
          <a:lstStyle/>
          <a:p>
            <a:r>
              <a:rPr lang="en-US" dirty="0"/>
              <a:t>Biological sex</a:t>
            </a:r>
          </a:p>
          <a:p>
            <a:r>
              <a:rPr lang="en-US" dirty="0"/>
              <a:t>Gender identity/expression</a:t>
            </a:r>
          </a:p>
          <a:p>
            <a:r>
              <a:rPr lang="en-US" dirty="0"/>
              <a:t>Sexual orientation</a:t>
            </a:r>
          </a:p>
          <a:p>
            <a:r>
              <a:rPr lang="en-US" dirty="0"/>
              <a:t>Sexual behavior </a:t>
            </a:r>
          </a:p>
          <a:p>
            <a:r>
              <a:rPr lang="en-US" dirty="0"/>
              <a:t>Age</a:t>
            </a:r>
          </a:p>
          <a:p>
            <a:r>
              <a:rPr lang="en-US" dirty="0"/>
              <a:t>Race/ethnicity/tribe</a:t>
            </a:r>
          </a:p>
          <a:p>
            <a:r>
              <a:rPr lang="en-US" dirty="0"/>
              <a:t>Disability</a:t>
            </a:r>
          </a:p>
          <a:p>
            <a:r>
              <a:rPr lang="en-US" dirty="0"/>
              <a:t>HIV status</a:t>
            </a:r>
          </a:p>
          <a:p>
            <a:r>
              <a:rPr lang="en-US" dirty="0"/>
              <a:t>Socioeconomic class</a:t>
            </a:r>
          </a:p>
          <a:p>
            <a:r>
              <a:rPr lang="en-US" dirty="0"/>
              <a:t>Drug use</a:t>
            </a:r>
          </a:p>
          <a:p>
            <a:r>
              <a:rPr lang="en-US" dirty="0"/>
              <a:t>Religion</a:t>
            </a:r>
          </a:p>
          <a:p>
            <a:r>
              <a:rPr lang="en-US" dirty="0"/>
              <a:t>Occupation</a:t>
            </a:r>
          </a:p>
          <a:p>
            <a:r>
              <a:rPr lang="en-US" dirty="0"/>
              <a:t>Education/literacy</a:t>
            </a:r>
          </a:p>
          <a:p>
            <a:r>
              <a:rPr lang="en-US" dirty="0"/>
              <a:t>Nationality/citizenship</a:t>
            </a:r>
          </a:p>
        </p:txBody>
      </p:sp>
    </p:spTree>
    <p:extLst>
      <p:ext uri="{BB962C8B-B14F-4D97-AF65-F5344CB8AC3E}">
        <p14:creationId xmlns:p14="http://schemas.microsoft.com/office/powerpoint/2010/main" val="326478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Introductions</a:t>
            </a:r>
            <a:endParaRPr lang="en-US" dirty="0"/>
          </a:p>
        </p:txBody>
      </p:sp>
      <p:sp>
        <p:nvSpPr>
          <p:cNvPr id="5" name="Text Placeholder 4"/>
          <p:cNvSpPr>
            <a:spLocks noGrp="1"/>
          </p:cNvSpPr>
          <p:nvPr>
            <p:ph type="body" sz="quarter" idx="10"/>
          </p:nvPr>
        </p:nvSpPr>
        <p:spPr>
          <a:xfrm>
            <a:off x="466725" y="1590675"/>
            <a:ext cx="8220075" cy="4176713"/>
          </a:xfrm>
        </p:spPr>
        <p:txBody>
          <a:bodyPr/>
          <a:lstStyle/>
          <a:p>
            <a:r>
              <a:rPr lang="en-US" dirty="0"/>
              <a:t>Name</a:t>
            </a:r>
          </a:p>
          <a:p>
            <a:endParaRPr lang="en-US" dirty="0"/>
          </a:p>
          <a:p>
            <a:r>
              <a:rPr lang="en-US" dirty="0"/>
              <a:t>Organization and role</a:t>
            </a:r>
          </a:p>
          <a:p>
            <a:endParaRPr lang="en-US" dirty="0"/>
          </a:p>
          <a:p>
            <a:r>
              <a:rPr lang="en-US" dirty="0"/>
              <a:t>District/area in which you work</a:t>
            </a:r>
          </a:p>
          <a:p>
            <a:endParaRPr lang="en-US" dirty="0"/>
          </a:p>
          <a:p>
            <a:r>
              <a:rPr lang="en-US" dirty="0"/>
              <a:t>One reason you are proud to be a health care worker</a:t>
            </a:r>
          </a:p>
        </p:txBody>
      </p:sp>
    </p:spTree>
    <p:extLst>
      <p:ext uri="{BB962C8B-B14F-4D97-AF65-F5344CB8AC3E}">
        <p14:creationId xmlns:p14="http://schemas.microsoft.com/office/powerpoint/2010/main" val="17478409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8EBCE-E82D-4E17-89F3-C4570CF3D93F}"/>
              </a:ext>
            </a:extLst>
          </p:cNvPr>
          <p:cNvSpPr>
            <a:spLocks noGrp="1"/>
          </p:cNvSpPr>
          <p:nvPr>
            <p:ph type="title"/>
          </p:nvPr>
        </p:nvSpPr>
        <p:spPr/>
        <p:txBody>
          <a:bodyPr>
            <a:normAutofit fontScale="90000"/>
          </a:bodyPr>
          <a:lstStyle/>
          <a:p>
            <a:r>
              <a:rPr lang="en-US" dirty="0"/>
              <a:t>Activity: The last post-exposure prophylaxis (PEP) </a:t>
            </a:r>
          </a:p>
        </p:txBody>
      </p:sp>
      <p:sp>
        <p:nvSpPr>
          <p:cNvPr id="3" name="Text Placeholder 2">
            <a:extLst>
              <a:ext uri="{FF2B5EF4-FFF2-40B4-BE49-F238E27FC236}">
                <a16:creationId xmlns:a16="http://schemas.microsoft.com/office/drawing/2014/main" id="{6BF9CA4D-083D-46BC-92DD-0820CF1CDBF2}"/>
              </a:ext>
            </a:extLst>
          </p:cNvPr>
          <p:cNvSpPr>
            <a:spLocks noGrp="1"/>
          </p:cNvSpPr>
          <p:nvPr>
            <p:ph type="body" sz="quarter" idx="10"/>
          </p:nvPr>
        </p:nvSpPr>
        <p:spPr>
          <a:xfrm>
            <a:off x="466725" y="1590675"/>
            <a:ext cx="8220075" cy="4176713"/>
          </a:xfrm>
        </p:spPr>
        <p:txBody>
          <a:bodyPr>
            <a:noAutofit/>
          </a:bodyPr>
          <a:lstStyle/>
          <a:p>
            <a:r>
              <a:rPr lang="en-US" sz="2200" dirty="0"/>
              <a:t>PEP is a drug that can prevent HIV infection. It must be initiated within 72 hours after the potential exposure.</a:t>
            </a:r>
          </a:p>
          <a:p>
            <a:r>
              <a:rPr lang="en-US" sz="2200" dirty="0"/>
              <a:t>Imagine you are the health care worker in charge at your health facility. There are five service users who all entered at the same time. Read about each of them, and in your small group, decide which one will be given PEP. Be prepared to share and explain your response.</a:t>
            </a:r>
          </a:p>
          <a:p>
            <a:r>
              <a:rPr lang="en-US" sz="2200" dirty="0"/>
              <a:t>There is no one right answer. But this activity can help you identify any biases that you may have. Ask yourself how you made your decision. Did you consider who was most likely to have been exposed to HIV or </a:t>
            </a:r>
            <a:r>
              <a:rPr lang="en-US" sz="2200" b="1" dirty="0"/>
              <a:t>something else</a:t>
            </a:r>
            <a:r>
              <a:rPr lang="en-US" sz="2200" dirty="0"/>
              <a:t>?</a:t>
            </a:r>
          </a:p>
        </p:txBody>
      </p:sp>
    </p:spTree>
    <p:extLst>
      <p:ext uri="{BB962C8B-B14F-4D97-AF65-F5344CB8AC3E}">
        <p14:creationId xmlns:p14="http://schemas.microsoft.com/office/powerpoint/2010/main" val="133610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Activity: The last PEP (debrief)</a:t>
            </a:r>
          </a:p>
        </p:txBody>
      </p:sp>
      <p:sp>
        <p:nvSpPr>
          <p:cNvPr id="2" name="Text Placeholder 1">
            <a:extLst>
              <a:ext uri="{FF2B5EF4-FFF2-40B4-BE49-F238E27FC236}">
                <a16:creationId xmlns:a16="http://schemas.microsoft.com/office/drawing/2014/main" id="{4D959548-5E76-4099-A215-B858C59E917D}"/>
              </a:ext>
            </a:extLst>
          </p:cNvPr>
          <p:cNvSpPr>
            <a:spLocks noGrp="1"/>
          </p:cNvSpPr>
          <p:nvPr>
            <p:ph type="body" sz="quarter" idx="10"/>
          </p:nvPr>
        </p:nvSpPr>
        <p:spPr>
          <a:xfrm>
            <a:off x="466725" y="1590675"/>
            <a:ext cx="8220075" cy="4176713"/>
          </a:xfrm>
        </p:spPr>
        <p:txBody>
          <a:bodyPr/>
          <a:lstStyle/>
          <a:p>
            <a:pPr marL="0" indent="0">
              <a:buNone/>
            </a:pPr>
            <a:r>
              <a:rPr lang="en-US" dirty="0"/>
              <a:t>Knowing that we have our own values and biases, how can we ensure that all service users are able to benefit from our commitment to serve others?</a:t>
            </a:r>
          </a:p>
        </p:txBody>
      </p:sp>
    </p:spTree>
    <p:extLst>
      <p:ext uri="{BB962C8B-B14F-4D97-AF65-F5344CB8AC3E}">
        <p14:creationId xmlns:p14="http://schemas.microsoft.com/office/powerpoint/2010/main" val="35983937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076E3-6D54-4BB6-90CC-B959E6C4FC88}"/>
              </a:ext>
            </a:extLst>
          </p:cNvPr>
          <p:cNvSpPr>
            <a:spLocks noGrp="1"/>
          </p:cNvSpPr>
          <p:nvPr>
            <p:ph type="title"/>
          </p:nvPr>
        </p:nvSpPr>
        <p:spPr/>
        <p:txBody>
          <a:bodyPr/>
          <a:lstStyle/>
          <a:p>
            <a:r>
              <a:rPr lang="en-US"/>
              <a:t>Questions and reflections</a:t>
            </a:r>
            <a:endParaRPr lang="en-US" dirty="0"/>
          </a:p>
        </p:txBody>
      </p:sp>
      <p:sp>
        <p:nvSpPr>
          <p:cNvPr id="5" name="Text Placeholder 4">
            <a:extLst>
              <a:ext uri="{FF2B5EF4-FFF2-40B4-BE49-F238E27FC236}">
                <a16:creationId xmlns:a16="http://schemas.microsoft.com/office/drawing/2014/main" id="{C5659956-B26E-4191-8E46-03606596D205}"/>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1780655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a:t>SESSION 2.3</a:t>
            </a:r>
            <a:br>
              <a:rPr lang="en-US" dirty="0"/>
            </a:br>
            <a:r>
              <a:rPr lang="en-US" dirty="0"/>
              <a:t>Understanding Violence against Key Populations (Characteristics, Perpetrators, Causes, Consequences)</a:t>
            </a:r>
          </a:p>
        </p:txBody>
      </p:sp>
    </p:spTree>
    <p:extLst>
      <p:ext uri="{BB962C8B-B14F-4D97-AF65-F5344CB8AC3E}">
        <p14:creationId xmlns:p14="http://schemas.microsoft.com/office/powerpoint/2010/main" val="22675609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Objectives</a:t>
            </a:r>
          </a:p>
        </p:txBody>
      </p:sp>
      <p:sp>
        <p:nvSpPr>
          <p:cNvPr id="4" name="Text Placeholder 3"/>
          <p:cNvSpPr>
            <a:spLocks noGrp="1"/>
          </p:cNvSpPr>
          <p:nvPr>
            <p:ph type="body" sz="quarter" idx="10"/>
          </p:nvPr>
        </p:nvSpPr>
        <p:spPr>
          <a:xfrm>
            <a:off x="466725" y="1590675"/>
            <a:ext cx="8220075" cy="4176713"/>
          </a:xfrm>
        </p:spPr>
        <p:txBody>
          <a:bodyPr/>
          <a:lstStyle/>
          <a:p>
            <a:r>
              <a:rPr lang="en-US" dirty="0"/>
              <a:t>Describe how stigma and discrimination based on gender can result in violence</a:t>
            </a:r>
          </a:p>
          <a:p>
            <a:r>
              <a:rPr lang="en-US" dirty="0"/>
              <a:t>Identify common types of violence experienced by KP members and perpetrators of that violence</a:t>
            </a:r>
          </a:p>
          <a:p>
            <a:r>
              <a:rPr lang="en-US" dirty="0"/>
              <a:t>Explain the link between violence and HIV</a:t>
            </a:r>
          </a:p>
        </p:txBody>
      </p:sp>
    </p:spTree>
    <p:extLst>
      <p:ext uri="{BB962C8B-B14F-4D97-AF65-F5344CB8AC3E}">
        <p14:creationId xmlns:p14="http://schemas.microsoft.com/office/powerpoint/2010/main" val="13443316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Types of violence</a:t>
            </a:r>
            <a:endParaRPr lang="en-US" dirty="0"/>
          </a:p>
        </p:txBody>
      </p:sp>
      <p:sp>
        <p:nvSpPr>
          <p:cNvPr id="3" name="Text Placeholder 2"/>
          <p:cNvSpPr>
            <a:spLocks noGrp="1"/>
          </p:cNvSpPr>
          <p:nvPr>
            <p:ph type="body" sz="quarter" idx="10"/>
          </p:nvPr>
        </p:nvSpPr>
        <p:spPr>
          <a:xfrm>
            <a:off x="466725" y="1590675"/>
            <a:ext cx="8220075" cy="4176713"/>
          </a:xfrm>
        </p:spPr>
        <p:txBody>
          <a:bodyPr/>
          <a:lstStyle/>
          <a:p>
            <a:r>
              <a:rPr lang="en-US" b="1" dirty="0"/>
              <a:t>Emotional: </a:t>
            </a:r>
            <a:r>
              <a:rPr lang="en-US" dirty="0"/>
              <a:t>humiliation, threats, making someone feel worthless or afraid</a:t>
            </a:r>
          </a:p>
          <a:p>
            <a:r>
              <a:rPr lang="en-US" b="1" dirty="0"/>
              <a:t>Physical: </a:t>
            </a:r>
            <a:r>
              <a:rPr lang="en-US" dirty="0"/>
              <a:t>hitting, kicking, chocking, use of a weapon</a:t>
            </a:r>
          </a:p>
          <a:p>
            <a:r>
              <a:rPr lang="en-US" b="1" dirty="0"/>
              <a:t>Sexual: </a:t>
            </a:r>
            <a:r>
              <a:rPr lang="en-US" dirty="0"/>
              <a:t>unwanted groping, forced sex (including sex without a condom)</a:t>
            </a:r>
          </a:p>
          <a:p>
            <a:r>
              <a:rPr lang="en-US" b="1" dirty="0"/>
              <a:t>Economic: </a:t>
            </a:r>
            <a:r>
              <a:rPr lang="en-US" dirty="0"/>
              <a:t>theft, not paying someone what is due to them, refusing to pay for a child’s basic needs</a:t>
            </a:r>
          </a:p>
          <a:p>
            <a:r>
              <a:rPr lang="en-US" b="1" dirty="0"/>
              <a:t>Other human rights violations: </a:t>
            </a:r>
            <a:r>
              <a:rPr lang="en-US" dirty="0"/>
              <a:t>refusing services to someone, taking their condoms/injecting equipment, arbitrarily detaining them</a:t>
            </a:r>
          </a:p>
          <a:p>
            <a:endParaRPr lang="en-US" dirty="0"/>
          </a:p>
        </p:txBody>
      </p:sp>
    </p:spTree>
    <p:extLst>
      <p:ext uri="{BB962C8B-B14F-4D97-AF65-F5344CB8AC3E}">
        <p14:creationId xmlns:p14="http://schemas.microsoft.com/office/powerpoint/2010/main" val="213029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2C4B6B2F-27B0-43EF-8FB6-3F3B3980A886}"/>
              </a:ext>
            </a:extLst>
          </p:cNvPr>
          <p:cNvSpPr txBox="1"/>
          <p:nvPr/>
        </p:nvSpPr>
        <p:spPr>
          <a:xfrm>
            <a:off x="6975618" y="4491894"/>
            <a:ext cx="1361053" cy="738664"/>
          </a:xfrm>
          <a:prstGeom prst="rect">
            <a:avLst/>
          </a:prstGeom>
          <a:noFill/>
        </p:spPr>
        <p:txBody>
          <a:bodyPr wrap="square" rtlCol="0">
            <a:spAutoFit/>
          </a:bodyPr>
          <a:lstStyle/>
          <a:p>
            <a:pPr algn="ctr"/>
            <a:r>
              <a:rPr lang="en-US" sz="1400" dirty="0"/>
              <a:t>Amanda when she cannot be herself</a:t>
            </a:r>
          </a:p>
        </p:txBody>
      </p:sp>
      <p:sp>
        <p:nvSpPr>
          <p:cNvPr id="18" name="TextBox 17">
            <a:extLst>
              <a:ext uri="{FF2B5EF4-FFF2-40B4-BE49-F238E27FC236}">
                <a16:creationId xmlns:a16="http://schemas.microsoft.com/office/drawing/2014/main" id="{FFB36A15-522A-460B-8601-00340E28377E}"/>
              </a:ext>
            </a:extLst>
          </p:cNvPr>
          <p:cNvSpPr txBox="1"/>
          <p:nvPr/>
        </p:nvSpPr>
        <p:spPr>
          <a:xfrm>
            <a:off x="3719993" y="4491894"/>
            <a:ext cx="1361053" cy="738664"/>
          </a:xfrm>
          <a:prstGeom prst="rect">
            <a:avLst/>
          </a:prstGeom>
          <a:noFill/>
        </p:spPr>
        <p:txBody>
          <a:bodyPr wrap="square" rtlCol="0">
            <a:spAutoFit/>
          </a:bodyPr>
          <a:lstStyle/>
          <a:p>
            <a:pPr algn="ctr"/>
            <a:r>
              <a:rPr lang="en-US" sz="1400" dirty="0"/>
              <a:t>Amanda when she is free to be herself</a:t>
            </a:r>
          </a:p>
        </p:txBody>
      </p:sp>
      <p:pic>
        <p:nvPicPr>
          <p:cNvPr id="19" name="Picture 18">
            <a:extLst>
              <a:ext uri="{FF2B5EF4-FFF2-40B4-BE49-F238E27FC236}">
                <a16:creationId xmlns:a16="http://schemas.microsoft.com/office/drawing/2014/main" id="{7C9C63EA-96DB-4DBB-92CF-6B97A61DEC01}"/>
              </a:ext>
            </a:extLst>
          </p:cNvPr>
          <p:cNvPicPr>
            <a:picLocks noChangeAspect="1"/>
          </p:cNvPicPr>
          <p:nvPr/>
        </p:nvPicPr>
        <p:blipFill rotWithShape="1">
          <a:blip r:embed="rId3"/>
          <a:srcRect b="47034"/>
          <a:stretch/>
        </p:blipFill>
        <p:spPr>
          <a:xfrm>
            <a:off x="6155913" y="4491895"/>
            <a:ext cx="1310057" cy="1870011"/>
          </a:xfrm>
          <a:prstGeom prst="rect">
            <a:avLst/>
          </a:prstGeom>
        </p:spPr>
      </p:pic>
      <p:pic>
        <p:nvPicPr>
          <p:cNvPr id="20" name="Picture 19">
            <a:extLst>
              <a:ext uri="{FF2B5EF4-FFF2-40B4-BE49-F238E27FC236}">
                <a16:creationId xmlns:a16="http://schemas.microsoft.com/office/drawing/2014/main" id="{4F2ECC13-4548-4B4A-8669-98DE7622564D}"/>
              </a:ext>
            </a:extLst>
          </p:cNvPr>
          <p:cNvPicPr>
            <a:picLocks noChangeAspect="1"/>
          </p:cNvPicPr>
          <p:nvPr/>
        </p:nvPicPr>
        <p:blipFill rotWithShape="1">
          <a:blip r:embed="rId4"/>
          <a:srcRect b="46228"/>
          <a:stretch/>
        </p:blipFill>
        <p:spPr>
          <a:xfrm>
            <a:off x="2814640" y="4491894"/>
            <a:ext cx="1367003" cy="1870011"/>
          </a:xfrm>
          <a:prstGeom prst="rect">
            <a:avLst/>
          </a:prstGeom>
        </p:spPr>
      </p:pic>
      <p:sp>
        <p:nvSpPr>
          <p:cNvPr id="5" name="Text Placeholder 4">
            <a:extLst>
              <a:ext uri="{FF2B5EF4-FFF2-40B4-BE49-F238E27FC236}">
                <a16:creationId xmlns:a16="http://schemas.microsoft.com/office/drawing/2014/main" id="{EAD65D4E-8018-4A9C-8017-C8CA24978786}"/>
              </a:ext>
            </a:extLst>
          </p:cNvPr>
          <p:cNvSpPr>
            <a:spLocks noGrp="1"/>
          </p:cNvSpPr>
          <p:nvPr>
            <p:ph type="body" sz="quarter" idx="10"/>
          </p:nvPr>
        </p:nvSpPr>
        <p:spPr>
          <a:xfrm>
            <a:off x="466725" y="1590675"/>
            <a:ext cx="8220075" cy="4176713"/>
          </a:xfrm>
        </p:spPr>
        <p:txBody>
          <a:bodyPr/>
          <a:lstStyle/>
          <a:p>
            <a:r>
              <a:rPr lang="en-US" dirty="0"/>
              <a:t>Read Amanda’s story together.</a:t>
            </a:r>
          </a:p>
          <a:p>
            <a:r>
              <a:rPr lang="en-US" dirty="0"/>
              <a:t>In small groups, answer your group’s question on a large piece of paper.</a:t>
            </a:r>
          </a:p>
          <a:p>
            <a:r>
              <a:rPr lang="en-US" dirty="0"/>
              <a:t>Select one person to present your answers back to the group.</a:t>
            </a:r>
          </a:p>
        </p:txBody>
      </p:sp>
      <p:sp>
        <p:nvSpPr>
          <p:cNvPr id="8" name="TextBox 7">
            <a:extLst>
              <a:ext uri="{FF2B5EF4-FFF2-40B4-BE49-F238E27FC236}">
                <a16:creationId xmlns:a16="http://schemas.microsoft.com/office/drawing/2014/main" id="{0B293C82-8FEA-4ED0-BF98-C0CA2895D800}"/>
              </a:ext>
            </a:extLst>
          </p:cNvPr>
          <p:cNvSpPr txBox="1"/>
          <p:nvPr/>
        </p:nvSpPr>
        <p:spPr>
          <a:xfrm>
            <a:off x="455263" y="404774"/>
            <a:ext cx="8244964" cy="771346"/>
          </a:xfrm>
          <a:prstGeom prst="snip2DiagRect">
            <a:avLst/>
          </a:prstGeom>
          <a:solidFill>
            <a:srgbClr val="427C5F"/>
          </a:solidFill>
          <a:ln>
            <a:solidFill>
              <a:srgbClr val="7EC9A3"/>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dirty="0">
                <a:solidFill>
                  <a:schemeClr val="bg1"/>
                </a:solidFill>
              </a:rPr>
              <a:t>Activity: Amanda’s story</a:t>
            </a:r>
            <a:endParaRPr lang="en-US" sz="1050" dirty="0">
              <a:solidFill>
                <a:schemeClr val="bg1"/>
              </a:solidFill>
            </a:endParaRPr>
          </a:p>
        </p:txBody>
      </p:sp>
    </p:spTree>
    <p:extLst>
      <p:ext uri="{BB962C8B-B14F-4D97-AF65-F5344CB8AC3E}">
        <p14:creationId xmlns:p14="http://schemas.microsoft.com/office/powerpoint/2010/main" val="395194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8E01A-F444-4FEE-8A7C-6E176ABAAA18}"/>
              </a:ext>
            </a:extLst>
          </p:cNvPr>
          <p:cNvSpPr>
            <a:spLocks noGrp="1"/>
          </p:cNvSpPr>
          <p:nvPr>
            <p:ph type="title"/>
          </p:nvPr>
        </p:nvSpPr>
        <p:spPr/>
        <p:txBody>
          <a:bodyPr/>
          <a:lstStyle/>
          <a:p>
            <a:r>
              <a:rPr lang="en-US" dirty="0"/>
              <a:t>Questions (one question per group)</a:t>
            </a:r>
          </a:p>
        </p:txBody>
      </p:sp>
      <p:sp>
        <p:nvSpPr>
          <p:cNvPr id="3" name="Text Placeholder 2">
            <a:extLst>
              <a:ext uri="{FF2B5EF4-FFF2-40B4-BE49-F238E27FC236}">
                <a16:creationId xmlns:a16="http://schemas.microsoft.com/office/drawing/2014/main" id="{BAEDF3C9-C40E-4A87-BCEC-46C7E1EE5B7A}"/>
              </a:ext>
            </a:extLst>
          </p:cNvPr>
          <p:cNvSpPr>
            <a:spLocks noGrp="1"/>
          </p:cNvSpPr>
          <p:nvPr>
            <p:ph type="body" sz="quarter" idx="10"/>
          </p:nvPr>
        </p:nvSpPr>
        <p:spPr>
          <a:xfrm>
            <a:off x="466725" y="1590675"/>
            <a:ext cx="8220075" cy="4176713"/>
          </a:xfrm>
        </p:spPr>
        <p:txBody>
          <a:bodyPr>
            <a:noAutofit/>
          </a:bodyPr>
          <a:lstStyle/>
          <a:p>
            <a:pPr marL="0" indent="0">
              <a:buNone/>
            </a:pPr>
            <a:r>
              <a:rPr lang="en-US" sz="2200" u="sng" dirty="0"/>
              <a:t>Question 1:</a:t>
            </a:r>
            <a:r>
              <a:rPr lang="en-US" sz="2200" dirty="0"/>
              <a:t> Describe at least three times that violence increased Amanda’s vulnerability to HIV infection. Describe at least three times that violence affected her access to HIV treatment.</a:t>
            </a:r>
          </a:p>
          <a:p>
            <a:pPr marL="0" indent="0">
              <a:buNone/>
            </a:pPr>
            <a:r>
              <a:rPr lang="en-US" sz="2200" u="sng" dirty="0"/>
              <a:t>Question 2:</a:t>
            </a:r>
            <a:r>
              <a:rPr lang="en-US" sz="2200" dirty="0"/>
              <a:t> Describe the violence that Amanda experienced, giving at least two examples of each type: emotional, sexual, physical, economic, and other human rights violations.</a:t>
            </a:r>
          </a:p>
          <a:p>
            <a:pPr marL="0" indent="0">
              <a:buNone/>
            </a:pPr>
            <a:r>
              <a:rPr lang="en-US" sz="2200" u="sng" dirty="0"/>
              <a:t>Question 3:</a:t>
            </a:r>
            <a:r>
              <a:rPr lang="en-US" sz="2200" dirty="0"/>
              <a:t> List all the perpetrators of violence. Decide which perpetrator had the most dramatic negative impact on Amanda’s life and explain your answer.</a:t>
            </a:r>
          </a:p>
          <a:p>
            <a:pPr marL="0" indent="0">
              <a:buNone/>
            </a:pPr>
            <a:r>
              <a:rPr lang="en-US" sz="2200" u="sng" dirty="0"/>
              <a:t>Question 4:</a:t>
            </a:r>
            <a:r>
              <a:rPr lang="en-US" sz="2200" dirty="0"/>
              <a:t> Think about all the consequences of the violence Amanda experienced. Make a list of the consequences of each form of violence.</a:t>
            </a:r>
          </a:p>
        </p:txBody>
      </p:sp>
    </p:spTree>
    <p:extLst>
      <p:ext uri="{BB962C8B-B14F-4D97-AF65-F5344CB8AC3E}">
        <p14:creationId xmlns:p14="http://schemas.microsoft.com/office/powerpoint/2010/main" val="19149072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04859" y="1770888"/>
            <a:ext cx="1143000" cy="3705463"/>
          </a:xfrm>
          <a:prstGeom prst="roundRect">
            <a:avLst/>
          </a:prstGeom>
          <a:ln>
            <a:solidFill>
              <a:srgbClr val="A8CC5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b="1" dirty="0"/>
              <a:t>Event: </a:t>
            </a:r>
            <a:r>
              <a:rPr lang="en-US" sz="1200" dirty="0"/>
              <a:t>Emotional abuse at home and school</a:t>
            </a:r>
          </a:p>
          <a:p>
            <a:r>
              <a:rPr lang="en-US" sz="1200" b="1" dirty="0"/>
              <a:t>HIV-related outcomes: </a:t>
            </a:r>
            <a:r>
              <a:rPr lang="en-US" sz="1200" dirty="0"/>
              <a:t>exchanging sex for shelter,</a:t>
            </a:r>
            <a:r>
              <a:rPr lang="en-US" sz="1200" b="1" dirty="0"/>
              <a:t> </a:t>
            </a:r>
            <a:r>
              <a:rPr lang="en-US" sz="1200" dirty="0"/>
              <a:t>limited knowledge of HIV transmission based on fear of seeking information and public violence</a:t>
            </a:r>
          </a:p>
        </p:txBody>
      </p:sp>
      <p:sp>
        <p:nvSpPr>
          <p:cNvPr id="5" name="TextBox 4"/>
          <p:cNvSpPr txBox="1"/>
          <p:nvPr/>
        </p:nvSpPr>
        <p:spPr>
          <a:xfrm>
            <a:off x="2644518" y="1781844"/>
            <a:ext cx="1184067" cy="3325416"/>
          </a:xfrm>
          <a:prstGeom prst="roundRect">
            <a:avLst/>
          </a:prstGeom>
          <a:ln>
            <a:solidFill>
              <a:srgbClr val="BFCF4E"/>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b="1" dirty="0"/>
              <a:t>Event: </a:t>
            </a:r>
            <a:r>
              <a:rPr lang="en-US" sz="1200" dirty="0"/>
              <a:t>Emotional, economic, and sexual abuse from her intimate partner</a:t>
            </a:r>
          </a:p>
          <a:p>
            <a:r>
              <a:rPr lang="en-US" sz="1200" b="1" dirty="0"/>
              <a:t>HIV-related outcomes: </a:t>
            </a:r>
            <a:r>
              <a:rPr lang="en-US" sz="1200" dirty="0"/>
              <a:t>unprotected sex to avoid losing shelter, avoid HIV testing for fear of partner’s reaction</a:t>
            </a:r>
          </a:p>
        </p:txBody>
      </p:sp>
      <p:sp>
        <p:nvSpPr>
          <p:cNvPr id="6" name="TextBox 5"/>
          <p:cNvSpPr txBox="1"/>
          <p:nvPr/>
        </p:nvSpPr>
        <p:spPr>
          <a:xfrm>
            <a:off x="3936261" y="1783289"/>
            <a:ext cx="1207252" cy="2973050"/>
          </a:xfrm>
          <a:prstGeom prst="roundRect">
            <a:avLst/>
          </a:prstGeom>
          <a:ln>
            <a:solidFill>
              <a:srgbClr val="EF993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b="1" dirty="0"/>
              <a:t>Event: </a:t>
            </a:r>
            <a:r>
              <a:rPr lang="en-US" sz="1200" dirty="0"/>
              <a:t>Emotional, economic, and sexual abuse from her intimate partner</a:t>
            </a:r>
          </a:p>
          <a:p>
            <a:r>
              <a:rPr lang="en-US" sz="1200" b="1" dirty="0"/>
              <a:t>HIV-related outcomes: </a:t>
            </a:r>
            <a:r>
              <a:rPr lang="en-US" sz="1200" dirty="0"/>
              <a:t>avoid enrolling in care for fear that her partner would find out</a:t>
            </a:r>
          </a:p>
        </p:txBody>
      </p:sp>
      <p:sp>
        <p:nvSpPr>
          <p:cNvPr id="7" name="TextBox 6"/>
          <p:cNvSpPr txBox="1"/>
          <p:nvPr/>
        </p:nvSpPr>
        <p:spPr>
          <a:xfrm>
            <a:off x="5244431" y="1770888"/>
            <a:ext cx="1143000" cy="3515439"/>
          </a:xfrm>
          <a:prstGeom prst="roundRect">
            <a:avLst/>
          </a:prstGeom>
          <a:ln>
            <a:solidFill>
              <a:srgbClr val="F2652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b="1" dirty="0"/>
              <a:t>Event: </a:t>
            </a:r>
            <a:r>
              <a:rPr lang="en-US" sz="1200" dirty="0"/>
              <a:t>Emotional, economic, and sexual abuse from her intimate partner </a:t>
            </a:r>
          </a:p>
          <a:p>
            <a:r>
              <a:rPr lang="en-US" sz="1200" b="1" dirty="0"/>
              <a:t>HIV-related outcomes: </a:t>
            </a:r>
            <a:r>
              <a:rPr lang="en-US" sz="1200" dirty="0"/>
              <a:t>poor ART adherence as medication had to be hidden, missed visits because of fear/ depression</a:t>
            </a:r>
          </a:p>
        </p:txBody>
      </p:sp>
      <p:sp>
        <p:nvSpPr>
          <p:cNvPr id="8" name="TextBox 7"/>
          <p:cNvSpPr txBox="1"/>
          <p:nvPr/>
        </p:nvSpPr>
        <p:spPr>
          <a:xfrm>
            <a:off x="6479181" y="1771427"/>
            <a:ext cx="1212318" cy="3325416"/>
          </a:xfrm>
          <a:prstGeom prst="roundRect">
            <a:avLst/>
          </a:prstGeom>
          <a:ln>
            <a:solidFill>
              <a:srgbClr val="E5243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b="1" dirty="0"/>
              <a:t>Event: </a:t>
            </a:r>
            <a:r>
              <a:rPr lang="en-US" sz="1200" dirty="0"/>
              <a:t>Economic, physical, and sexual assault from her partner and clients; arrest and rape in prison; employment discrimination</a:t>
            </a:r>
          </a:p>
          <a:p>
            <a:r>
              <a:rPr lang="en-US" sz="1200" b="1" dirty="0"/>
              <a:t>HIV-related outcomes:</a:t>
            </a:r>
            <a:r>
              <a:rPr lang="en-US" sz="1200" dirty="0"/>
              <a:t> lack of access to medication during homelessness</a:t>
            </a:r>
          </a:p>
        </p:txBody>
      </p:sp>
      <p:sp>
        <p:nvSpPr>
          <p:cNvPr id="9" name="TextBox 8"/>
          <p:cNvSpPr txBox="1"/>
          <p:nvPr/>
        </p:nvSpPr>
        <p:spPr>
          <a:xfrm>
            <a:off x="7783249" y="1780739"/>
            <a:ext cx="1143000" cy="3515439"/>
          </a:xfrm>
          <a:prstGeom prst="roundRect">
            <a:avLst/>
          </a:prstGeom>
          <a:ln>
            <a:solidFill>
              <a:srgbClr val="E5243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b="1" dirty="0"/>
              <a:t>Event: </a:t>
            </a:r>
            <a:r>
              <a:rPr lang="en-US" sz="1200" dirty="0"/>
              <a:t>Sexual, emotional, physical, and economic violence; emotional abuse by health care worker </a:t>
            </a:r>
          </a:p>
          <a:p>
            <a:r>
              <a:rPr lang="en-US" sz="1200" b="1" dirty="0"/>
              <a:t>HIV-related outcomes: </a:t>
            </a:r>
            <a:r>
              <a:rPr lang="en-US" sz="1200" dirty="0"/>
              <a:t>repeat STI infections, fear of health care worker disapproval, missed visits</a:t>
            </a:r>
          </a:p>
        </p:txBody>
      </p:sp>
      <p:pic>
        <p:nvPicPr>
          <p:cNvPr id="10" name="Picture 9"/>
          <p:cNvPicPr>
            <a:picLocks noChangeAspect="1"/>
          </p:cNvPicPr>
          <p:nvPr/>
        </p:nvPicPr>
        <p:blipFill rotWithShape="1">
          <a:blip r:embed="rId3"/>
          <a:srcRect l="1712" t="75518" r="1565" b="2163"/>
          <a:stretch/>
        </p:blipFill>
        <p:spPr>
          <a:xfrm>
            <a:off x="0" y="5842036"/>
            <a:ext cx="9231883" cy="1592069"/>
          </a:xfrm>
          <a:prstGeom prst="rect">
            <a:avLst/>
          </a:prstGeom>
        </p:spPr>
      </p:pic>
      <p:sp>
        <p:nvSpPr>
          <p:cNvPr id="11" name="TextBox 10"/>
          <p:cNvSpPr txBox="1"/>
          <p:nvPr/>
        </p:nvSpPr>
        <p:spPr>
          <a:xfrm>
            <a:off x="2428" y="657598"/>
            <a:ext cx="1361053" cy="738664"/>
          </a:xfrm>
          <a:prstGeom prst="rect">
            <a:avLst/>
          </a:prstGeom>
          <a:noFill/>
        </p:spPr>
        <p:txBody>
          <a:bodyPr wrap="square" rtlCol="0">
            <a:spAutoFit/>
          </a:bodyPr>
          <a:lstStyle/>
          <a:p>
            <a:pPr algn="ctr"/>
            <a:r>
              <a:rPr lang="en-US" sz="1400" dirty="0"/>
              <a:t>Amanda when she cannot be herself</a:t>
            </a:r>
          </a:p>
        </p:txBody>
      </p:sp>
      <p:sp>
        <p:nvSpPr>
          <p:cNvPr id="12" name="TextBox 11"/>
          <p:cNvSpPr txBox="1"/>
          <p:nvPr/>
        </p:nvSpPr>
        <p:spPr>
          <a:xfrm>
            <a:off x="-5945" y="3293989"/>
            <a:ext cx="1361053" cy="738664"/>
          </a:xfrm>
          <a:prstGeom prst="rect">
            <a:avLst/>
          </a:prstGeom>
          <a:noFill/>
        </p:spPr>
        <p:txBody>
          <a:bodyPr wrap="square" rtlCol="0">
            <a:spAutoFit/>
          </a:bodyPr>
          <a:lstStyle/>
          <a:p>
            <a:pPr algn="ctr"/>
            <a:r>
              <a:rPr lang="en-US" sz="1400" dirty="0"/>
              <a:t>Amanda when she is free to be herself</a:t>
            </a:r>
          </a:p>
        </p:txBody>
      </p:sp>
      <p:sp>
        <p:nvSpPr>
          <p:cNvPr id="13" name="TextBox 12"/>
          <p:cNvSpPr txBox="1"/>
          <p:nvPr/>
        </p:nvSpPr>
        <p:spPr>
          <a:xfrm>
            <a:off x="1398910" y="707099"/>
            <a:ext cx="7527340" cy="771346"/>
          </a:xfrm>
          <a:prstGeom prst="snip2DiagRect">
            <a:avLst/>
          </a:prstGeom>
          <a:solidFill>
            <a:srgbClr val="427C5F"/>
          </a:solidFill>
          <a:ln>
            <a:solidFill>
              <a:srgbClr val="7EC9A3"/>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dirty="0">
                <a:solidFill>
                  <a:schemeClr val="bg1"/>
                </a:solidFill>
              </a:rPr>
              <a:t>Amanda’s story </a:t>
            </a:r>
            <a:r>
              <a:rPr lang="en-US" dirty="0">
                <a:solidFill>
                  <a:schemeClr val="bg1"/>
                </a:solidFill>
              </a:rPr>
              <a:t>along the cascade of HIV services</a:t>
            </a:r>
            <a:endParaRPr lang="en-US" sz="1050" dirty="0">
              <a:solidFill>
                <a:schemeClr val="bg1"/>
              </a:solidFill>
            </a:endParaRPr>
          </a:p>
        </p:txBody>
      </p:sp>
      <p:pic>
        <p:nvPicPr>
          <p:cNvPr id="14" name="Picture 13"/>
          <p:cNvPicPr>
            <a:picLocks noChangeAspect="1"/>
          </p:cNvPicPr>
          <p:nvPr/>
        </p:nvPicPr>
        <p:blipFill rotWithShape="1">
          <a:blip r:embed="rId4"/>
          <a:srcRect b="47034"/>
          <a:stretch/>
        </p:blipFill>
        <p:spPr>
          <a:xfrm>
            <a:off x="37856" y="1317375"/>
            <a:ext cx="1310057" cy="1870011"/>
          </a:xfrm>
          <a:prstGeom prst="rect">
            <a:avLst/>
          </a:prstGeom>
        </p:spPr>
      </p:pic>
      <p:pic>
        <p:nvPicPr>
          <p:cNvPr id="15" name="Picture 14"/>
          <p:cNvPicPr>
            <a:picLocks noChangeAspect="1"/>
          </p:cNvPicPr>
          <p:nvPr/>
        </p:nvPicPr>
        <p:blipFill rotWithShape="1">
          <a:blip r:embed="rId5"/>
          <a:srcRect b="46228"/>
          <a:stretch/>
        </p:blipFill>
        <p:spPr>
          <a:xfrm>
            <a:off x="2428" y="3969330"/>
            <a:ext cx="1367003" cy="1870011"/>
          </a:xfrm>
          <a:prstGeom prst="rect">
            <a:avLst/>
          </a:prstGeom>
        </p:spPr>
      </p:pic>
    </p:spTree>
    <p:extLst>
      <p:ext uri="{BB962C8B-B14F-4D97-AF65-F5344CB8AC3E}">
        <p14:creationId xmlns:p14="http://schemas.microsoft.com/office/powerpoint/2010/main" val="348356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a:t>Violence affects the HIV epidemic</a:t>
            </a:r>
            <a:endParaRPr lang="en-US" dirty="0"/>
          </a:p>
        </p:txBody>
      </p:sp>
      <p:sp>
        <p:nvSpPr>
          <p:cNvPr id="6" name="Text Placeholder 2"/>
          <p:cNvSpPr>
            <a:spLocks noGrp="1"/>
          </p:cNvSpPr>
          <p:nvPr>
            <p:ph type="body" sz="quarter" idx="10"/>
          </p:nvPr>
        </p:nvSpPr>
        <p:spPr>
          <a:xfrm>
            <a:off x="466725" y="1590675"/>
            <a:ext cx="3667953" cy="4176713"/>
          </a:xfrm>
        </p:spPr>
        <p:txBody>
          <a:bodyPr>
            <a:normAutofit fontScale="92500"/>
          </a:bodyPr>
          <a:lstStyle/>
          <a:p>
            <a:pPr marL="0" indent="0">
              <a:buNone/>
            </a:pPr>
            <a:r>
              <a:rPr lang="en-US" dirty="0"/>
              <a:t>Violence:</a:t>
            </a:r>
          </a:p>
          <a:p>
            <a:r>
              <a:rPr lang="en-US" dirty="0"/>
              <a:t>Increases HIV vulnerability</a:t>
            </a:r>
            <a:r>
              <a:rPr lang="en-US" baseline="30000" dirty="0"/>
              <a:t>1-8</a:t>
            </a:r>
          </a:p>
          <a:p>
            <a:r>
              <a:rPr lang="en-US" dirty="0"/>
              <a:t>Decreases testing uptake and disclosure</a:t>
            </a:r>
            <a:r>
              <a:rPr lang="en-US" baseline="30000" dirty="0"/>
              <a:t>9</a:t>
            </a:r>
          </a:p>
          <a:p>
            <a:r>
              <a:rPr lang="en-US" dirty="0"/>
              <a:t>Decreases adherence to ART</a:t>
            </a:r>
            <a:r>
              <a:rPr lang="en-US" baseline="30000" dirty="0"/>
              <a:t>9-12</a:t>
            </a:r>
          </a:p>
          <a:p>
            <a:r>
              <a:rPr lang="en-US" dirty="0"/>
              <a:t>Causes a host of other health issues</a:t>
            </a:r>
            <a:r>
              <a:rPr lang="en-US" baseline="30000" dirty="0"/>
              <a:t>13</a:t>
            </a:r>
          </a:p>
        </p:txBody>
      </p:sp>
      <p:pic>
        <p:nvPicPr>
          <p:cNvPr id="7" name="Picture 6">
            <a:extLst>
              <a:ext uri="{FF2B5EF4-FFF2-40B4-BE49-F238E27FC236}">
                <a16:creationId xmlns:a16="http://schemas.microsoft.com/office/drawing/2014/main" id="{E52F0023-C204-4AA5-A07D-6206BB83633A}"/>
              </a:ext>
            </a:extLst>
          </p:cNvPr>
          <p:cNvPicPr/>
          <p:nvPr/>
        </p:nvPicPr>
        <p:blipFill rotWithShape="1">
          <a:blip r:embed="rId3" cstate="print">
            <a:extLst>
              <a:ext uri="{28A0092B-C50C-407E-A947-70E740481C1C}">
                <a14:useLocalDpi xmlns:a14="http://schemas.microsoft.com/office/drawing/2010/main"/>
              </a:ext>
            </a:extLst>
          </a:blip>
          <a:srcRect l="4757"/>
          <a:stretch/>
        </p:blipFill>
        <p:spPr bwMode="auto">
          <a:xfrm>
            <a:off x="3935896" y="1552892"/>
            <a:ext cx="5061507" cy="3752215"/>
          </a:xfrm>
          <a:prstGeom prst="rect">
            <a:avLst/>
          </a:prstGeom>
          <a:noFill/>
          <a:ln>
            <a:noFill/>
          </a:ln>
        </p:spPr>
      </p:pic>
      <p:sp>
        <p:nvSpPr>
          <p:cNvPr id="9" name="Text Placeholder 2">
            <a:extLst>
              <a:ext uri="{FF2B5EF4-FFF2-40B4-BE49-F238E27FC236}">
                <a16:creationId xmlns:a16="http://schemas.microsoft.com/office/drawing/2014/main" id="{4ED98B1F-C753-4467-9316-BC9C44AF39BC}"/>
              </a:ext>
            </a:extLst>
          </p:cNvPr>
          <p:cNvSpPr txBox="1">
            <a:spLocks/>
          </p:cNvSpPr>
          <p:nvPr/>
        </p:nvSpPr>
        <p:spPr>
          <a:xfrm>
            <a:off x="502036" y="5940426"/>
            <a:ext cx="8139928" cy="693941"/>
          </a:xfrm>
          <a:prstGeom prst="rect">
            <a:avLst/>
          </a:prstGeom>
        </p:spPr>
        <p:txBody>
          <a:bodyPr vert="horz"/>
          <a:lstStyle>
            <a:lvl1pPr marL="342900" indent="-342900" algn="l" defTabSz="457200" rtl="0" eaLnBrk="1" latinLnBrk="0" hangingPunct="1">
              <a:lnSpc>
                <a:spcPts val="3000"/>
              </a:lnSpc>
              <a:spcBef>
                <a:spcPts val="1200"/>
              </a:spcBef>
              <a:buClr>
                <a:srgbClr val="EF9930"/>
              </a:buClr>
              <a:buSzPct val="100000"/>
              <a:buFont typeface="Arial"/>
              <a:buChar char="•"/>
              <a:defRPr sz="2800" b="0" kern="1200" spc="0">
                <a:solidFill>
                  <a:srgbClr val="535352"/>
                </a:solidFill>
                <a:latin typeface="Calibri"/>
                <a:ea typeface="+mn-ea"/>
                <a:cs typeface="Calibri"/>
              </a:defRPr>
            </a:lvl1pPr>
            <a:lvl2pPr marL="742950" indent="-285750" algn="l" defTabSz="457200" rtl="0" eaLnBrk="1" latinLnBrk="0" hangingPunct="1">
              <a:spcBef>
                <a:spcPct val="20000"/>
              </a:spcBef>
              <a:buClr>
                <a:srgbClr val="EF9930"/>
              </a:buClr>
              <a:buFont typeface="Arial"/>
              <a:buChar char="–"/>
              <a:defRPr sz="2800" kern="1200">
                <a:solidFill>
                  <a:srgbClr val="535352"/>
                </a:solidFill>
                <a:latin typeface="Calibri"/>
                <a:ea typeface="+mn-ea"/>
                <a:cs typeface="Calibri"/>
              </a:defRPr>
            </a:lvl2pPr>
            <a:lvl3pPr marL="1143000" indent="-228600" algn="l" defTabSz="457200" rtl="0" eaLnBrk="1" latinLnBrk="0" hangingPunct="1">
              <a:spcBef>
                <a:spcPct val="20000"/>
              </a:spcBef>
              <a:buClr>
                <a:srgbClr val="EF9930"/>
              </a:buClr>
              <a:buSzPct val="83000"/>
              <a:buFont typeface="Calibri" panose="020F0502020204030204" pitchFamily="34" charset="0"/>
              <a:buChar char="‐"/>
              <a:defRPr sz="2400" kern="1200">
                <a:solidFill>
                  <a:srgbClr val="535352"/>
                </a:solidFill>
                <a:latin typeface="Calibri"/>
                <a:ea typeface="+mn-ea"/>
                <a:cs typeface="Calibri"/>
              </a:defRPr>
            </a:lvl3pPr>
            <a:lvl4pPr marL="1600200" indent="-228600" algn="l" defTabSz="457200" rtl="0" eaLnBrk="1" latinLnBrk="0" hangingPunct="1">
              <a:spcBef>
                <a:spcPct val="20000"/>
              </a:spcBef>
              <a:buFont typeface="Arial"/>
              <a:buChar char="–"/>
              <a:defRPr sz="2000" kern="1200">
                <a:solidFill>
                  <a:srgbClr val="535352"/>
                </a:solidFill>
                <a:latin typeface="Calibri"/>
                <a:ea typeface="+mn-ea"/>
                <a:cs typeface="Calibri"/>
              </a:defRPr>
            </a:lvl4pPr>
            <a:lvl5pPr marL="2057400" indent="-228600" algn="l" defTabSz="457200" rtl="0" eaLnBrk="1" latinLnBrk="0" hangingPunct="1">
              <a:spcBef>
                <a:spcPct val="20000"/>
              </a:spcBef>
              <a:buFont typeface="Arial"/>
              <a:buChar char="»"/>
              <a:defRPr sz="2000" kern="1200">
                <a:solidFill>
                  <a:srgbClr val="53535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Bef>
                <a:spcPts val="0"/>
              </a:spcBef>
              <a:buNone/>
            </a:pPr>
            <a:r>
              <a:rPr lang="en-US" sz="1200" dirty="0"/>
              <a:t>Sources: 1. Beattie et al., 2015.   2. Decker et al., 2013.      3. Decker et al., 2015.   4. Decker et al., 2016.  5. </a:t>
            </a:r>
            <a:r>
              <a:rPr lang="en-US" sz="1200" dirty="0" err="1"/>
              <a:t>Dunkle</a:t>
            </a:r>
            <a:r>
              <a:rPr lang="en-US" sz="1200" dirty="0"/>
              <a:t> &amp; Decker, 2013.   6. </a:t>
            </a:r>
            <a:r>
              <a:rPr lang="en-US" sz="1200" dirty="0" err="1"/>
              <a:t>Guadamuz</a:t>
            </a:r>
            <a:r>
              <a:rPr lang="en-US" sz="1200" dirty="0"/>
              <a:t> et al., 2011.    7. </a:t>
            </a:r>
            <a:r>
              <a:rPr lang="en-US" sz="1200" dirty="0" err="1"/>
              <a:t>Lunze</a:t>
            </a:r>
            <a:r>
              <a:rPr lang="en-US" sz="1200" dirty="0"/>
              <a:t> et al., 2016.   8. Wheeler et al., 2014.  9. Schafer et al., 2012.   10. </a:t>
            </a:r>
            <a:r>
              <a:rPr lang="en-US" sz="1200" dirty="0" err="1"/>
              <a:t>Machtinger</a:t>
            </a:r>
            <a:r>
              <a:rPr lang="en-US" sz="1200" dirty="0"/>
              <a:t> et al., 2012.    11. Mendoza et al., 2017.  12. </a:t>
            </a:r>
            <a:r>
              <a:rPr lang="en-US" sz="1200" dirty="0" err="1"/>
              <a:t>Zullinger</a:t>
            </a:r>
            <a:r>
              <a:rPr lang="en-US" sz="1200" dirty="0"/>
              <a:t> et al., 2015.    13. World Health Organization (WHO), 2013.</a:t>
            </a:r>
          </a:p>
        </p:txBody>
      </p:sp>
    </p:spTree>
    <p:extLst>
      <p:ext uri="{BB962C8B-B14F-4D97-AF65-F5344CB8AC3E}">
        <p14:creationId xmlns:p14="http://schemas.microsoft.com/office/powerpoint/2010/main" val="1010481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Session 1.2</a:t>
            </a:r>
            <a:br>
              <a:rPr lang="en-US" dirty="0"/>
            </a:br>
            <a:r>
              <a:rPr lang="en-US" dirty="0"/>
              <a:t>Pre-Test</a:t>
            </a:r>
          </a:p>
        </p:txBody>
      </p:sp>
    </p:spTree>
    <p:extLst>
      <p:ext uri="{BB962C8B-B14F-4D97-AF65-F5344CB8AC3E}">
        <p14:creationId xmlns:p14="http://schemas.microsoft.com/office/powerpoint/2010/main" val="1596542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Violence against key populations in </a:t>
            </a:r>
            <a:r>
              <a:rPr lang="en-GB" dirty="0">
                <a:solidFill>
                  <a:srgbClr val="00B050"/>
                </a:solidFill>
              </a:rPr>
              <a:t>[Country]</a:t>
            </a:r>
          </a:p>
        </p:txBody>
      </p:sp>
      <p:sp>
        <p:nvSpPr>
          <p:cNvPr id="3" name="Content Placeholder 2"/>
          <p:cNvSpPr>
            <a:spLocks noGrp="1"/>
          </p:cNvSpPr>
          <p:nvPr>
            <p:ph type="body" sz="quarter" idx="10"/>
          </p:nvPr>
        </p:nvSpPr>
        <p:spPr>
          <a:xfrm>
            <a:off x="466725" y="1407795"/>
            <a:ext cx="8220075" cy="5236845"/>
          </a:xfrm>
        </p:spPr>
        <p:txBody>
          <a:bodyPr>
            <a:noAutofit/>
          </a:bodyPr>
          <a:lstStyle/>
          <a:p>
            <a:pPr marL="0" indent="0">
              <a:lnSpc>
                <a:spcPct val="100000"/>
              </a:lnSpc>
              <a:buNone/>
            </a:pPr>
            <a:r>
              <a:rPr lang="en-GB" sz="2000" b="1" dirty="0">
                <a:solidFill>
                  <a:srgbClr val="00B050"/>
                </a:solidFill>
              </a:rPr>
              <a:t>Insert country-specific information/statistics about violence against key populations in [country]. </a:t>
            </a:r>
          </a:p>
          <a:p>
            <a:pPr marL="0" indent="0">
              <a:lnSpc>
                <a:spcPct val="100000"/>
              </a:lnSpc>
              <a:buNone/>
            </a:pPr>
            <a:r>
              <a:rPr lang="en-GB" sz="2000" b="1" dirty="0">
                <a:solidFill>
                  <a:srgbClr val="00B050"/>
                </a:solidFill>
              </a:rPr>
              <a:t>Example slide from Malawi training:</a:t>
            </a:r>
          </a:p>
          <a:p>
            <a:pPr>
              <a:lnSpc>
                <a:spcPct val="100000"/>
              </a:lnSpc>
              <a:spcBef>
                <a:spcPts val="600"/>
              </a:spcBef>
              <a:spcAft>
                <a:spcPts val="600"/>
              </a:spcAft>
            </a:pPr>
            <a:r>
              <a:rPr lang="en-GB" sz="2000" dirty="0">
                <a:solidFill>
                  <a:srgbClr val="00B050"/>
                </a:solidFill>
              </a:rPr>
              <a:t>Many men who have sex with men in Malawi face increased levels of stigma and violence. </a:t>
            </a:r>
          </a:p>
          <a:p>
            <a:pPr lvl="1">
              <a:spcBef>
                <a:spcPts val="0"/>
              </a:spcBef>
              <a:spcAft>
                <a:spcPts val="600"/>
              </a:spcAft>
            </a:pPr>
            <a:r>
              <a:rPr lang="en-GB" sz="2000" dirty="0">
                <a:solidFill>
                  <a:srgbClr val="00B050"/>
                </a:solidFill>
              </a:rPr>
              <a:t>A 2010 study found that 4 percent of men who have sex with men were denied health care service based on sexuality, 1 percent were blackmailed because of sexuality, and 19 percent experienced a discrimination event.</a:t>
            </a:r>
          </a:p>
          <a:p>
            <a:pPr lvl="1">
              <a:spcBef>
                <a:spcPts val="0"/>
              </a:spcBef>
              <a:spcAft>
                <a:spcPts val="600"/>
              </a:spcAft>
            </a:pPr>
            <a:r>
              <a:rPr lang="en-GB" sz="2000" dirty="0">
                <a:solidFill>
                  <a:srgbClr val="00B050"/>
                </a:solidFill>
              </a:rPr>
              <a:t>Another study in 2013 study found that over 20 percent of men who have sex with men had experienced some form of stigma and 11.4 percent had experienced homophobic violence.</a:t>
            </a:r>
          </a:p>
          <a:p>
            <a:pPr>
              <a:lnSpc>
                <a:spcPct val="100000"/>
              </a:lnSpc>
              <a:spcBef>
                <a:spcPts val="0"/>
              </a:spcBef>
              <a:spcAft>
                <a:spcPts val="600"/>
              </a:spcAft>
            </a:pPr>
            <a:r>
              <a:rPr lang="en-GB" sz="2000" dirty="0">
                <a:solidFill>
                  <a:srgbClr val="00B050"/>
                </a:solidFill>
              </a:rPr>
              <a:t>Stigma and violence experienced among men who have sex with men can be responsible for difficulties in going for an HIV test, seeking HIV services, and disclosing HIV status.</a:t>
            </a:r>
          </a:p>
        </p:txBody>
      </p:sp>
    </p:spTree>
    <p:extLst>
      <p:ext uri="{BB962C8B-B14F-4D97-AF65-F5344CB8AC3E}">
        <p14:creationId xmlns:p14="http://schemas.microsoft.com/office/powerpoint/2010/main" val="19780677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1016FEA-F641-44F3-ADC7-D340F1F636E6}"/>
              </a:ext>
            </a:extLst>
          </p:cNvPr>
          <p:cNvPicPr>
            <a:picLocks noChangeAspect="1"/>
          </p:cNvPicPr>
          <p:nvPr/>
        </p:nvPicPr>
        <p:blipFill rotWithShape="1">
          <a:blip r:embed="rId3"/>
          <a:srcRect t="3761" b="8329"/>
          <a:stretch/>
        </p:blipFill>
        <p:spPr>
          <a:xfrm>
            <a:off x="3255031" y="0"/>
            <a:ext cx="7004618" cy="6772834"/>
          </a:xfrm>
          <a:prstGeom prst="rect">
            <a:avLst/>
          </a:prstGeom>
        </p:spPr>
      </p:pic>
      <p:sp>
        <p:nvSpPr>
          <p:cNvPr id="10" name="Rectangle 9">
            <a:extLst>
              <a:ext uri="{FF2B5EF4-FFF2-40B4-BE49-F238E27FC236}">
                <a16:creationId xmlns:a16="http://schemas.microsoft.com/office/drawing/2014/main" id="{0A280291-E8C7-43FD-A8C7-D27DB83303F9}"/>
              </a:ext>
            </a:extLst>
          </p:cNvPr>
          <p:cNvSpPr/>
          <p:nvPr/>
        </p:nvSpPr>
        <p:spPr>
          <a:xfrm>
            <a:off x="1417531" y="1741398"/>
            <a:ext cx="1577342" cy="452872"/>
          </a:xfrm>
          <a:prstGeom prst="rect">
            <a:avLst/>
          </a:prstGeom>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t>Consequences</a:t>
            </a:r>
          </a:p>
        </p:txBody>
      </p:sp>
      <p:sp>
        <p:nvSpPr>
          <p:cNvPr id="11" name="Rectangle 10">
            <a:extLst>
              <a:ext uri="{FF2B5EF4-FFF2-40B4-BE49-F238E27FC236}">
                <a16:creationId xmlns:a16="http://schemas.microsoft.com/office/drawing/2014/main" id="{AD0E1E7D-DEB5-42C7-8DB2-798ED74B12BB}"/>
              </a:ext>
            </a:extLst>
          </p:cNvPr>
          <p:cNvSpPr/>
          <p:nvPr/>
        </p:nvSpPr>
        <p:spPr>
          <a:xfrm>
            <a:off x="2126289" y="5159723"/>
            <a:ext cx="868584" cy="495812"/>
          </a:xfrm>
          <a:prstGeom prst="rect">
            <a:avLst/>
          </a:prstGeom>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t>Causes</a:t>
            </a:r>
          </a:p>
        </p:txBody>
      </p:sp>
      <p:cxnSp>
        <p:nvCxnSpPr>
          <p:cNvPr id="12" name="Straight Arrow Connector 11">
            <a:extLst>
              <a:ext uri="{FF2B5EF4-FFF2-40B4-BE49-F238E27FC236}">
                <a16:creationId xmlns:a16="http://schemas.microsoft.com/office/drawing/2014/main" id="{A2A02060-D661-4BFA-BFE4-D0CF02348AF7}"/>
              </a:ext>
            </a:extLst>
          </p:cNvPr>
          <p:cNvCxnSpPr>
            <a:cxnSpLocks/>
            <a:stCxn id="11" idx="3"/>
          </p:cNvCxnSpPr>
          <p:nvPr/>
        </p:nvCxnSpPr>
        <p:spPr>
          <a:xfrm>
            <a:off x="2994873" y="5407629"/>
            <a:ext cx="329731" cy="10681"/>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AB4B6E4-1194-42D4-ABA1-828BF9E465B2}"/>
              </a:ext>
            </a:extLst>
          </p:cNvPr>
          <p:cNvCxnSpPr>
            <a:cxnSpLocks/>
          </p:cNvCxnSpPr>
          <p:nvPr/>
        </p:nvCxnSpPr>
        <p:spPr>
          <a:xfrm flipV="1">
            <a:off x="2994873" y="1963795"/>
            <a:ext cx="420465" cy="4039"/>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F396FB1F-265D-4E58-ADA2-DB075F18EFDA}"/>
              </a:ext>
            </a:extLst>
          </p:cNvPr>
          <p:cNvSpPr/>
          <p:nvPr/>
        </p:nvSpPr>
        <p:spPr>
          <a:xfrm>
            <a:off x="4215333" y="3738076"/>
            <a:ext cx="4557010" cy="824692"/>
          </a:xfrm>
          <a:prstGeom prst="rect">
            <a:avLst/>
          </a:prstGeom>
          <a:solidFill>
            <a:schemeClr val="accent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chemeClr val="bg1"/>
                </a:solidFill>
              </a:rPr>
              <a:t>Violence :</a:t>
            </a:r>
          </a:p>
          <a:p>
            <a:pPr algn="ctr"/>
            <a:r>
              <a:rPr lang="en-US" sz="1600" b="1" dirty="0">
                <a:solidFill>
                  <a:schemeClr val="bg1"/>
                </a:solidFill>
              </a:rPr>
              <a:t>physical, sexual, emotional, economic, and other human rights violations</a:t>
            </a:r>
          </a:p>
        </p:txBody>
      </p:sp>
      <p:graphicFrame>
        <p:nvGraphicFramePr>
          <p:cNvPr id="18" name="Table 17">
            <a:extLst>
              <a:ext uri="{FF2B5EF4-FFF2-40B4-BE49-F238E27FC236}">
                <a16:creationId xmlns:a16="http://schemas.microsoft.com/office/drawing/2014/main" id="{DE207F96-D931-4431-8E0A-7C9E15F2D032}"/>
              </a:ext>
            </a:extLst>
          </p:cNvPr>
          <p:cNvGraphicFramePr>
            <a:graphicFrameLocks noGrp="1"/>
          </p:cNvGraphicFramePr>
          <p:nvPr>
            <p:extLst>
              <p:ext uri="{D42A27DB-BD31-4B8C-83A1-F6EECF244321}">
                <p14:modId xmlns:p14="http://schemas.microsoft.com/office/powerpoint/2010/main" val="1574522538"/>
              </p:ext>
            </p:extLst>
          </p:nvPr>
        </p:nvGraphicFramePr>
        <p:xfrm>
          <a:off x="4892741" y="4822712"/>
          <a:ext cx="3271999" cy="548640"/>
        </p:xfrm>
        <a:graphic>
          <a:graphicData uri="http://schemas.openxmlformats.org/drawingml/2006/table">
            <a:tbl>
              <a:tblPr firstRow="1" bandRow="1">
                <a:tableStyleId>{5C22544A-7EE6-4342-B048-85BDC9FD1C3A}</a:tableStyleId>
              </a:tblPr>
              <a:tblGrid>
                <a:gridCol w="1443211">
                  <a:extLst>
                    <a:ext uri="{9D8B030D-6E8A-4147-A177-3AD203B41FA5}">
                      <a16:colId xmlns:a16="http://schemas.microsoft.com/office/drawing/2014/main" val="1213555006"/>
                    </a:ext>
                  </a:extLst>
                </a:gridCol>
                <a:gridCol w="588629">
                  <a:extLst>
                    <a:ext uri="{9D8B030D-6E8A-4147-A177-3AD203B41FA5}">
                      <a16:colId xmlns:a16="http://schemas.microsoft.com/office/drawing/2014/main" val="3391072456"/>
                    </a:ext>
                  </a:extLst>
                </a:gridCol>
                <a:gridCol w="1240159">
                  <a:extLst>
                    <a:ext uri="{9D8B030D-6E8A-4147-A177-3AD203B41FA5}">
                      <a16:colId xmlns:a16="http://schemas.microsoft.com/office/drawing/2014/main" val="3572828379"/>
                    </a:ext>
                  </a:extLst>
                </a:gridCol>
              </a:tblGrid>
              <a:tr h="227321">
                <a:tc>
                  <a:txBody>
                    <a:bodyPr/>
                    <a:lstStyle/>
                    <a:p>
                      <a:pPr algn="ctr"/>
                      <a:r>
                        <a:rPr lang="en-US" sz="1500" b="0" dirty="0">
                          <a:solidFill>
                            <a:schemeClr val="tx1"/>
                          </a:solidFill>
                        </a:rPr>
                        <a:t>Normalization of violence</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500" b="0" dirty="0">
                        <a:solidFill>
                          <a:schemeClr val="tx1"/>
                        </a:solidFill>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b="0" dirty="0">
                          <a:solidFill>
                            <a:schemeClr val="tx1"/>
                          </a:solidFill>
                        </a:rPr>
                        <a:t>Impunity for perpetrators</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04688253"/>
                  </a:ext>
                </a:extLst>
              </a:tr>
            </a:tbl>
          </a:graphicData>
        </a:graphic>
      </p:graphicFrame>
      <p:graphicFrame>
        <p:nvGraphicFramePr>
          <p:cNvPr id="19" name="Table 18">
            <a:extLst>
              <a:ext uri="{FF2B5EF4-FFF2-40B4-BE49-F238E27FC236}">
                <a16:creationId xmlns:a16="http://schemas.microsoft.com/office/drawing/2014/main" id="{ECF3247A-78D3-4A26-86B8-A05FD89514DB}"/>
              </a:ext>
            </a:extLst>
          </p:cNvPr>
          <p:cNvGraphicFramePr>
            <a:graphicFrameLocks noGrp="1"/>
          </p:cNvGraphicFramePr>
          <p:nvPr>
            <p:extLst>
              <p:ext uri="{D42A27DB-BD31-4B8C-83A1-F6EECF244321}">
                <p14:modId xmlns:p14="http://schemas.microsoft.com/office/powerpoint/2010/main" val="963122994"/>
              </p:ext>
            </p:extLst>
          </p:nvPr>
        </p:nvGraphicFramePr>
        <p:xfrm>
          <a:off x="5051149" y="6215811"/>
          <a:ext cx="2955184" cy="320040"/>
        </p:xfrm>
        <a:graphic>
          <a:graphicData uri="http://schemas.openxmlformats.org/drawingml/2006/table">
            <a:tbl>
              <a:tblPr firstRow="1" bandRow="1">
                <a:tableStyleId>{5C22544A-7EE6-4342-B048-85BDC9FD1C3A}</a:tableStyleId>
              </a:tblPr>
              <a:tblGrid>
                <a:gridCol w="1454138">
                  <a:extLst>
                    <a:ext uri="{9D8B030D-6E8A-4147-A177-3AD203B41FA5}">
                      <a16:colId xmlns:a16="http://schemas.microsoft.com/office/drawing/2014/main" val="1213555006"/>
                    </a:ext>
                  </a:extLst>
                </a:gridCol>
                <a:gridCol w="293824">
                  <a:extLst>
                    <a:ext uri="{9D8B030D-6E8A-4147-A177-3AD203B41FA5}">
                      <a16:colId xmlns:a16="http://schemas.microsoft.com/office/drawing/2014/main" val="3391072456"/>
                    </a:ext>
                  </a:extLst>
                </a:gridCol>
                <a:gridCol w="1207222">
                  <a:extLst>
                    <a:ext uri="{9D8B030D-6E8A-4147-A177-3AD203B41FA5}">
                      <a16:colId xmlns:a16="http://schemas.microsoft.com/office/drawing/2014/main" val="3191650775"/>
                    </a:ext>
                  </a:extLst>
                </a:gridCol>
              </a:tblGrid>
              <a:tr h="0">
                <a:tc>
                  <a:txBody>
                    <a:bodyPr/>
                    <a:lstStyle/>
                    <a:p>
                      <a:pPr algn="ctr"/>
                      <a:r>
                        <a:rPr lang="en-US" sz="1500" b="0" dirty="0">
                          <a:solidFill>
                            <a:schemeClr val="tx1"/>
                          </a:solidFill>
                        </a:rPr>
                        <a:t>Gender norms</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500" b="0" dirty="0">
                        <a:solidFill>
                          <a:schemeClr val="tx1"/>
                        </a:solidFill>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b="0" dirty="0">
                          <a:solidFill>
                            <a:schemeClr val="tx1"/>
                          </a:solidFill>
                        </a:rPr>
                        <a:t>Stigma</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04688253"/>
                  </a:ext>
                </a:extLst>
              </a:tr>
            </a:tbl>
          </a:graphicData>
        </a:graphic>
      </p:graphicFrame>
      <p:graphicFrame>
        <p:nvGraphicFramePr>
          <p:cNvPr id="20" name="Table 19">
            <a:extLst>
              <a:ext uri="{FF2B5EF4-FFF2-40B4-BE49-F238E27FC236}">
                <a16:creationId xmlns:a16="http://schemas.microsoft.com/office/drawing/2014/main" id="{230CBC84-274E-4E65-920F-78934FBB8EF0}"/>
              </a:ext>
            </a:extLst>
          </p:cNvPr>
          <p:cNvGraphicFramePr>
            <a:graphicFrameLocks noGrp="1"/>
          </p:cNvGraphicFramePr>
          <p:nvPr>
            <p:extLst>
              <p:ext uri="{D42A27DB-BD31-4B8C-83A1-F6EECF244321}">
                <p14:modId xmlns:p14="http://schemas.microsoft.com/office/powerpoint/2010/main" val="2891057349"/>
              </p:ext>
            </p:extLst>
          </p:nvPr>
        </p:nvGraphicFramePr>
        <p:xfrm>
          <a:off x="4089445" y="5513646"/>
          <a:ext cx="4783386" cy="548640"/>
        </p:xfrm>
        <a:graphic>
          <a:graphicData uri="http://schemas.openxmlformats.org/drawingml/2006/table">
            <a:tbl>
              <a:tblPr firstRow="1" bandRow="1">
                <a:tableStyleId>{5C22544A-7EE6-4342-B048-85BDC9FD1C3A}</a:tableStyleId>
              </a:tblPr>
              <a:tblGrid>
                <a:gridCol w="4783386">
                  <a:extLst>
                    <a:ext uri="{9D8B030D-6E8A-4147-A177-3AD203B41FA5}">
                      <a16:colId xmlns:a16="http://schemas.microsoft.com/office/drawing/2014/main" val="1213555006"/>
                    </a:ext>
                  </a:extLst>
                </a:gridCol>
              </a:tblGrid>
              <a:tr h="0">
                <a:tc>
                  <a:txBody>
                    <a:bodyPr/>
                    <a:lstStyle/>
                    <a:p>
                      <a:pPr algn="ctr"/>
                      <a:r>
                        <a:rPr lang="en-US" sz="1500" b="0" dirty="0">
                          <a:solidFill>
                            <a:schemeClr val="tx1"/>
                          </a:solidFill>
                        </a:rPr>
                        <a:t>Laws and polices, including those that are incorrectly enforced</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04688253"/>
                  </a:ext>
                </a:extLst>
              </a:tr>
            </a:tbl>
          </a:graphicData>
        </a:graphic>
      </p:graphicFrame>
      <p:graphicFrame>
        <p:nvGraphicFramePr>
          <p:cNvPr id="21" name="Table 20">
            <a:extLst>
              <a:ext uri="{FF2B5EF4-FFF2-40B4-BE49-F238E27FC236}">
                <a16:creationId xmlns:a16="http://schemas.microsoft.com/office/drawing/2014/main" id="{1C1D99C2-2B26-429F-B6CB-74A817B118E1}"/>
              </a:ext>
            </a:extLst>
          </p:cNvPr>
          <p:cNvGraphicFramePr>
            <a:graphicFrameLocks noGrp="1"/>
          </p:cNvGraphicFramePr>
          <p:nvPr>
            <p:extLst>
              <p:ext uri="{D42A27DB-BD31-4B8C-83A1-F6EECF244321}">
                <p14:modId xmlns:p14="http://schemas.microsoft.com/office/powerpoint/2010/main" val="2866194661"/>
              </p:ext>
            </p:extLst>
          </p:nvPr>
        </p:nvGraphicFramePr>
        <p:xfrm>
          <a:off x="3477166" y="1301598"/>
          <a:ext cx="5419236" cy="921602"/>
        </p:xfrm>
        <a:graphic>
          <a:graphicData uri="http://schemas.openxmlformats.org/drawingml/2006/table">
            <a:tbl>
              <a:tblPr firstRow="1" bandRow="1">
                <a:tableStyleId>{5C22544A-7EE6-4342-B048-85BDC9FD1C3A}</a:tableStyleId>
              </a:tblPr>
              <a:tblGrid>
                <a:gridCol w="955200">
                  <a:extLst>
                    <a:ext uri="{9D8B030D-6E8A-4147-A177-3AD203B41FA5}">
                      <a16:colId xmlns:a16="http://schemas.microsoft.com/office/drawing/2014/main" val="1213555006"/>
                    </a:ext>
                  </a:extLst>
                </a:gridCol>
                <a:gridCol w="258583">
                  <a:extLst>
                    <a:ext uri="{9D8B030D-6E8A-4147-A177-3AD203B41FA5}">
                      <a16:colId xmlns:a16="http://schemas.microsoft.com/office/drawing/2014/main" val="3391072456"/>
                    </a:ext>
                  </a:extLst>
                </a:gridCol>
                <a:gridCol w="1118598">
                  <a:extLst>
                    <a:ext uri="{9D8B030D-6E8A-4147-A177-3AD203B41FA5}">
                      <a16:colId xmlns:a16="http://schemas.microsoft.com/office/drawing/2014/main" val="3108957904"/>
                    </a:ext>
                  </a:extLst>
                </a:gridCol>
                <a:gridCol w="258583">
                  <a:extLst>
                    <a:ext uri="{9D8B030D-6E8A-4147-A177-3AD203B41FA5}">
                      <a16:colId xmlns:a16="http://schemas.microsoft.com/office/drawing/2014/main" val="2062044050"/>
                    </a:ext>
                  </a:extLst>
                </a:gridCol>
                <a:gridCol w="1193041">
                  <a:extLst>
                    <a:ext uri="{9D8B030D-6E8A-4147-A177-3AD203B41FA5}">
                      <a16:colId xmlns:a16="http://schemas.microsoft.com/office/drawing/2014/main" val="3718890499"/>
                    </a:ext>
                  </a:extLst>
                </a:gridCol>
                <a:gridCol w="258583">
                  <a:extLst>
                    <a:ext uri="{9D8B030D-6E8A-4147-A177-3AD203B41FA5}">
                      <a16:colId xmlns:a16="http://schemas.microsoft.com/office/drawing/2014/main" val="1253863234"/>
                    </a:ext>
                  </a:extLst>
                </a:gridCol>
                <a:gridCol w="1376648">
                  <a:extLst>
                    <a:ext uri="{9D8B030D-6E8A-4147-A177-3AD203B41FA5}">
                      <a16:colId xmlns:a16="http://schemas.microsoft.com/office/drawing/2014/main" val="207885418"/>
                    </a:ext>
                  </a:extLst>
                </a:gridCol>
              </a:tblGrid>
              <a:tr h="921602">
                <a:tc>
                  <a:txBody>
                    <a:bodyPr/>
                    <a:lstStyle/>
                    <a:p>
                      <a:pPr algn="ctr"/>
                      <a:r>
                        <a:rPr lang="en-US" sz="1500" b="0" dirty="0">
                          <a:solidFill>
                            <a:schemeClr val="tx1"/>
                          </a:solidFill>
                        </a:rPr>
                        <a:t>Sex without a condom</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500" b="0" dirty="0">
                        <a:solidFill>
                          <a:schemeClr val="tx1"/>
                        </a:solidFill>
                      </a:endParaRP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b="0" dirty="0">
                          <a:solidFill>
                            <a:schemeClr val="tx1"/>
                          </a:solidFill>
                        </a:rPr>
                        <a:t>Cannot safely get tested</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500" b="0" dirty="0">
                        <a:solidFill>
                          <a:schemeClr val="tx1"/>
                        </a:solidFill>
                      </a:endParaRP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b="0" dirty="0">
                          <a:solidFill>
                            <a:schemeClr val="tx1"/>
                          </a:solidFill>
                        </a:rPr>
                        <a:t>Cannot access ARVs</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500" b="0" dirty="0">
                        <a:solidFill>
                          <a:schemeClr val="tx1"/>
                        </a:solidFill>
                      </a:endParaRP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b="0" dirty="0">
                          <a:solidFill>
                            <a:schemeClr val="tx1"/>
                          </a:solidFill>
                        </a:rPr>
                        <a:t>Poverty</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42751553"/>
                  </a:ext>
                </a:extLst>
              </a:tr>
            </a:tbl>
          </a:graphicData>
        </a:graphic>
      </p:graphicFrame>
      <p:graphicFrame>
        <p:nvGraphicFramePr>
          <p:cNvPr id="24" name="Table 23">
            <a:extLst>
              <a:ext uri="{FF2B5EF4-FFF2-40B4-BE49-F238E27FC236}">
                <a16:creationId xmlns:a16="http://schemas.microsoft.com/office/drawing/2014/main" id="{74069E4F-0118-4C96-B48B-B995BE32B8E5}"/>
              </a:ext>
            </a:extLst>
          </p:cNvPr>
          <p:cNvGraphicFramePr>
            <a:graphicFrameLocks noGrp="1"/>
          </p:cNvGraphicFramePr>
          <p:nvPr>
            <p:extLst>
              <p:ext uri="{D42A27DB-BD31-4B8C-83A1-F6EECF244321}">
                <p14:modId xmlns:p14="http://schemas.microsoft.com/office/powerpoint/2010/main" val="2299923496"/>
              </p:ext>
            </p:extLst>
          </p:nvPr>
        </p:nvGraphicFramePr>
        <p:xfrm>
          <a:off x="3447616" y="2518031"/>
          <a:ext cx="5478336" cy="777240"/>
        </p:xfrm>
        <a:graphic>
          <a:graphicData uri="http://schemas.openxmlformats.org/drawingml/2006/table">
            <a:tbl>
              <a:tblPr firstRow="1" bandRow="1">
                <a:tableStyleId>{5C22544A-7EE6-4342-B048-85BDC9FD1C3A}</a:tableStyleId>
              </a:tblPr>
              <a:tblGrid>
                <a:gridCol w="1238875">
                  <a:extLst>
                    <a:ext uri="{9D8B030D-6E8A-4147-A177-3AD203B41FA5}">
                      <a16:colId xmlns:a16="http://schemas.microsoft.com/office/drawing/2014/main" val="1213555006"/>
                    </a:ext>
                  </a:extLst>
                </a:gridCol>
                <a:gridCol w="208280">
                  <a:extLst>
                    <a:ext uri="{9D8B030D-6E8A-4147-A177-3AD203B41FA5}">
                      <a16:colId xmlns:a16="http://schemas.microsoft.com/office/drawing/2014/main" val="3391072456"/>
                    </a:ext>
                  </a:extLst>
                </a:gridCol>
                <a:gridCol w="1007200">
                  <a:extLst>
                    <a:ext uri="{9D8B030D-6E8A-4147-A177-3AD203B41FA5}">
                      <a16:colId xmlns:a16="http://schemas.microsoft.com/office/drawing/2014/main" val="3108957904"/>
                    </a:ext>
                  </a:extLst>
                </a:gridCol>
                <a:gridCol w="208280">
                  <a:extLst>
                    <a:ext uri="{9D8B030D-6E8A-4147-A177-3AD203B41FA5}">
                      <a16:colId xmlns:a16="http://schemas.microsoft.com/office/drawing/2014/main" val="2062044050"/>
                    </a:ext>
                  </a:extLst>
                </a:gridCol>
                <a:gridCol w="1289460">
                  <a:extLst>
                    <a:ext uri="{9D8B030D-6E8A-4147-A177-3AD203B41FA5}">
                      <a16:colId xmlns:a16="http://schemas.microsoft.com/office/drawing/2014/main" val="3718890499"/>
                    </a:ext>
                  </a:extLst>
                </a:gridCol>
                <a:gridCol w="208280">
                  <a:extLst>
                    <a:ext uri="{9D8B030D-6E8A-4147-A177-3AD203B41FA5}">
                      <a16:colId xmlns:a16="http://schemas.microsoft.com/office/drawing/2014/main" val="1253863234"/>
                    </a:ext>
                  </a:extLst>
                </a:gridCol>
                <a:gridCol w="1317961">
                  <a:extLst>
                    <a:ext uri="{9D8B030D-6E8A-4147-A177-3AD203B41FA5}">
                      <a16:colId xmlns:a16="http://schemas.microsoft.com/office/drawing/2014/main" val="325564057"/>
                    </a:ext>
                  </a:extLst>
                </a:gridCol>
              </a:tblGrid>
              <a:tr h="195662">
                <a:tc>
                  <a:txBody>
                    <a:bodyPr/>
                    <a:lstStyle/>
                    <a:p>
                      <a:pPr algn="ctr"/>
                      <a:r>
                        <a:rPr lang="en-US" sz="1500" b="0" dirty="0">
                          <a:solidFill>
                            <a:schemeClr val="tx1"/>
                          </a:solidFill>
                        </a:rPr>
                        <a:t>Cannot carry condoms/</a:t>
                      </a:r>
                    </a:p>
                    <a:p>
                      <a:pPr algn="ctr"/>
                      <a:r>
                        <a:rPr lang="en-US" sz="1500" b="0" dirty="0">
                          <a:solidFill>
                            <a:schemeClr val="tx1"/>
                          </a:solidFill>
                        </a:rPr>
                        <a:t>lubricant</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500" b="0" dirty="0">
                        <a:solidFill>
                          <a:schemeClr val="tx1"/>
                        </a:solidFill>
                      </a:endParaRP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b="0" dirty="0">
                          <a:solidFill>
                            <a:schemeClr val="tx1"/>
                          </a:solidFill>
                        </a:rPr>
                        <a:t>Leave education early</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500" b="0" dirty="0">
                        <a:solidFill>
                          <a:schemeClr val="tx1"/>
                        </a:solidFill>
                      </a:endParaRP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b="0" dirty="0">
                          <a:solidFill>
                            <a:schemeClr val="tx1"/>
                          </a:solidFill>
                        </a:rPr>
                        <a:t>Mental health issues</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500" b="0" dirty="0">
                        <a:solidFill>
                          <a:schemeClr val="tx1"/>
                        </a:solidFill>
                      </a:endParaRP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b="0" dirty="0">
                          <a:solidFill>
                            <a:schemeClr val="tx1"/>
                          </a:solidFill>
                        </a:rPr>
                        <a:t>Homelessness</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42751553"/>
                  </a:ext>
                </a:extLst>
              </a:tr>
            </a:tbl>
          </a:graphicData>
        </a:graphic>
      </p:graphicFrame>
      <p:graphicFrame>
        <p:nvGraphicFramePr>
          <p:cNvPr id="27" name="Table 26">
            <a:extLst>
              <a:ext uri="{FF2B5EF4-FFF2-40B4-BE49-F238E27FC236}">
                <a16:creationId xmlns:a16="http://schemas.microsoft.com/office/drawing/2014/main" id="{5FCD5BF9-FF8E-4CF8-9CFC-2F15E9F962F2}"/>
              </a:ext>
            </a:extLst>
          </p:cNvPr>
          <p:cNvGraphicFramePr>
            <a:graphicFrameLocks noGrp="1"/>
          </p:cNvGraphicFramePr>
          <p:nvPr>
            <p:extLst>
              <p:ext uri="{D42A27DB-BD31-4B8C-83A1-F6EECF244321}">
                <p14:modId xmlns:p14="http://schemas.microsoft.com/office/powerpoint/2010/main" val="4240661999"/>
              </p:ext>
            </p:extLst>
          </p:nvPr>
        </p:nvGraphicFramePr>
        <p:xfrm>
          <a:off x="4470166" y="451670"/>
          <a:ext cx="3609484" cy="567143"/>
        </p:xfrm>
        <a:graphic>
          <a:graphicData uri="http://schemas.openxmlformats.org/drawingml/2006/table">
            <a:tbl>
              <a:tblPr firstRow="1" bandRow="1">
                <a:tableStyleId>{5C22544A-7EE6-4342-B048-85BDC9FD1C3A}</a:tableStyleId>
              </a:tblPr>
              <a:tblGrid>
                <a:gridCol w="962311">
                  <a:extLst>
                    <a:ext uri="{9D8B030D-6E8A-4147-A177-3AD203B41FA5}">
                      <a16:colId xmlns:a16="http://schemas.microsoft.com/office/drawing/2014/main" val="1213555006"/>
                    </a:ext>
                  </a:extLst>
                </a:gridCol>
                <a:gridCol w="250448">
                  <a:extLst>
                    <a:ext uri="{9D8B030D-6E8A-4147-A177-3AD203B41FA5}">
                      <a16:colId xmlns:a16="http://schemas.microsoft.com/office/drawing/2014/main" val="3391072456"/>
                    </a:ext>
                  </a:extLst>
                </a:gridCol>
                <a:gridCol w="982509">
                  <a:extLst>
                    <a:ext uri="{9D8B030D-6E8A-4147-A177-3AD203B41FA5}">
                      <a16:colId xmlns:a16="http://schemas.microsoft.com/office/drawing/2014/main" val="3191650775"/>
                    </a:ext>
                  </a:extLst>
                </a:gridCol>
                <a:gridCol w="208280">
                  <a:extLst>
                    <a:ext uri="{9D8B030D-6E8A-4147-A177-3AD203B41FA5}">
                      <a16:colId xmlns:a16="http://schemas.microsoft.com/office/drawing/2014/main" val="3256860428"/>
                    </a:ext>
                  </a:extLst>
                </a:gridCol>
                <a:gridCol w="1205936">
                  <a:extLst>
                    <a:ext uri="{9D8B030D-6E8A-4147-A177-3AD203B41FA5}">
                      <a16:colId xmlns:a16="http://schemas.microsoft.com/office/drawing/2014/main" val="2123232129"/>
                    </a:ext>
                  </a:extLst>
                </a:gridCol>
              </a:tblGrid>
              <a:tr h="567143">
                <a:tc>
                  <a:txBody>
                    <a:bodyPr/>
                    <a:lstStyle/>
                    <a:p>
                      <a:pPr algn="ctr"/>
                      <a:r>
                        <a:rPr lang="en-US" sz="1500" b="0" dirty="0">
                          <a:solidFill>
                            <a:schemeClr val="tx1"/>
                          </a:solidFill>
                        </a:rPr>
                        <a:t>Injuries</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500" b="0" dirty="0">
                        <a:solidFill>
                          <a:schemeClr val="tx1"/>
                        </a:solidFill>
                      </a:endParaRP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b="0" dirty="0">
                          <a:solidFill>
                            <a:schemeClr val="tx1"/>
                          </a:solidFill>
                        </a:rPr>
                        <a:t>HIV/STIs</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500" b="0" dirty="0">
                        <a:solidFill>
                          <a:schemeClr val="tx1"/>
                        </a:solidFill>
                      </a:endParaRP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b="0" dirty="0">
                          <a:solidFill>
                            <a:schemeClr val="tx1"/>
                          </a:solidFill>
                        </a:rPr>
                        <a:t>Fear/shame</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04688253"/>
                  </a:ext>
                </a:extLst>
              </a:tr>
            </a:tbl>
          </a:graphicData>
        </a:graphic>
      </p:graphicFrame>
      <p:sp>
        <p:nvSpPr>
          <p:cNvPr id="28" name="Title 3">
            <a:extLst>
              <a:ext uri="{FF2B5EF4-FFF2-40B4-BE49-F238E27FC236}">
                <a16:creationId xmlns:a16="http://schemas.microsoft.com/office/drawing/2014/main" id="{338F44EE-576E-4132-8E07-A76C2D86A9D9}"/>
              </a:ext>
            </a:extLst>
          </p:cNvPr>
          <p:cNvSpPr>
            <a:spLocks noGrp="1"/>
          </p:cNvSpPr>
          <p:nvPr>
            <p:ph type="title"/>
          </p:nvPr>
        </p:nvSpPr>
        <p:spPr>
          <a:xfrm>
            <a:off x="467360" y="445196"/>
            <a:ext cx="8219440" cy="972441"/>
          </a:xfrm>
        </p:spPr>
        <p:txBody>
          <a:bodyPr>
            <a:normAutofit fontScale="90000"/>
          </a:bodyPr>
          <a:lstStyle/>
          <a:p>
            <a:r>
              <a:rPr lang="en-US" dirty="0"/>
              <a:t>Questions and </a:t>
            </a:r>
            <a:br>
              <a:rPr lang="en-US" dirty="0"/>
            </a:br>
            <a:r>
              <a:rPr lang="en-US" dirty="0"/>
              <a:t>reflections</a:t>
            </a:r>
          </a:p>
        </p:txBody>
      </p:sp>
    </p:spTree>
    <p:extLst>
      <p:ext uri="{BB962C8B-B14F-4D97-AF65-F5344CB8AC3E}">
        <p14:creationId xmlns:p14="http://schemas.microsoft.com/office/powerpoint/2010/main" val="10031118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4C74D8-345C-44D3-9AFD-050B15DA4219}"/>
              </a:ext>
            </a:extLst>
          </p:cNvPr>
          <p:cNvSpPr>
            <a:spLocks noGrp="1"/>
          </p:cNvSpPr>
          <p:nvPr>
            <p:ph type="title"/>
          </p:nvPr>
        </p:nvSpPr>
        <p:spPr/>
        <p:txBody>
          <a:bodyPr>
            <a:normAutofit fontScale="90000"/>
          </a:bodyPr>
          <a:lstStyle/>
          <a:p>
            <a:r>
              <a:rPr lang="en-US" b="1" dirty="0"/>
              <a:t>Session 2.4</a:t>
            </a:r>
            <a:br>
              <a:rPr lang="en-US" dirty="0"/>
            </a:br>
            <a:r>
              <a:rPr lang="en-US" dirty="0"/>
              <a:t>Focus on Intimate Partner Violence</a:t>
            </a:r>
          </a:p>
        </p:txBody>
      </p:sp>
    </p:spTree>
    <p:extLst>
      <p:ext uri="{BB962C8B-B14F-4D97-AF65-F5344CB8AC3E}">
        <p14:creationId xmlns:p14="http://schemas.microsoft.com/office/powerpoint/2010/main" val="23378471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390C92-8FBE-458E-A2DE-E4B884BDB4FA}"/>
              </a:ext>
            </a:extLst>
          </p:cNvPr>
          <p:cNvSpPr>
            <a:spLocks noGrp="1"/>
          </p:cNvSpPr>
          <p:nvPr>
            <p:ph type="title"/>
          </p:nvPr>
        </p:nvSpPr>
        <p:spPr/>
        <p:txBody>
          <a:bodyPr/>
          <a:lstStyle/>
          <a:p>
            <a:r>
              <a:rPr lang="en-US" dirty="0"/>
              <a:t>Objectives</a:t>
            </a:r>
          </a:p>
        </p:txBody>
      </p:sp>
      <p:sp>
        <p:nvSpPr>
          <p:cNvPr id="4" name="Text Placeholder 3">
            <a:extLst>
              <a:ext uri="{FF2B5EF4-FFF2-40B4-BE49-F238E27FC236}">
                <a16:creationId xmlns:a16="http://schemas.microsoft.com/office/drawing/2014/main" id="{59915E9E-E8BC-4052-8B67-442E2CF482C6}"/>
              </a:ext>
            </a:extLst>
          </p:cNvPr>
          <p:cNvSpPr>
            <a:spLocks noGrp="1"/>
          </p:cNvSpPr>
          <p:nvPr>
            <p:ph type="body" sz="quarter" idx="10"/>
          </p:nvPr>
        </p:nvSpPr>
        <p:spPr>
          <a:xfrm>
            <a:off x="466725" y="1590675"/>
            <a:ext cx="8220075" cy="4176713"/>
          </a:xfrm>
        </p:spPr>
        <p:txBody>
          <a:bodyPr/>
          <a:lstStyle/>
          <a:p>
            <a:pPr lvl="0"/>
            <a:r>
              <a:rPr lang="en-US" dirty="0"/>
              <a:t>Recognize the ways in which intimate partner violence (IPV) can evolve over time</a:t>
            </a:r>
          </a:p>
          <a:p>
            <a:pPr lvl="0"/>
            <a:r>
              <a:rPr lang="en-US" dirty="0"/>
              <a:t>Discuss the importance of responding to all victims of IPV in a nonjudgmental way</a:t>
            </a:r>
          </a:p>
          <a:p>
            <a:pPr lvl="0"/>
            <a:r>
              <a:rPr lang="en-US" dirty="0"/>
              <a:t>Discuss IPV among KP members and identify additional barriers to support that they may face when experiencing IPV</a:t>
            </a:r>
          </a:p>
          <a:p>
            <a:endParaRPr lang="en-US" dirty="0"/>
          </a:p>
        </p:txBody>
      </p:sp>
    </p:spTree>
    <p:extLst>
      <p:ext uri="{BB962C8B-B14F-4D97-AF65-F5344CB8AC3E}">
        <p14:creationId xmlns:p14="http://schemas.microsoft.com/office/powerpoint/2010/main" val="28555385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Intimate partner violence in </a:t>
            </a:r>
            <a:r>
              <a:rPr lang="en-US" dirty="0">
                <a:solidFill>
                  <a:srgbClr val="00B050"/>
                </a:solidFill>
              </a:rPr>
              <a:t>[Country]</a:t>
            </a:r>
          </a:p>
        </p:txBody>
      </p:sp>
      <p:sp>
        <p:nvSpPr>
          <p:cNvPr id="3" name="Text Placeholder 2"/>
          <p:cNvSpPr>
            <a:spLocks noGrp="1"/>
          </p:cNvSpPr>
          <p:nvPr>
            <p:ph type="body" sz="quarter" idx="10"/>
          </p:nvPr>
        </p:nvSpPr>
        <p:spPr>
          <a:xfrm>
            <a:off x="466725" y="1590675"/>
            <a:ext cx="8220075" cy="4176713"/>
          </a:xfrm>
        </p:spPr>
        <p:txBody>
          <a:bodyPr>
            <a:normAutofit fontScale="92500" lnSpcReduction="20000"/>
          </a:bodyPr>
          <a:lstStyle/>
          <a:p>
            <a:pPr>
              <a:lnSpc>
                <a:spcPct val="120000"/>
              </a:lnSpc>
              <a:spcBef>
                <a:spcPts val="1800"/>
              </a:spcBef>
            </a:pPr>
            <a:r>
              <a:rPr lang="en-US" dirty="0"/>
              <a:t>IPV is ongoing or past violence by an intimate partner or ex-partner.  It is common in the general population and among key populations.</a:t>
            </a:r>
            <a:r>
              <a:rPr lang="en-US" baseline="30000" dirty="0"/>
              <a:t>1–5</a:t>
            </a:r>
          </a:p>
          <a:p>
            <a:pPr>
              <a:lnSpc>
                <a:spcPct val="120000"/>
              </a:lnSpc>
              <a:spcBef>
                <a:spcPts val="1800"/>
              </a:spcBef>
            </a:pPr>
            <a:r>
              <a:rPr lang="en-US" dirty="0"/>
              <a:t>Here is what we know about IPV in </a:t>
            </a:r>
            <a:r>
              <a:rPr lang="en-US" dirty="0">
                <a:solidFill>
                  <a:srgbClr val="00B050"/>
                </a:solidFill>
              </a:rPr>
              <a:t>[country]</a:t>
            </a:r>
            <a:r>
              <a:rPr lang="en-US" dirty="0"/>
              <a:t>. </a:t>
            </a:r>
          </a:p>
          <a:p>
            <a:pPr>
              <a:lnSpc>
                <a:spcPct val="120000"/>
              </a:lnSpc>
              <a:spcBef>
                <a:spcPts val="1800"/>
              </a:spcBef>
            </a:pPr>
            <a:r>
              <a:rPr lang="en-US" dirty="0">
                <a:solidFill>
                  <a:srgbClr val="00B050"/>
                </a:solidFill>
              </a:rPr>
              <a:t>[Country team to add data on IPV in their country including both general population and key population figures as available. If this was covered in session 2.4, do not repeat the statistics here; rather, review the definition of IPV before moving to the next case study.]</a:t>
            </a:r>
          </a:p>
        </p:txBody>
      </p:sp>
      <p:sp>
        <p:nvSpPr>
          <p:cNvPr id="5" name="TextBox 4">
            <a:extLst>
              <a:ext uri="{FF2B5EF4-FFF2-40B4-BE49-F238E27FC236}">
                <a16:creationId xmlns:a16="http://schemas.microsoft.com/office/drawing/2014/main" id="{2E845093-06F4-4F66-A11F-E38A24F3AAE9}"/>
              </a:ext>
            </a:extLst>
          </p:cNvPr>
          <p:cNvSpPr txBox="1"/>
          <p:nvPr/>
        </p:nvSpPr>
        <p:spPr>
          <a:xfrm>
            <a:off x="599077" y="6127594"/>
            <a:ext cx="8403409" cy="461665"/>
          </a:xfrm>
          <a:prstGeom prst="rect">
            <a:avLst/>
          </a:prstGeom>
          <a:noFill/>
        </p:spPr>
        <p:txBody>
          <a:bodyPr wrap="square" rtlCol="0">
            <a:spAutoFit/>
          </a:bodyPr>
          <a:lstStyle/>
          <a:p>
            <a:r>
              <a:rPr lang="en-US" sz="1200" dirty="0">
                <a:latin typeface="+mn-lt"/>
              </a:rPr>
              <a:t>Sources: 1. El-</a:t>
            </a:r>
            <a:r>
              <a:rPr lang="en-US" sz="1200" dirty="0" err="1">
                <a:latin typeface="+mn-lt"/>
              </a:rPr>
              <a:t>Bassel</a:t>
            </a:r>
            <a:r>
              <a:rPr lang="en-US" sz="1200" dirty="0">
                <a:latin typeface="+mn-lt"/>
              </a:rPr>
              <a:t> et al., 2007.    2. </a:t>
            </a:r>
            <a:r>
              <a:rPr lang="en-US" sz="1200" dirty="0" err="1">
                <a:latin typeface="+mn-lt"/>
              </a:rPr>
              <a:t>Panchanadeswaran</a:t>
            </a:r>
            <a:r>
              <a:rPr lang="en-US" sz="1200" dirty="0">
                <a:latin typeface="+mn-lt"/>
              </a:rPr>
              <a:t> et al., 2008.    3. Finneran &amp; Stephenson, 2013.    </a:t>
            </a:r>
          </a:p>
          <a:p>
            <a:r>
              <a:rPr lang="en-US" sz="1200" dirty="0">
                <a:latin typeface="+mn-lt"/>
              </a:rPr>
              <a:t>                4. McKay et al., 2017.  5. Valentine et al., 2017.</a:t>
            </a:r>
          </a:p>
        </p:txBody>
      </p:sp>
    </p:spTree>
    <p:extLst>
      <p:ext uri="{BB962C8B-B14F-4D97-AF65-F5344CB8AC3E}">
        <p14:creationId xmlns:p14="http://schemas.microsoft.com/office/powerpoint/2010/main" val="4314517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D6ACC-C6C5-4DB9-8FEB-686C3F41A476}"/>
              </a:ext>
            </a:extLst>
          </p:cNvPr>
          <p:cNvSpPr>
            <a:spLocks noGrp="1"/>
          </p:cNvSpPr>
          <p:nvPr>
            <p:ph type="title"/>
          </p:nvPr>
        </p:nvSpPr>
        <p:spPr/>
        <p:txBody>
          <a:bodyPr/>
          <a:lstStyle/>
          <a:p>
            <a:r>
              <a:rPr lang="en-US" dirty="0"/>
              <a:t>Index testing</a:t>
            </a:r>
          </a:p>
        </p:txBody>
      </p:sp>
      <p:sp>
        <p:nvSpPr>
          <p:cNvPr id="3" name="Text Placeholder 2">
            <a:extLst>
              <a:ext uri="{FF2B5EF4-FFF2-40B4-BE49-F238E27FC236}">
                <a16:creationId xmlns:a16="http://schemas.microsoft.com/office/drawing/2014/main" id="{549E6C27-CAD2-4401-BA36-56440732993A}"/>
              </a:ext>
            </a:extLst>
          </p:cNvPr>
          <p:cNvSpPr>
            <a:spLocks noGrp="1"/>
          </p:cNvSpPr>
          <p:nvPr>
            <p:ph type="body" sz="quarter" idx="10"/>
          </p:nvPr>
        </p:nvSpPr>
        <p:spPr>
          <a:xfrm>
            <a:off x="467360" y="1458203"/>
            <a:ext cx="8219440" cy="4176851"/>
          </a:xfrm>
        </p:spPr>
        <p:txBody>
          <a:bodyPr/>
          <a:lstStyle/>
          <a:p>
            <a:r>
              <a:rPr lang="en-US" sz="2600" dirty="0"/>
              <a:t>The index testing approach, also called partner notification, involves asking a person who is HIV positive (the “index” service user) to provide the names and contact information of their sexual and needle-sharing partners. </a:t>
            </a:r>
          </a:p>
          <a:p>
            <a:r>
              <a:rPr lang="en-US" sz="2600" dirty="0"/>
              <a:t>One required step is asking the index service user about violence from any of those partners.</a:t>
            </a:r>
          </a:p>
          <a:p>
            <a:r>
              <a:rPr lang="en-US" sz="2600" dirty="0"/>
              <a:t>Information about violence should be used to determine which partner notification approach is most appropriate or whether to proceed with partner notification at all. </a:t>
            </a:r>
            <a:r>
              <a:rPr lang="en-US" sz="2600" u="sng" dirty="0"/>
              <a:t>The ultimate decision lies with the service user.</a:t>
            </a:r>
          </a:p>
          <a:p>
            <a:endParaRPr lang="en-US" dirty="0"/>
          </a:p>
        </p:txBody>
      </p:sp>
      <p:sp>
        <p:nvSpPr>
          <p:cNvPr id="4" name="TextBox 3">
            <a:extLst>
              <a:ext uri="{FF2B5EF4-FFF2-40B4-BE49-F238E27FC236}">
                <a16:creationId xmlns:a16="http://schemas.microsoft.com/office/drawing/2014/main" id="{F01D3ABD-A771-4938-A120-CEC0D81337B0}"/>
              </a:ext>
            </a:extLst>
          </p:cNvPr>
          <p:cNvSpPr txBox="1"/>
          <p:nvPr/>
        </p:nvSpPr>
        <p:spPr>
          <a:xfrm>
            <a:off x="599077" y="6198714"/>
            <a:ext cx="8403409" cy="276999"/>
          </a:xfrm>
          <a:prstGeom prst="rect">
            <a:avLst/>
          </a:prstGeom>
          <a:noFill/>
        </p:spPr>
        <p:txBody>
          <a:bodyPr wrap="square" rtlCol="0">
            <a:spAutoFit/>
          </a:bodyPr>
          <a:lstStyle/>
          <a:p>
            <a:r>
              <a:rPr lang="en-US" sz="1200" dirty="0">
                <a:latin typeface="+mn-lt"/>
              </a:rPr>
              <a:t>Source: WHO, 2016.</a:t>
            </a:r>
          </a:p>
        </p:txBody>
      </p:sp>
    </p:spTree>
    <p:extLst>
      <p:ext uri="{BB962C8B-B14F-4D97-AF65-F5344CB8AC3E}">
        <p14:creationId xmlns:p14="http://schemas.microsoft.com/office/powerpoint/2010/main" val="30450991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Thandi’s story</a:t>
            </a:r>
          </a:p>
        </p:txBody>
      </p:sp>
      <p:sp>
        <p:nvSpPr>
          <p:cNvPr id="3" name="Content Placeholder 2"/>
          <p:cNvSpPr>
            <a:spLocks noGrp="1"/>
          </p:cNvSpPr>
          <p:nvPr>
            <p:ph type="body" sz="quarter" idx="10"/>
          </p:nvPr>
        </p:nvSpPr>
        <p:spPr>
          <a:xfrm>
            <a:off x="466725" y="1590675"/>
            <a:ext cx="8220075" cy="4176713"/>
          </a:xfrm>
        </p:spPr>
        <p:txBody>
          <a:bodyPr/>
          <a:lstStyle/>
          <a:p>
            <a:pPr marL="0" indent="0">
              <a:buNone/>
            </a:pPr>
            <a:r>
              <a:rPr lang="en-US" dirty="0"/>
              <a:t>Thandi is a young woman from </a:t>
            </a:r>
            <a:r>
              <a:rPr lang="en-US" dirty="0">
                <a:solidFill>
                  <a:srgbClr val="00B050"/>
                </a:solidFill>
              </a:rPr>
              <a:t>[a local city]</a:t>
            </a:r>
            <a:r>
              <a:rPr lang="en-US" dirty="0"/>
              <a:t>. She is intelligent, funny, kind, and beautiful. She has a supportive family and is good at her job. She has a lot of friends, especially colleagues from work. They respect her and know she will go on to do great things. </a:t>
            </a:r>
          </a:p>
          <a:p>
            <a:pPr marL="0" indent="0">
              <a:buNone/>
            </a:pPr>
            <a:r>
              <a:rPr lang="en-US" dirty="0"/>
              <a:t>She meets John and they fall in love. They get married and move in together. This blank flip chart paper represents Thandi, her autonomy (ability to act on her own), her self-esteem, and the wide range of possibilities she feels her life holds. Watch and listen as we describe what happens next between Thandi and John.</a:t>
            </a:r>
          </a:p>
        </p:txBody>
      </p:sp>
    </p:spTree>
    <p:extLst>
      <p:ext uri="{BB962C8B-B14F-4D97-AF65-F5344CB8AC3E}">
        <p14:creationId xmlns:p14="http://schemas.microsoft.com/office/powerpoint/2010/main" val="406824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Thandi’s story (debrief)</a:t>
            </a:r>
          </a:p>
        </p:txBody>
      </p:sp>
      <p:sp>
        <p:nvSpPr>
          <p:cNvPr id="3" name="Content Placeholder 2"/>
          <p:cNvSpPr>
            <a:spLocks noGrp="1"/>
          </p:cNvSpPr>
          <p:nvPr>
            <p:ph type="body" sz="quarter" idx="10"/>
          </p:nvPr>
        </p:nvSpPr>
        <p:spPr>
          <a:xfrm>
            <a:off x="466725" y="1590675"/>
            <a:ext cx="8220075" cy="4176713"/>
          </a:xfrm>
        </p:spPr>
        <p:txBody>
          <a:bodyPr>
            <a:noAutofit/>
          </a:bodyPr>
          <a:lstStyle/>
          <a:p>
            <a:pPr marL="457200" indent="-454025">
              <a:buFont typeface="+mj-lt"/>
              <a:buAutoNum type="arabicPeriod"/>
            </a:pPr>
            <a:r>
              <a:rPr lang="en-US" sz="2200" dirty="0"/>
              <a:t>What kind of support would Thandi benefit from? Why? </a:t>
            </a:r>
          </a:p>
          <a:p>
            <a:pPr marL="457200" indent="-454025">
              <a:buFont typeface="+mj-lt"/>
              <a:buAutoNum type="arabicPeriod"/>
            </a:pPr>
            <a:r>
              <a:rPr lang="en-US" sz="2200" dirty="0"/>
              <a:t>What would happen if Thandi got up the courage to report John to the police, and an officer responded, “It was just a small slap! Why are you making such a big deal of this?”</a:t>
            </a:r>
          </a:p>
          <a:p>
            <a:pPr marL="457200" indent="-454025">
              <a:buFont typeface="+mj-lt"/>
              <a:buAutoNum type="arabicPeriod"/>
            </a:pPr>
            <a:r>
              <a:rPr lang="en-US" sz="2200" dirty="0"/>
              <a:t>Sometimes people reading about others experiences of IPV say, “I would leave the first time someone was violent toward me.”</a:t>
            </a:r>
          </a:p>
          <a:p>
            <a:pPr lvl="1"/>
            <a:r>
              <a:rPr lang="en-US" sz="2200" dirty="0"/>
              <a:t>When did John actually “become violent” in this story?</a:t>
            </a:r>
          </a:p>
          <a:p>
            <a:pPr lvl="1"/>
            <a:r>
              <a:rPr lang="en-US" sz="2200" dirty="0"/>
              <a:t>Why might it be difficult for Thandi to seek help by the time he used physical violence? </a:t>
            </a:r>
          </a:p>
          <a:p>
            <a:pPr lvl="1"/>
            <a:r>
              <a:rPr lang="en-US" sz="2200" dirty="0"/>
              <a:t>What might happen if Thandi tries to leave?</a:t>
            </a:r>
          </a:p>
        </p:txBody>
      </p:sp>
    </p:spTree>
    <p:extLst>
      <p:ext uri="{BB962C8B-B14F-4D97-AF65-F5344CB8AC3E}">
        <p14:creationId xmlns:p14="http://schemas.microsoft.com/office/powerpoint/2010/main" val="173618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Discussion: What about in the case of key populations?</a:t>
            </a:r>
          </a:p>
        </p:txBody>
      </p:sp>
      <p:sp>
        <p:nvSpPr>
          <p:cNvPr id="3" name="Content Placeholder 2"/>
          <p:cNvSpPr>
            <a:spLocks noGrp="1"/>
          </p:cNvSpPr>
          <p:nvPr>
            <p:ph type="body" sz="quarter" idx="10"/>
          </p:nvPr>
        </p:nvSpPr>
        <p:spPr>
          <a:xfrm>
            <a:off x="466725" y="1590675"/>
            <a:ext cx="8220075" cy="4176713"/>
          </a:xfrm>
        </p:spPr>
        <p:txBody>
          <a:bodyPr>
            <a:noAutofit/>
          </a:bodyPr>
          <a:lstStyle/>
          <a:p>
            <a:r>
              <a:rPr lang="en-US" sz="2200" dirty="0"/>
              <a:t>IPV is a complex and difficult issue for anyone.</a:t>
            </a:r>
          </a:p>
          <a:p>
            <a:r>
              <a:rPr lang="en-US" sz="2200" dirty="0"/>
              <a:t>In some ways Thandi is more likely to receive support than a member of a key population.</a:t>
            </a:r>
          </a:p>
          <a:p>
            <a:pPr lvl="1"/>
            <a:r>
              <a:rPr lang="en-US" sz="2200" dirty="0"/>
              <a:t>She began with more resources, self-esteem, and support than many members of key populations would.</a:t>
            </a:r>
          </a:p>
          <a:p>
            <a:pPr lvl="1"/>
            <a:r>
              <a:rPr lang="en-US" sz="2200" dirty="0"/>
              <a:t>She would be considered a “sympathetic victim” by many authorities who are accustomed to stories like Thandi’s.</a:t>
            </a:r>
          </a:p>
          <a:p>
            <a:pPr lvl="1"/>
            <a:r>
              <a:rPr lang="en-US" sz="2200" dirty="0"/>
              <a:t>Laws about IPV may only apply to women in heterosexual relationships, excluding some members of key populations. </a:t>
            </a:r>
          </a:p>
        </p:txBody>
      </p:sp>
    </p:spTree>
    <p:extLst>
      <p:ext uri="{BB962C8B-B14F-4D97-AF65-F5344CB8AC3E}">
        <p14:creationId xmlns:p14="http://schemas.microsoft.com/office/powerpoint/2010/main" val="10763597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A7741-926B-4511-9D9C-F195EAC16272}"/>
              </a:ext>
            </a:extLst>
          </p:cNvPr>
          <p:cNvSpPr>
            <a:spLocks noGrp="1"/>
          </p:cNvSpPr>
          <p:nvPr>
            <p:ph type="title"/>
          </p:nvPr>
        </p:nvSpPr>
        <p:spPr/>
        <p:txBody>
          <a:bodyPr/>
          <a:lstStyle/>
          <a:p>
            <a:r>
              <a:rPr lang="en-US"/>
              <a:t>Questions and reflections</a:t>
            </a:r>
            <a:endParaRPr lang="en-US" dirty="0"/>
          </a:p>
        </p:txBody>
      </p:sp>
      <p:sp>
        <p:nvSpPr>
          <p:cNvPr id="5" name="Text Placeholder 4">
            <a:extLst>
              <a:ext uri="{FF2B5EF4-FFF2-40B4-BE49-F238E27FC236}">
                <a16:creationId xmlns:a16="http://schemas.microsoft.com/office/drawing/2014/main" id="{7D46A919-0ACB-495D-B983-583353EF76DD}"/>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531457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35995-2F04-4756-938C-72808ABC9D1C}"/>
              </a:ext>
            </a:extLst>
          </p:cNvPr>
          <p:cNvSpPr>
            <a:spLocks noGrp="1"/>
          </p:cNvSpPr>
          <p:nvPr>
            <p:ph type="title"/>
          </p:nvPr>
        </p:nvSpPr>
        <p:spPr/>
        <p:txBody>
          <a:bodyPr/>
          <a:lstStyle/>
          <a:p>
            <a:r>
              <a:rPr lang="en-US" dirty="0"/>
              <a:t>Objective</a:t>
            </a:r>
          </a:p>
        </p:txBody>
      </p:sp>
      <p:sp>
        <p:nvSpPr>
          <p:cNvPr id="3" name="Text Placeholder 2">
            <a:extLst>
              <a:ext uri="{FF2B5EF4-FFF2-40B4-BE49-F238E27FC236}">
                <a16:creationId xmlns:a16="http://schemas.microsoft.com/office/drawing/2014/main" id="{CC4F9FA1-0DEA-4E83-BED4-FAD81DBE9486}"/>
              </a:ext>
            </a:extLst>
          </p:cNvPr>
          <p:cNvSpPr>
            <a:spLocks noGrp="1"/>
          </p:cNvSpPr>
          <p:nvPr>
            <p:ph type="body" sz="quarter" idx="10"/>
          </p:nvPr>
        </p:nvSpPr>
        <p:spPr>
          <a:xfrm>
            <a:off x="466725" y="1590675"/>
            <a:ext cx="8220075" cy="4176713"/>
          </a:xfrm>
        </p:spPr>
        <p:txBody>
          <a:bodyPr/>
          <a:lstStyle/>
          <a:p>
            <a:pPr marL="0" indent="0">
              <a:buNone/>
            </a:pPr>
            <a:r>
              <a:rPr lang="en-US" dirty="0"/>
              <a:t>Determine baseline knowledge and attitudes</a:t>
            </a:r>
          </a:p>
        </p:txBody>
      </p:sp>
    </p:spTree>
    <p:extLst>
      <p:ext uri="{BB962C8B-B14F-4D97-AF65-F5344CB8AC3E}">
        <p14:creationId xmlns:p14="http://schemas.microsoft.com/office/powerpoint/2010/main" val="39799264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SESSION 2.5</a:t>
            </a:r>
            <a:br>
              <a:rPr lang="en-US" dirty="0"/>
            </a:br>
            <a:r>
              <a:rPr lang="en-US" dirty="0"/>
              <a:t>Legal and Policy Obligations, Opportunities, and Barriers in the Local Context</a:t>
            </a:r>
          </a:p>
        </p:txBody>
      </p:sp>
    </p:spTree>
    <p:extLst>
      <p:ext uri="{BB962C8B-B14F-4D97-AF65-F5344CB8AC3E}">
        <p14:creationId xmlns:p14="http://schemas.microsoft.com/office/powerpoint/2010/main" val="23396747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Objectives</a:t>
            </a:r>
          </a:p>
        </p:txBody>
      </p:sp>
      <p:sp>
        <p:nvSpPr>
          <p:cNvPr id="4" name="Text Placeholder 3"/>
          <p:cNvSpPr>
            <a:spLocks noGrp="1"/>
          </p:cNvSpPr>
          <p:nvPr>
            <p:ph type="body" sz="quarter" idx="10"/>
          </p:nvPr>
        </p:nvSpPr>
        <p:spPr/>
        <p:txBody>
          <a:bodyPr/>
          <a:lstStyle/>
          <a:p>
            <a:r>
              <a:rPr lang="en-US" dirty="0"/>
              <a:t>Understand policies and protocols that describe the health sector’s obligation to and processes for providing care to victims of violence, including members of key populations </a:t>
            </a:r>
          </a:p>
          <a:p>
            <a:r>
              <a:rPr lang="en-US" dirty="0"/>
              <a:t>Identify the legal opportunities and barriers to support faced by KP members who are victims of violence</a:t>
            </a:r>
          </a:p>
          <a:p>
            <a:endParaRPr lang="en-US" dirty="0"/>
          </a:p>
        </p:txBody>
      </p:sp>
    </p:spTree>
    <p:extLst>
      <p:ext uri="{BB962C8B-B14F-4D97-AF65-F5344CB8AC3E}">
        <p14:creationId xmlns:p14="http://schemas.microsoft.com/office/powerpoint/2010/main" val="17905488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B050"/>
                </a:solidFill>
              </a:rPr>
              <a:t>The slides used here will be provided by a local lawyer</a:t>
            </a:r>
          </a:p>
        </p:txBody>
      </p:sp>
      <p:sp>
        <p:nvSpPr>
          <p:cNvPr id="3" name="Content Placeholder 2"/>
          <p:cNvSpPr>
            <a:spLocks noGrp="1"/>
          </p:cNvSpPr>
          <p:nvPr>
            <p:ph type="body" sz="quarter" idx="10"/>
          </p:nvPr>
        </p:nvSpPr>
        <p:spPr>
          <a:xfrm>
            <a:off x="466725" y="1590675"/>
            <a:ext cx="8220075" cy="4871085"/>
          </a:xfrm>
        </p:spPr>
        <p:txBody>
          <a:bodyPr>
            <a:noAutofit/>
          </a:bodyPr>
          <a:lstStyle/>
          <a:p>
            <a:pPr marL="0" indent="0">
              <a:lnSpc>
                <a:spcPct val="100000"/>
              </a:lnSpc>
              <a:buNone/>
            </a:pPr>
            <a:r>
              <a:rPr lang="en-US" sz="2400" dirty="0">
                <a:solidFill>
                  <a:srgbClr val="00B050"/>
                </a:solidFill>
              </a:rPr>
              <a:t>Overall, the lawyer’s presentation should cover:</a:t>
            </a:r>
          </a:p>
          <a:p>
            <a:pPr marL="457200" indent="-457200">
              <a:lnSpc>
                <a:spcPct val="100000"/>
              </a:lnSpc>
              <a:buFont typeface="+mj-lt"/>
              <a:buAutoNum type="arabicPeriod"/>
            </a:pPr>
            <a:r>
              <a:rPr lang="en-US" sz="2400" dirty="0">
                <a:solidFill>
                  <a:srgbClr val="00B050"/>
                </a:solidFill>
              </a:rPr>
              <a:t>What forms of violence are criminalized in [Country]? </a:t>
            </a:r>
          </a:p>
          <a:p>
            <a:pPr marL="457200" indent="-457200">
              <a:lnSpc>
                <a:spcPct val="100000"/>
              </a:lnSpc>
              <a:buFont typeface="+mj-lt"/>
              <a:buAutoNum type="arabicPeriod"/>
            </a:pPr>
            <a:r>
              <a:rPr lang="en-US" sz="2400" dirty="0">
                <a:solidFill>
                  <a:srgbClr val="00B050"/>
                </a:solidFill>
              </a:rPr>
              <a:t>What are the obligations of the health system in addressing violence? </a:t>
            </a:r>
          </a:p>
          <a:p>
            <a:pPr marL="457200" indent="-457200">
              <a:lnSpc>
                <a:spcPct val="100000"/>
              </a:lnSpc>
              <a:buFont typeface="+mj-lt"/>
              <a:buAutoNum type="arabicPeriod"/>
            </a:pPr>
            <a:r>
              <a:rPr lang="en-US" sz="2400" dirty="0">
                <a:solidFill>
                  <a:srgbClr val="00B050"/>
                </a:solidFill>
              </a:rPr>
              <a:t>What are legal barriers to addressing violence in the health system?</a:t>
            </a:r>
          </a:p>
          <a:p>
            <a:pPr marL="457200" indent="-457200">
              <a:lnSpc>
                <a:spcPct val="100000"/>
              </a:lnSpc>
              <a:buFont typeface="+mj-lt"/>
              <a:buAutoNum type="arabicPeriod"/>
            </a:pPr>
            <a:r>
              <a:rPr lang="en-US" sz="2400" dirty="0">
                <a:solidFill>
                  <a:srgbClr val="00B050"/>
                </a:solidFill>
              </a:rPr>
              <a:t>What national or subnational policies and plans are there for a multisectoral or a health system specific response to violence? </a:t>
            </a:r>
          </a:p>
          <a:p>
            <a:pPr marL="457200" indent="-457200">
              <a:lnSpc>
                <a:spcPct val="100000"/>
              </a:lnSpc>
              <a:buFont typeface="+mj-lt"/>
              <a:buAutoNum type="arabicPeriod"/>
            </a:pPr>
            <a:r>
              <a:rPr lang="en-US" sz="2400" dirty="0">
                <a:solidFill>
                  <a:srgbClr val="00B050"/>
                </a:solidFill>
              </a:rPr>
              <a:t>What violence response services are specified in the essential package of health services?</a:t>
            </a:r>
          </a:p>
        </p:txBody>
      </p:sp>
    </p:spTree>
    <p:extLst>
      <p:ext uri="{BB962C8B-B14F-4D97-AF65-F5344CB8AC3E}">
        <p14:creationId xmlns:p14="http://schemas.microsoft.com/office/powerpoint/2010/main" val="26586011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D8D9E-E236-4090-8E9F-38D01B6F7FED}"/>
              </a:ext>
            </a:extLst>
          </p:cNvPr>
          <p:cNvSpPr>
            <a:spLocks noGrp="1"/>
          </p:cNvSpPr>
          <p:nvPr>
            <p:ph type="title"/>
          </p:nvPr>
        </p:nvSpPr>
        <p:spPr/>
        <p:txBody>
          <a:bodyPr>
            <a:normAutofit fontScale="90000"/>
          </a:bodyPr>
          <a:lstStyle/>
          <a:p>
            <a:r>
              <a:rPr lang="en-US" dirty="0">
                <a:solidFill>
                  <a:srgbClr val="00B050"/>
                </a:solidFill>
              </a:rPr>
              <a:t>The slides used here will be provided by a local lawyer</a:t>
            </a:r>
            <a:endParaRPr lang="en-US" dirty="0"/>
          </a:p>
        </p:txBody>
      </p:sp>
      <p:sp>
        <p:nvSpPr>
          <p:cNvPr id="3" name="Text Placeholder 2">
            <a:extLst>
              <a:ext uri="{FF2B5EF4-FFF2-40B4-BE49-F238E27FC236}">
                <a16:creationId xmlns:a16="http://schemas.microsoft.com/office/drawing/2014/main" id="{AABC447F-46A9-49FA-BE77-E063D461A91D}"/>
              </a:ext>
            </a:extLst>
          </p:cNvPr>
          <p:cNvSpPr>
            <a:spLocks noGrp="1"/>
          </p:cNvSpPr>
          <p:nvPr>
            <p:ph type="body" sz="quarter" idx="10"/>
          </p:nvPr>
        </p:nvSpPr>
        <p:spPr/>
        <p:txBody>
          <a:bodyPr/>
          <a:lstStyle/>
          <a:p>
            <a:pPr marL="0" indent="0">
              <a:buNone/>
            </a:pPr>
            <a:r>
              <a:rPr lang="en-US" b="1" dirty="0">
                <a:solidFill>
                  <a:srgbClr val="00B050"/>
                </a:solidFill>
              </a:rPr>
              <a:t>Laws and regulations</a:t>
            </a:r>
            <a:endParaRPr lang="en-US" dirty="0">
              <a:solidFill>
                <a:srgbClr val="00B050"/>
              </a:solidFill>
            </a:endParaRPr>
          </a:p>
          <a:p>
            <a:pPr lvl="0"/>
            <a:r>
              <a:rPr lang="en-US" dirty="0">
                <a:solidFill>
                  <a:srgbClr val="00B050"/>
                </a:solidFill>
              </a:rPr>
              <a:t>Are there criminal law provisions related to violence against KP members (for example, in the penal code of the country)?</a:t>
            </a:r>
          </a:p>
          <a:p>
            <a:pPr lvl="0"/>
            <a:r>
              <a:rPr lang="en-US" dirty="0">
                <a:solidFill>
                  <a:srgbClr val="00B050"/>
                </a:solidFill>
              </a:rPr>
              <a:t>Are there laws protecting KP members from intimate partner or domestic or family violence?</a:t>
            </a:r>
          </a:p>
          <a:p>
            <a:pPr lvl="0"/>
            <a:r>
              <a:rPr lang="en-US" dirty="0">
                <a:solidFill>
                  <a:srgbClr val="00B050"/>
                </a:solidFill>
              </a:rPr>
              <a:t>Are there laws related to sexual violence including rape and child sexual abuse?</a:t>
            </a:r>
          </a:p>
        </p:txBody>
      </p:sp>
    </p:spTree>
    <p:extLst>
      <p:ext uri="{BB962C8B-B14F-4D97-AF65-F5344CB8AC3E}">
        <p14:creationId xmlns:p14="http://schemas.microsoft.com/office/powerpoint/2010/main" val="32071223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24EEB-3660-4B33-8665-EC07B73DDA6E}"/>
              </a:ext>
            </a:extLst>
          </p:cNvPr>
          <p:cNvSpPr>
            <a:spLocks noGrp="1"/>
          </p:cNvSpPr>
          <p:nvPr>
            <p:ph type="title"/>
          </p:nvPr>
        </p:nvSpPr>
        <p:spPr/>
        <p:txBody>
          <a:bodyPr>
            <a:normAutofit fontScale="90000"/>
          </a:bodyPr>
          <a:lstStyle/>
          <a:p>
            <a:r>
              <a:rPr lang="en-US" dirty="0">
                <a:solidFill>
                  <a:srgbClr val="00B050"/>
                </a:solidFill>
              </a:rPr>
              <a:t>The slides used here will be provided by a local lawyer</a:t>
            </a:r>
            <a:endParaRPr lang="en-US" dirty="0"/>
          </a:p>
        </p:txBody>
      </p:sp>
      <p:sp>
        <p:nvSpPr>
          <p:cNvPr id="3" name="Text Placeholder 2">
            <a:extLst>
              <a:ext uri="{FF2B5EF4-FFF2-40B4-BE49-F238E27FC236}">
                <a16:creationId xmlns:a16="http://schemas.microsoft.com/office/drawing/2014/main" id="{0DDEC915-CF81-4FE5-8F0E-FE0947CBE0B9}"/>
              </a:ext>
            </a:extLst>
          </p:cNvPr>
          <p:cNvSpPr>
            <a:spLocks noGrp="1"/>
          </p:cNvSpPr>
          <p:nvPr>
            <p:ph type="body" sz="quarter" idx="10"/>
          </p:nvPr>
        </p:nvSpPr>
        <p:spPr>
          <a:xfrm>
            <a:off x="467360" y="1590283"/>
            <a:ext cx="8219440" cy="4932437"/>
          </a:xfrm>
        </p:spPr>
        <p:txBody>
          <a:bodyPr/>
          <a:lstStyle/>
          <a:p>
            <a:pPr marL="0" indent="0">
              <a:buNone/>
            </a:pPr>
            <a:r>
              <a:rPr lang="en-US" b="1" dirty="0">
                <a:solidFill>
                  <a:srgbClr val="00B050"/>
                </a:solidFill>
              </a:rPr>
              <a:t>Laws and regulations</a:t>
            </a:r>
            <a:endParaRPr lang="en-US" dirty="0">
              <a:solidFill>
                <a:srgbClr val="00B050"/>
              </a:solidFill>
            </a:endParaRPr>
          </a:p>
          <a:p>
            <a:pPr lvl="0">
              <a:lnSpc>
                <a:spcPct val="100000"/>
              </a:lnSpc>
              <a:spcBef>
                <a:spcPts val="1800"/>
              </a:spcBef>
            </a:pPr>
            <a:r>
              <a:rPr lang="en-US" sz="2400" dirty="0">
                <a:solidFill>
                  <a:srgbClr val="00B050"/>
                </a:solidFill>
              </a:rPr>
              <a:t>Are there court orders and regulations that protect women subjected to the violence from violent partners or stalkers? What about men?</a:t>
            </a:r>
          </a:p>
          <a:p>
            <a:pPr lvl="0">
              <a:lnSpc>
                <a:spcPct val="100000"/>
              </a:lnSpc>
              <a:spcBef>
                <a:spcPts val="1800"/>
              </a:spcBef>
            </a:pPr>
            <a:r>
              <a:rPr lang="en-US" sz="2400" dirty="0">
                <a:solidFill>
                  <a:srgbClr val="00B050"/>
                </a:solidFill>
              </a:rPr>
              <a:t>Are there regulatory or policy barriers that limit access to emergency contraception for women subjected to sexual assault/rape?</a:t>
            </a:r>
          </a:p>
          <a:p>
            <a:pPr lvl="0">
              <a:lnSpc>
                <a:spcPct val="100000"/>
              </a:lnSpc>
              <a:spcBef>
                <a:spcPts val="1800"/>
              </a:spcBef>
            </a:pPr>
            <a:r>
              <a:rPr lang="en-US" sz="2400" dirty="0">
                <a:solidFill>
                  <a:srgbClr val="00B050"/>
                </a:solidFill>
              </a:rPr>
              <a:t>Are there laws related to sexual violence and sexual harassment in the work place? Do they apply to men and women? Are there any special protections for KP members such as transgender people or men who have sex with men?</a:t>
            </a:r>
          </a:p>
          <a:p>
            <a:pPr marL="0" indent="0">
              <a:buNone/>
            </a:pPr>
            <a:endParaRPr lang="en-US" dirty="0">
              <a:solidFill>
                <a:srgbClr val="00B050"/>
              </a:solidFill>
            </a:endParaRPr>
          </a:p>
        </p:txBody>
      </p:sp>
    </p:spTree>
    <p:extLst>
      <p:ext uri="{BB962C8B-B14F-4D97-AF65-F5344CB8AC3E}">
        <p14:creationId xmlns:p14="http://schemas.microsoft.com/office/powerpoint/2010/main" val="38314884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F42B4-168B-48C9-ACE2-AB090E478D9E}"/>
              </a:ext>
            </a:extLst>
          </p:cNvPr>
          <p:cNvSpPr>
            <a:spLocks noGrp="1"/>
          </p:cNvSpPr>
          <p:nvPr>
            <p:ph type="title"/>
          </p:nvPr>
        </p:nvSpPr>
        <p:spPr/>
        <p:txBody>
          <a:bodyPr>
            <a:normAutofit fontScale="90000"/>
          </a:bodyPr>
          <a:lstStyle/>
          <a:p>
            <a:r>
              <a:rPr lang="en-US" dirty="0">
                <a:solidFill>
                  <a:srgbClr val="00B050"/>
                </a:solidFill>
              </a:rPr>
              <a:t>The slides used here will be provided by a local lawyer</a:t>
            </a:r>
            <a:endParaRPr lang="en-US" dirty="0"/>
          </a:p>
        </p:txBody>
      </p:sp>
      <p:sp>
        <p:nvSpPr>
          <p:cNvPr id="3" name="Text Placeholder 2">
            <a:extLst>
              <a:ext uri="{FF2B5EF4-FFF2-40B4-BE49-F238E27FC236}">
                <a16:creationId xmlns:a16="http://schemas.microsoft.com/office/drawing/2014/main" id="{B640A7C3-FBF5-407C-AD04-A013228EC087}"/>
              </a:ext>
            </a:extLst>
          </p:cNvPr>
          <p:cNvSpPr>
            <a:spLocks noGrp="1"/>
          </p:cNvSpPr>
          <p:nvPr>
            <p:ph type="body" sz="quarter" idx="10"/>
          </p:nvPr>
        </p:nvSpPr>
        <p:spPr>
          <a:xfrm>
            <a:off x="467360" y="1590283"/>
            <a:ext cx="8219440" cy="5069597"/>
          </a:xfrm>
        </p:spPr>
        <p:txBody>
          <a:bodyPr/>
          <a:lstStyle/>
          <a:p>
            <a:pPr marL="0" indent="0">
              <a:buNone/>
            </a:pPr>
            <a:r>
              <a:rPr lang="en-US" b="1" dirty="0">
                <a:solidFill>
                  <a:srgbClr val="00B050"/>
                </a:solidFill>
              </a:rPr>
              <a:t>Legal obligations of health care workers in relation to addressing violence</a:t>
            </a:r>
            <a:endParaRPr lang="en-US" dirty="0">
              <a:solidFill>
                <a:srgbClr val="00B050"/>
              </a:solidFill>
            </a:endParaRPr>
          </a:p>
          <a:p>
            <a:pPr lvl="0">
              <a:lnSpc>
                <a:spcPct val="100000"/>
              </a:lnSpc>
            </a:pPr>
            <a:r>
              <a:rPr lang="en-US" sz="2400" dirty="0">
                <a:solidFill>
                  <a:srgbClr val="00B050"/>
                </a:solidFill>
              </a:rPr>
              <a:t>Do laws specify provision of health care to survivors of IPV or sexual assault/rape?</a:t>
            </a:r>
          </a:p>
          <a:p>
            <a:pPr lvl="0">
              <a:lnSpc>
                <a:spcPct val="100000"/>
              </a:lnSpc>
            </a:pPr>
            <a:r>
              <a:rPr lang="en-US" sz="2400" dirty="0">
                <a:solidFill>
                  <a:srgbClr val="00B050"/>
                </a:solidFill>
              </a:rPr>
              <a:t>Do laws or regulations mandate reporting individual cases of sexual assault/rape or IPV to the police?</a:t>
            </a:r>
          </a:p>
          <a:p>
            <a:pPr lvl="0">
              <a:lnSpc>
                <a:spcPct val="100000"/>
              </a:lnSpc>
            </a:pPr>
            <a:r>
              <a:rPr lang="en-US" sz="2400" dirty="0">
                <a:solidFill>
                  <a:srgbClr val="00B050"/>
                </a:solidFill>
              </a:rPr>
              <a:t>Do laws mandate reporting data/statistics on violence to health or other authorities?</a:t>
            </a:r>
          </a:p>
          <a:p>
            <a:pPr>
              <a:lnSpc>
                <a:spcPct val="100000"/>
              </a:lnSpc>
            </a:pPr>
            <a:r>
              <a:rPr lang="en-US" sz="2400" dirty="0">
                <a:solidFill>
                  <a:srgbClr val="00B050"/>
                </a:solidFill>
              </a:rPr>
              <a:t>Which providers are authorized to perform forensic exams and provide testimony in court in cases of sexual assault/rape? </a:t>
            </a:r>
          </a:p>
          <a:p>
            <a:pPr marL="0" indent="0">
              <a:buNone/>
            </a:pPr>
            <a:endParaRPr lang="en-US" dirty="0">
              <a:solidFill>
                <a:srgbClr val="00B050"/>
              </a:solidFill>
            </a:endParaRPr>
          </a:p>
        </p:txBody>
      </p:sp>
    </p:spTree>
    <p:extLst>
      <p:ext uri="{BB962C8B-B14F-4D97-AF65-F5344CB8AC3E}">
        <p14:creationId xmlns:p14="http://schemas.microsoft.com/office/powerpoint/2010/main" val="5615618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CE282-63E8-472D-A6D7-B9F4C973F702}"/>
              </a:ext>
            </a:extLst>
          </p:cNvPr>
          <p:cNvSpPr>
            <a:spLocks noGrp="1"/>
          </p:cNvSpPr>
          <p:nvPr>
            <p:ph type="title"/>
          </p:nvPr>
        </p:nvSpPr>
        <p:spPr/>
        <p:txBody>
          <a:bodyPr>
            <a:normAutofit fontScale="90000"/>
          </a:bodyPr>
          <a:lstStyle/>
          <a:p>
            <a:r>
              <a:rPr lang="en-US" b="1" dirty="0"/>
              <a:t>“How can I promise confidentiality if the law says I have to report to the police?”</a:t>
            </a:r>
            <a:endParaRPr lang="en-US" dirty="0"/>
          </a:p>
        </p:txBody>
      </p:sp>
      <p:sp>
        <p:nvSpPr>
          <p:cNvPr id="3" name="Text Placeholder 2">
            <a:extLst>
              <a:ext uri="{FF2B5EF4-FFF2-40B4-BE49-F238E27FC236}">
                <a16:creationId xmlns:a16="http://schemas.microsoft.com/office/drawing/2014/main" id="{0884270D-5903-4F44-9BB8-D2AFE5B3A7C1}"/>
              </a:ext>
            </a:extLst>
          </p:cNvPr>
          <p:cNvSpPr>
            <a:spLocks noGrp="1"/>
          </p:cNvSpPr>
          <p:nvPr>
            <p:ph type="body" sz="quarter" idx="10"/>
          </p:nvPr>
        </p:nvSpPr>
        <p:spPr>
          <a:xfrm>
            <a:off x="467360" y="2099733"/>
            <a:ext cx="8219440" cy="3667401"/>
          </a:xfrm>
        </p:spPr>
        <p:txBody>
          <a:bodyPr/>
          <a:lstStyle/>
          <a:p>
            <a:pPr marL="0" indent="0">
              <a:buNone/>
            </a:pPr>
            <a:r>
              <a:rPr lang="en-US" u="sng" dirty="0"/>
              <a:t>If your law requires you to report violence to the police, you must tell the victim this before they are asked to talk about their experiences of violence.</a:t>
            </a:r>
            <a:r>
              <a:rPr lang="en-US" dirty="0"/>
              <a:t> You can say, for example, “What you tell me is confidential, that means I won’t tell anyone else about what you share with me. The only exception to this is…”</a:t>
            </a:r>
          </a:p>
          <a:p>
            <a:pPr marL="0" indent="0">
              <a:buNone/>
            </a:pPr>
            <a:endParaRPr lang="en-US" dirty="0"/>
          </a:p>
          <a:p>
            <a:pPr marL="0" indent="0">
              <a:buNone/>
            </a:pPr>
            <a:r>
              <a:rPr lang="en-US" dirty="0"/>
              <a:t>Assure the victim that, outside of this required reporting, you will not tell anyone else without their permission.</a:t>
            </a:r>
          </a:p>
        </p:txBody>
      </p:sp>
    </p:spTree>
    <p:extLst>
      <p:ext uri="{BB962C8B-B14F-4D97-AF65-F5344CB8AC3E}">
        <p14:creationId xmlns:p14="http://schemas.microsoft.com/office/powerpoint/2010/main" val="154808339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67A7F-81B5-4E82-AF1F-3206F93A52E7}"/>
              </a:ext>
            </a:extLst>
          </p:cNvPr>
          <p:cNvSpPr>
            <a:spLocks noGrp="1"/>
          </p:cNvSpPr>
          <p:nvPr>
            <p:ph type="title"/>
          </p:nvPr>
        </p:nvSpPr>
        <p:spPr/>
        <p:txBody>
          <a:bodyPr/>
          <a:lstStyle/>
          <a:p>
            <a:r>
              <a:rPr lang="en-US" dirty="0"/>
              <a:t>Remember 		</a:t>
            </a:r>
          </a:p>
        </p:txBody>
      </p:sp>
      <p:sp>
        <p:nvSpPr>
          <p:cNvPr id="3" name="Text Placeholder 2">
            <a:extLst>
              <a:ext uri="{FF2B5EF4-FFF2-40B4-BE49-F238E27FC236}">
                <a16:creationId xmlns:a16="http://schemas.microsoft.com/office/drawing/2014/main" id="{F1763CF0-5049-40FC-8884-98CEC6DAC607}"/>
              </a:ext>
            </a:extLst>
          </p:cNvPr>
          <p:cNvSpPr>
            <a:spLocks noGrp="1"/>
          </p:cNvSpPr>
          <p:nvPr>
            <p:ph type="body" sz="quarter" idx="10"/>
          </p:nvPr>
        </p:nvSpPr>
        <p:spPr>
          <a:xfrm>
            <a:off x="467360" y="1590283"/>
            <a:ext cx="8219440" cy="4393957"/>
          </a:xfrm>
        </p:spPr>
        <p:txBody>
          <a:bodyPr/>
          <a:lstStyle/>
          <a:p>
            <a:r>
              <a:rPr lang="en-US" b="1" dirty="0"/>
              <a:t>Everyone has the right to receive medical care and treatment, regardless of their decisions about whether to file a report with law enforcement.</a:t>
            </a:r>
            <a:r>
              <a:rPr lang="en-US" dirty="0"/>
              <a:t> </a:t>
            </a:r>
          </a:p>
          <a:p>
            <a:pPr>
              <a:spcBef>
                <a:spcPts val="1800"/>
              </a:spcBef>
            </a:pPr>
            <a:r>
              <a:rPr lang="en-US" dirty="0"/>
              <a:t>Health care workers should emphasize that service users do not have to agree to file a report to receive medical care and treatment. </a:t>
            </a:r>
          </a:p>
          <a:p>
            <a:pPr>
              <a:spcBef>
                <a:spcPts val="1800"/>
              </a:spcBef>
            </a:pPr>
            <a:r>
              <a:rPr lang="en-US" dirty="0"/>
              <a:t>Health care workers should inform victims of their legal rights and offer to report to the police, should the victim want this support.</a:t>
            </a:r>
          </a:p>
          <a:p>
            <a:endParaRPr lang="en-US" dirty="0"/>
          </a:p>
        </p:txBody>
      </p:sp>
    </p:spTree>
    <p:extLst>
      <p:ext uri="{BB962C8B-B14F-4D97-AF65-F5344CB8AC3E}">
        <p14:creationId xmlns:p14="http://schemas.microsoft.com/office/powerpoint/2010/main" val="136035385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8C4AF-2CDA-4179-BE63-9B282D8244A6}"/>
              </a:ext>
            </a:extLst>
          </p:cNvPr>
          <p:cNvSpPr>
            <a:spLocks noGrp="1"/>
          </p:cNvSpPr>
          <p:nvPr>
            <p:ph type="title"/>
          </p:nvPr>
        </p:nvSpPr>
        <p:spPr/>
        <p:txBody>
          <a:bodyPr/>
          <a:lstStyle/>
          <a:p>
            <a:r>
              <a:rPr lang="en-US"/>
              <a:t>Questions and reflections</a:t>
            </a:r>
            <a:endParaRPr lang="en-US" dirty="0"/>
          </a:p>
        </p:txBody>
      </p:sp>
      <p:sp>
        <p:nvSpPr>
          <p:cNvPr id="5" name="Text Placeholder 4">
            <a:extLst>
              <a:ext uri="{FF2B5EF4-FFF2-40B4-BE49-F238E27FC236}">
                <a16:creationId xmlns:a16="http://schemas.microsoft.com/office/drawing/2014/main" id="{A304FF26-2104-4F6A-B4BC-91B9646FDE2E}"/>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147207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a:t>SESSION 2.6</a:t>
            </a:r>
            <a:br>
              <a:rPr lang="en-US" dirty="0"/>
            </a:br>
            <a:r>
              <a:rPr lang="en-US" dirty="0"/>
              <a:t>Panel Discussion with Key Population Members</a:t>
            </a:r>
          </a:p>
        </p:txBody>
      </p:sp>
    </p:spTree>
    <p:extLst>
      <p:ext uri="{BB962C8B-B14F-4D97-AF65-F5344CB8AC3E}">
        <p14:creationId xmlns:p14="http://schemas.microsoft.com/office/powerpoint/2010/main" val="1232474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15B00A-847C-47AF-958C-1E96DBE066D6}"/>
              </a:ext>
            </a:extLst>
          </p:cNvPr>
          <p:cNvSpPr>
            <a:spLocks noGrp="1"/>
          </p:cNvSpPr>
          <p:nvPr>
            <p:ph type="title"/>
          </p:nvPr>
        </p:nvSpPr>
        <p:spPr/>
        <p:txBody>
          <a:bodyPr/>
          <a:lstStyle/>
          <a:p>
            <a:r>
              <a:rPr lang="en-US"/>
              <a:t>Pre-test</a:t>
            </a:r>
            <a:endParaRPr lang="en-US" dirty="0"/>
          </a:p>
        </p:txBody>
      </p:sp>
      <p:sp>
        <p:nvSpPr>
          <p:cNvPr id="5" name="Text Placeholder 4">
            <a:extLst>
              <a:ext uri="{FF2B5EF4-FFF2-40B4-BE49-F238E27FC236}">
                <a16:creationId xmlns:a16="http://schemas.microsoft.com/office/drawing/2014/main" id="{29177EC6-9D21-44D8-97C4-7E7BD8D35E00}"/>
              </a:ext>
            </a:extLst>
          </p:cNvPr>
          <p:cNvSpPr>
            <a:spLocks noGrp="1"/>
          </p:cNvSpPr>
          <p:nvPr>
            <p:ph type="body" sz="quarter" idx="10"/>
          </p:nvPr>
        </p:nvSpPr>
        <p:spPr>
          <a:xfrm>
            <a:off x="466725" y="1590675"/>
            <a:ext cx="8220075" cy="4176713"/>
          </a:xfrm>
        </p:spPr>
        <p:txBody>
          <a:bodyPr/>
          <a:lstStyle/>
          <a:p>
            <a:r>
              <a:rPr lang="en-US"/>
              <a:t>Do not write your name.</a:t>
            </a:r>
          </a:p>
          <a:p>
            <a:r>
              <a:rPr lang="en-US"/>
              <a:t>Fill out pre-test.</a:t>
            </a:r>
          </a:p>
          <a:p>
            <a:r>
              <a:rPr lang="en-US"/>
              <a:t>When finished, place face down on your table.</a:t>
            </a:r>
            <a:endParaRPr lang="en-US" dirty="0"/>
          </a:p>
        </p:txBody>
      </p:sp>
    </p:spTree>
    <p:extLst>
      <p:ext uri="{BB962C8B-B14F-4D97-AF65-F5344CB8AC3E}">
        <p14:creationId xmlns:p14="http://schemas.microsoft.com/office/powerpoint/2010/main" val="41470809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Objectives</a:t>
            </a:r>
          </a:p>
        </p:txBody>
      </p:sp>
      <p:sp>
        <p:nvSpPr>
          <p:cNvPr id="4" name="Text Placeholder 3"/>
          <p:cNvSpPr>
            <a:spLocks noGrp="1"/>
          </p:cNvSpPr>
          <p:nvPr>
            <p:ph type="body" sz="quarter" idx="10"/>
          </p:nvPr>
        </p:nvSpPr>
        <p:spPr>
          <a:xfrm>
            <a:off x="466725" y="1590675"/>
            <a:ext cx="8220075" cy="4176713"/>
          </a:xfrm>
        </p:spPr>
        <p:txBody>
          <a:bodyPr/>
          <a:lstStyle/>
          <a:p>
            <a:r>
              <a:rPr lang="en-US" dirty="0"/>
              <a:t>Get to know the issues of violence affecting KP members</a:t>
            </a:r>
          </a:p>
          <a:p>
            <a:pPr>
              <a:spcBef>
                <a:spcPts val="1800"/>
              </a:spcBef>
            </a:pPr>
            <a:r>
              <a:rPr lang="en-US" dirty="0"/>
              <a:t>Understand KP members’ perspectives and hopes regarding their interactions with health care workers</a:t>
            </a:r>
          </a:p>
        </p:txBody>
      </p:sp>
    </p:spTree>
    <p:extLst>
      <p:ext uri="{BB962C8B-B14F-4D97-AF65-F5344CB8AC3E}">
        <p14:creationId xmlns:p14="http://schemas.microsoft.com/office/powerpoint/2010/main" val="264556952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Panel discussion</a:t>
            </a:r>
            <a:endParaRPr lang="en-US" dirty="0"/>
          </a:p>
        </p:txBody>
      </p:sp>
      <p:sp>
        <p:nvSpPr>
          <p:cNvPr id="8" name="Text Placeholder 7"/>
          <p:cNvSpPr>
            <a:spLocks noGrp="1"/>
          </p:cNvSpPr>
          <p:nvPr>
            <p:ph type="body" sz="quarter" idx="10"/>
          </p:nvPr>
        </p:nvSpPr>
        <p:spPr>
          <a:xfrm>
            <a:off x="466725" y="1590675"/>
            <a:ext cx="8220075" cy="4176713"/>
          </a:xfrm>
        </p:spPr>
        <p:txBody>
          <a:bodyPr/>
          <a:lstStyle/>
          <a:p>
            <a:pPr>
              <a:spcBef>
                <a:spcPts val="1800"/>
              </a:spcBef>
            </a:pPr>
            <a:r>
              <a:rPr lang="en-US" dirty="0"/>
              <a:t>What do you think is important for health care workers to know about your community?</a:t>
            </a:r>
          </a:p>
          <a:p>
            <a:pPr lvl="0">
              <a:spcBef>
                <a:spcPts val="1800"/>
              </a:spcBef>
            </a:pPr>
            <a:r>
              <a:rPr lang="en-US" dirty="0"/>
              <a:t>What are the common types of violence against KP members? Who perpetrates this violence?</a:t>
            </a:r>
          </a:p>
          <a:p>
            <a:pPr lvl="0">
              <a:spcBef>
                <a:spcPts val="1800"/>
              </a:spcBef>
            </a:pPr>
            <a:r>
              <a:rPr lang="en-US" dirty="0"/>
              <a:t>What do you wish health care workers would do to help and support your community when you experience violence?</a:t>
            </a:r>
          </a:p>
          <a:p>
            <a:endParaRPr lang="es-DO" dirty="0"/>
          </a:p>
        </p:txBody>
      </p:sp>
    </p:spTree>
    <p:extLst>
      <p:ext uri="{BB962C8B-B14F-4D97-AF65-F5344CB8AC3E}">
        <p14:creationId xmlns:p14="http://schemas.microsoft.com/office/powerpoint/2010/main" val="227518803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EAC89-BD8F-480C-B4C8-F02CE13E17C2}"/>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62784005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20CDC7-B22A-41F0-AA10-97815D6917F8}"/>
              </a:ext>
            </a:extLst>
          </p:cNvPr>
          <p:cNvSpPr>
            <a:spLocks noGrp="1"/>
          </p:cNvSpPr>
          <p:nvPr>
            <p:ph type="title"/>
          </p:nvPr>
        </p:nvSpPr>
        <p:spPr>
          <a:xfrm>
            <a:off x="281355" y="2114876"/>
            <a:ext cx="8320034" cy="1560960"/>
          </a:xfrm>
        </p:spPr>
        <p:txBody>
          <a:bodyPr>
            <a:normAutofit fontScale="90000"/>
          </a:bodyPr>
          <a:lstStyle/>
          <a:p>
            <a:r>
              <a:rPr lang="en-US" dirty="0"/>
              <a:t>Module 3</a:t>
            </a:r>
            <a:br>
              <a:rPr lang="en-US" dirty="0"/>
            </a:br>
            <a:r>
              <a:rPr lang="en-US" dirty="0"/>
              <a:t>Applying Principles and Building Skills</a:t>
            </a:r>
          </a:p>
        </p:txBody>
      </p:sp>
    </p:spTree>
    <p:extLst>
      <p:ext uri="{BB962C8B-B14F-4D97-AF65-F5344CB8AC3E}">
        <p14:creationId xmlns:p14="http://schemas.microsoft.com/office/powerpoint/2010/main" val="301428253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a:t>SESSION 3.1</a:t>
            </a:r>
            <a:br>
              <a:rPr lang="en-US" dirty="0"/>
            </a:br>
            <a:r>
              <a:rPr lang="en-US" dirty="0"/>
              <a:t>Fundamental Principles of Violence Prevention and Response</a:t>
            </a:r>
          </a:p>
        </p:txBody>
      </p:sp>
    </p:spTree>
    <p:extLst>
      <p:ext uri="{BB962C8B-B14F-4D97-AF65-F5344CB8AC3E}">
        <p14:creationId xmlns:p14="http://schemas.microsoft.com/office/powerpoint/2010/main" val="320218297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DC0AAA-C2B3-46EA-86F6-A430CCD0CFE1}"/>
              </a:ext>
            </a:extLst>
          </p:cNvPr>
          <p:cNvSpPr>
            <a:spLocks noGrp="1"/>
          </p:cNvSpPr>
          <p:nvPr>
            <p:ph type="title"/>
          </p:nvPr>
        </p:nvSpPr>
        <p:spPr/>
        <p:txBody>
          <a:bodyPr/>
          <a:lstStyle/>
          <a:p>
            <a:r>
              <a:rPr lang="en-US" dirty="0"/>
              <a:t>Objective</a:t>
            </a:r>
          </a:p>
        </p:txBody>
      </p:sp>
      <p:sp>
        <p:nvSpPr>
          <p:cNvPr id="5" name="Text Placeholder 4">
            <a:extLst>
              <a:ext uri="{FF2B5EF4-FFF2-40B4-BE49-F238E27FC236}">
                <a16:creationId xmlns:a16="http://schemas.microsoft.com/office/drawing/2014/main" id="{4A75E590-BECA-4E50-9BD5-AF3F2215EC3D}"/>
              </a:ext>
            </a:extLst>
          </p:cNvPr>
          <p:cNvSpPr>
            <a:spLocks noGrp="1"/>
          </p:cNvSpPr>
          <p:nvPr>
            <p:ph type="body" sz="quarter" idx="10"/>
          </p:nvPr>
        </p:nvSpPr>
        <p:spPr>
          <a:xfrm>
            <a:off x="466725" y="1590675"/>
            <a:ext cx="8220075" cy="4176713"/>
          </a:xfrm>
        </p:spPr>
        <p:txBody>
          <a:bodyPr/>
          <a:lstStyle/>
          <a:p>
            <a:pPr marL="0" lvl="0" indent="0" fontAlgn="base">
              <a:buNone/>
            </a:pPr>
            <a:r>
              <a:rPr lang="en-US" dirty="0"/>
              <a:t>Describe each of the fundamental principles of violence prevention and response service provision and explain their importance, particularly when working with KP members</a:t>
            </a:r>
          </a:p>
        </p:txBody>
      </p:sp>
    </p:spTree>
    <p:extLst>
      <p:ext uri="{BB962C8B-B14F-4D97-AF65-F5344CB8AC3E}">
        <p14:creationId xmlns:p14="http://schemas.microsoft.com/office/powerpoint/2010/main" val="79004822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Fundamental principles of violence prevention and response</a:t>
            </a:r>
          </a:p>
        </p:txBody>
      </p:sp>
      <p:sp>
        <p:nvSpPr>
          <p:cNvPr id="4" name="Text Placeholder 3"/>
          <p:cNvSpPr>
            <a:spLocks noGrp="1"/>
          </p:cNvSpPr>
          <p:nvPr>
            <p:ph type="body" sz="quarter" idx="10"/>
          </p:nvPr>
        </p:nvSpPr>
        <p:spPr>
          <a:xfrm>
            <a:off x="466725" y="1590675"/>
            <a:ext cx="8220075" cy="4176713"/>
          </a:xfrm>
        </p:spPr>
        <p:txBody>
          <a:bodyPr/>
          <a:lstStyle/>
          <a:p>
            <a:pPr marL="514350" indent="-514350">
              <a:buFont typeface="+mj-lt"/>
              <a:buAutoNum type="arabicPeriod"/>
            </a:pPr>
            <a:r>
              <a:rPr lang="en-US" dirty="0"/>
              <a:t>Do no harm.</a:t>
            </a:r>
          </a:p>
          <a:p>
            <a:pPr marL="514350" lvl="0" indent="-514350">
              <a:buFont typeface="+mj-lt"/>
              <a:buAutoNum type="arabicPeriod"/>
            </a:pPr>
            <a:r>
              <a:rPr lang="en-US" dirty="0"/>
              <a:t>Promote the full protection of all people’s human rights.</a:t>
            </a:r>
          </a:p>
          <a:p>
            <a:pPr marL="514350" lvl="0" indent="-514350">
              <a:buFont typeface="+mj-lt"/>
              <a:buAutoNum type="arabicPeriod"/>
            </a:pPr>
            <a:r>
              <a:rPr lang="en-US" dirty="0"/>
              <a:t>Respect all people’s right to self-determination and the right of all victims of violence to the full range of recommended services.</a:t>
            </a:r>
          </a:p>
          <a:p>
            <a:pPr marL="514350" lvl="0" indent="-514350">
              <a:buFont typeface="+mj-lt"/>
              <a:buAutoNum type="arabicPeriod"/>
            </a:pPr>
            <a:r>
              <a:rPr lang="en-US" dirty="0"/>
              <a:t>Ensure privacy, confidentiality, and informed consent.</a:t>
            </a:r>
          </a:p>
          <a:p>
            <a:endParaRPr lang="en-US" dirty="0"/>
          </a:p>
        </p:txBody>
      </p:sp>
    </p:spTree>
    <p:extLst>
      <p:ext uri="{BB962C8B-B14F-4D97-AF65-F5344CB8AC3E}">
        <p14:creationId xmlns:p14="http://schemas.microsoft.com/office/powerpoint/2010/main" val="9635534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Principle 1: Do no harm</a:t>
            </a:r>
            <a:endParaRPr lang="en-US" dirty="0"/>
          </a:p>
        </p:txBody>
      </p:sp>
      <p:sp>
        <p:nvSpPr>
          <p:cNvPr id="3" name="Text Placeholder 2"/>
          <p:cNvSpPr>
            <a:spLocks noGrp="1"/>
          </p:cNvSpPr>
          <p:nvPr>
            <p:ph type="body" sz="quarter" idx="10"/>
          </p:nvPr>
        </p:nvSpPr>
        <p:spPr>
          <a:xfrm>
            <a:off x="466725" y="1590675"/>
            <a:ext cx="8220075" cy="4810125"/>
          </a:xfrm>
        </p:spPr>
        <p:txBody>
          <a:bodyPr>
            <a:noAutofit/>
          </a:bodyPr>
          <a:lstStyle/>
          <a:p>
            <a:r>
              <a:rPr lang="en-US" sz="2400" dirty="0"/>
              <a:t>Those working with victims of violence are ethically obligated to consider whether their actions could cause harm and actively avoid this outcome.</a:t>
            </a:r>
          </a:p>
          <a:p>
            <a:r>
              <a:rPr lang="en-US" sz="2400" dirty="0"/>
              <a:t>This principle dictates:</a:t>
            </a:r>
          </a:p>
          <a:p>
            <a:pPr lvl="1"/>
            <a:r>
              <a:rPr lang="en-US" sz="2200" dirty="0"/>
              <a:t>Avoid causing harm to KP members, or causing further harm to those who have experienced violence</a:t>
            </a:r>
          </a:p>
          <a:p>
            <a:pPr lvl="1"/>
            <a:r>
              <a:rPr lang="en-US" sz="2200" dirty="0"/>
              <a:t>Act in accordance with the wishes and choices of all victims </a:t>
            </a:r>
          </a:p>
          <a:p>
            <a:pPr lvl="1"/>
            <a:r>
              <a:rPr lang="en-US" sz="2200" dirty="0"/>
              <a:t>Provide services without judgment and that respect the confidentiality of the victim </a:t>
            </a:r>
          </a:p>
          <a:p>
            <a:pPr lvl="1"/>
            <a:r>
              <a:rPr lang="en-US" sz="2200" dirty="0"/>
              <a:t>Consider victim safety in every decision </a:t>
            </a:r>
          </a:p>
          <a:p>
            <a:pPr lvl="1"/>
            <a:r>
              <a:rPr lang="en-US" sz="2200" dirty="0"/>
              <a:t>Get informed consent before providing services or making referrals</a:t>
            </a:r>
          </a:p>
        </p:txBody>
      </p:sp>
    </p:spTree>
    <p:extLst>
      <p:ext uri="{BB962C8B-B14F-4D97-AF65-F5344CB8AC3E}">
        <p14:creationId xmlns:p14="http://schemas.microsoft.com/office/powerpoint/2010/main" val="224575396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279D6-1691-473F-8023-0A1CDF1A33C9}"/>
              </a:ext>
            </a:extLst>
          </p:cNvPr>
          <p:cNvSpPr>
            <a:spLocks noGrp="1"/>
          </p:cNvSpPr>
          <p:nvPr>
            <p:ph type="title"/>
          </p:nvPr>
        </p:nvSpPr>
        <p:spPr/>
        <p:txBody>
          <a:bodyPr>
            <a:normAutofit/>
          </a:bodyPr>
          <a:lstStyle/>
          <a:p>
            <a:r>
              <a:rPr lang="en-US" dirty="0"/>
              <a:t>Discussion: How to avoid harm</a:t>
            </a:r>
          </a:p>
        </p:txBody>
      </p:sp>
      <p:sp>
        <p:nvSpPr>
          <p:cNvPr id="3" name="Text Placeholder 2">
            <a:extLst>
              <a:ext uri="{FF2B5EF4-FFF2-40B4-BE49-F238E27FC236}">
                <a16:creationId xmlns:a16="http://schemas.microsoft.com/office/drawing/2014/main" id="{E72B7E66-308B-4070-ADC4-27D0B0362A1B}"/>
              </a:ext>
            </a:extLst>
          </p:cNvPr>
          <p:cNvSpPr>
            <a:spLocks noGrp="1"/>
          </p:cNvSpPr>
          <p:nvPr>
            <p:ph type="body" sz="quarter" idx="10"/>
          </p:nvPr>
        </p:nvSpPr>
        <p:spPr>
          <a:xfrm>
            <a:off x="467360" y="1590283"/>
            <a:ext cx="8219440" cy="4176851"/>
          </a:xfrm>
        </p:spPr>
        <p:txBody>
          <a:bodyPr/>
          <a:lstStyle/>
          <a:p>
            <a:pPr marL="0" indent="0">
              <a:buNone/>
            </a:pPr>
            <a:r>
              <a:rPr lang="en-US" sz="2400" dirty="0"/>
              <a:t>Robert is HIV positive and a health care worker is asking him about his partners as part of index testing. He discloses that his boyfriend has threatened to kill him in the past. Which of the following actions by the health care worker could cause Robert harm?</a:t>
            </a:r>
          </a:p>
          <a:p>
            <a:pPr marL="514350" indent="-457200">
              <a:buFont typeface="+mj-lt"/>
              <a:buAutoNum type="alphaUcPeriod"/>
            </a:pPr>
            <a:r>
              <a:rPr lang="en-US" sz="2200" dirty="0"/>
              <a:t>Requiring Robert to report to the police in order to get services</a:t>
            </a:r>
          </a:p>
          <a:p>
            <a:pPr marL="514350" indent="-457200">
              <a:buFont typeface="+mj-lt"/>
              <a:buAutoNum type="alphaUcPeriod"/>
            </a:pPr>
            <a:r>
              <a:rPr lang="en-US" sz="2200" dirty="0"/>
              <a:t>Sharing Robert’s sexual orientation with other health care workers </a:t>
            </a:r>
            <a:endParaRPr lang="en-US" sz="1000" dirty="0"/>
          </a:p>
          <a:p>
            <a:pPr marL="514350" indent="-457200">
              <a:buFont typeface="+mj-lt"/>
              <a:buAutoNum type="alphaUcPeriod"/>
            </a:pPr>
            <a:r>
              <a:rPr lang="en-US" sz="2200" dirty="0"/>
              <a:t>Telling Robert that this is his fault</a:t>
            </a:r>
          </a:p>
          <a:p>
            <a:pPr marL="514350" indent="-457200">
              <a:buFont typeface="+mj-lt"/>
              <a:buAutoNum type="alphaUcPeriod"/>
            </a:pPr>
            <a:r>
              <a:rPr lang="en-US" sz="2200" dirty="0"/>
              <a:t>Calling Robert’s partner to inform him that one of his sexual partners is HIV positive</a:t>
            </a:r>
          </a:p>
        </p:txBody>
      </p:sp>
      <p:sp>
        <p:nvSpPr>
          <p:cNvPr id="4" name="Oval 3">
            <a:extLst>
              <a:ext uri="{FF2B5EF4-FFF2-40B4-BE49-F238E27FC236}">
                <a16:creationId xmlns:a16="http://schemas.microsoft.com/office/drawing/2014/main" id="{A667B6D6-ECEC-494F-AFE7-157FA57D802A}"/>
              </a:ext>
            </a:extLst>
          </p:cNvPr>
          <p:cNvSpPr/>
          <p:nvPr/>
        </p:nvSpPr>
        <p:spPr>
          <a:xfrm>
            <a:off x="379562" y="3644669"/>
            <a:ext cx="8297078" cy="449371"/>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5" name="Oval 4">
            <a:extLst>
              <a:ext uri="{FF2B5EF4-FFF2-40B4-BE49-F238E27FC236}">
                <a16:creationId xmlns:a16="http://schemas.microsoft.com/office/drawing/2014/main" id="{DDB477F5-92C9-43F1-84AD-4CDFD22495FD}"/>
              </a:ext>
            </a:extLst>
          </p:cNvPr>
          <p:cNvSpPr/>
          <p:nvPr/>
        </p:nvSpPr>
        <p:spPr>
          <a:xfrm>
            <a:off x="379562" y="4146283"/>
            <a:ext cx="8297078" cy="560717"/>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6" name="Oval 5">
            <a:extLst>
              <a:ext uri="{FF2B5EF4-FFF2-40B4-BE49-F238E27FC236}">
                <a16:creationId xmlns:a16="http://schemas.microsoft.com/office/drawing/2014/main" id="{428AA241-BC67-4C5F-9B39-1450AD89166A}"/>
              </a:ext>
            </a:extLst>
          </p:cNvPr>
          <p:cNvSpPr/>
          <p:nvPr/>
        </p:nvSpPr>
        <p:spPr>
          <a:xfrm>
            <a:off x="379562" y="4707000"/>
            <a:ext cx="8297078" cy="560717"/>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7" name="Oval 6">
            <a:extLst>
              <a:ext uri="{FF2B5EF4-FFF2-40B4-BE49-F238E27FC236}">
                <a16:creationId xmlns:a16="http://schemas.microsoft.com/office/drawing/2014/main" id="{1E73BA5D-DAC3-42D0-9C51-78398C79BB44}"/>
              </a:ext>
            </a:extLst>
          </p:cNvPr>
          <p:cNvSpPr/>
          <p:nvPr/>
        </p:nvSpPr>
        <p:spPr>
          <a:xfrm>
            <a:off x="379562" y="5278367"/>
            <a:ext cx="8297078" cy="870059"/>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383054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Principle 2: Promote human rights</a:t>
            </a:r>
            <a:endParaRPr lang="en-US" dirty="0"/>
          </a:p>
        </p:txBody>
      </p:sp>
      <p:sp>
        <p:nvSpPr>
          <p:cNvPr id="3" name="Text Placeholder 2"/>
          <p:cNvSpPr>
            <a:spLocks noGrp="1"/>
          </p:cNvSpPr>
          <p:nvPr>
            <p:ph type="body" sz="quarter" idx="10"/>
          </p:nvPr>
        </p:nvSpPr>
        <p:spPr>
          <a:xfrm>
            <a:off x="466725" y="1590675"/>
            <a:ext cx="8220075" cy="4176713"/>
          </a:xfrm>
        </p:spPr>
        <p:txBody>
          <a:bodyPr/>
          <a:lstStyle/>
          <a:p>
            <a:pPr marL="0" indent="0">
              <a:spcBef>
                <a:spcPts val="1800"/>
              </a:spcBef>
              <a:buNone/>
            </a:pPr>
            <a:r>
              <a:rPr lang="en-US" dirty="0"/>
              <a:t>Promoting the full protection of key populations’ human rights means:</a:t>
            </a:r>
          </a:p>
          <a:p>
            <a:pPr>
              <a:spcBef>
                <a:spcPts val="1800"/>
              </a:spcBef>
            </a:pPr>
            <a:r>
              <a:rPr lang="en-US" dirty="0"/>
              <a:t>Providing services to KP members who are victims of violence without stigma or discrimination</a:t>
            </a:r>
          </a:p>
          <a:p>
            <a:pPr>
              <a:spcBef>
                <a:spcPts val="1800"/>
              </a:spcBef>
            </a:pPr>
            <a:r>
              <a:rPr lang="en-US" dirty="0"/>
              <a:t>Rejecting the idea that KP members must be rescued from themselves (e.g., forcing gay men to enter into reparative therapy, forcing sex workers to stop working, forcing people who use drugs into “treatment centers”)</a:t>
            </a:r>
          </a:p>
          <a:p>
            <a:endParaRPr lang="en-US" dirty="0"/>
          </a:p>
          <a:p>
            <a:endParaRPr lang="en-US" dirty="0"/>
          </a:p>
          <a:p>
            <a:endParaRPr lang="en-US" dirty="0"/>
          </a:p>
        </p:txBody>
      </p:sp>
    </p:spTree>
    <p:extLst>
      <p:ext uri="{BB962C8B-B14F-4D97-AF65-F5344CB8AC3E}">
        <p14:creationId xmlns:p14="http://schemas.microsoft.com/office/powerpoint/2010/main" val="1509160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09CC06-6983-4E4A-962A-0EF376DF037C}"/>
              </a:ext>
            </a:extLst>
          </p:cNvPr>
          <p:cNvSpPr>
            <a:spLocks noGrp="1"/>
          </p:cNvSpPr>
          <p:nvPr>
            <p:ph type="title"/>
          </p:nvPr>
        </p:nvSpPr>
        <p:spPr/>
        <p:txBody>
          <a:bodyPr>
            <a:normAutofit fontScale="90000"/>
          </a:bodyPr>
          <a:lstStyle/>
          <a:p>
            <a:r>
              <a:rPr lang="en-US" b="1" dirty="0"/>
              <a:t>Session 1.3</a:t>
            </a:r>
            <a:br>
              <a:rPr lang="en-US" dirty="0"/>
            </a:br>
            <a:r>
              <a:rPr lang="en-US" dirty="0"/>
              <a:t>Learning Objectives and Agenda</a:t>
            </a:r>
          </a:p>
        </p:txBody>
      </p:sp>
    </p:spTree>
    <p:extLst>
      <p:ext uri="{BB962C8B-B14F-4D97-AF65-F5344CB8AC3E}">
        <p14:creationId xmlns:p14="http://schemas.microsoft.com/office/powerpoint/2010/main" val="62760915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9985-C40C-4364-9681-7516F6276892}"/>
              </a:ext>
            </a:extLst>
          </p:cNvPr>
          <p:cNvSpPr>
            <a:spLocks noGrp="1"/>
          </p:cNvSpPr>
          <p:nvPr>
            <p:ph type="title"/>
          </p:nvPr>
        </p:nvSpPr>
        <p:spPr/>
        <p:txBody>
          <a:bodyPr/>
          <a:lstStyle/>
          <a:p>
            <a:r>
              <a:rPr lang="en-US" dirty="0"/>
              <a:t>Discussion: How to promote human rights</a:t>
            </a:r>
          </a:p>
        </p:txBody>
      </p:sp>
      <p:sp>
        <p:nvSpPr>
          <p:cNvPr id="3" name="Text Placeholder 2">
            <a:extLst>
              <a:ext uri="{FF2B5EF4-FFF2-40B4-BE49-F238E27FC236}">
                <a16:creationId xmlns:a16="http://schemas.microsoft.com/office/drawing/2014/main" id="{B179A545-203C-4496-9736-FC5B56929CA8}"/>
              </a:ext>
            </a:extLst>
          </p:cNvPr>
          <p:cNvSpPr>
            <a:spLocks noGrp="1"/>
          </p:cNvSpPr>
          <p:nvPr>
            <p:ph type="body" sz="quarter" idx="10"/>
          </p:nvPr>
        </p:nvSpPr>
        <p:spPr>
          <a:xfrm>
            <a:off x="467360" y="1452497"/>
            <a:ext cx="8219440" cy="4176851"/>
          </a:xfrm>
        </p:spPr>
        <p:txBody>
          <a:bodyPr/>
          <a:lstStyle/>
          <a:p>
            <a:pPr marL="0" indent="0">
              <a:buNone/>
            </a:pPr>
            <a:r>
              <a:rPr lang="en-US" sz="2400" dirty="0"/>
              <a:t>Mary is a sex worker. She meets a new client and negotiates a price. They agree that he will use a condom. The client takes her to his hotel room. Three other men are there. They tell Mary that they will kill her if she does not have sex with all of them. They do not wear condoms. Mary goes to a clinic to seek emergency contraception and PEP. Which of these actions, by the health care worker, does not promote Mary’s human rights?</a:t>
            </a:r>
          </a:p>
          <a:p>
            <a:pPr marL="514350" indent="-514350">
              <a:buFont typeface="+mj-lt"/>
              <a:buAutoNum type="alphaUcPeriod"/>
            </a:pPr>
            <a:r>
              <a:rPr lang="en-US" sz="2600" dirty="0"/>
              <a:t>Telling Mary that it is her fault she was raped</a:t>
            </a:r>
          </a:p>
          <a:p>
            <a:pPr marL="514350" indent="-514350">
              <a:buFont typeface="+mj-lt"/>
              <a:buAutoNum type="alphaUcPeriod"/>
            </a:pPr>
            <a:r>
              <a:rPr lang="en-US" sz="2600" dirty="0"/>
              <a:t>Refusing to help Mary</a:t>
            </a:r>
          </a:p>
          <a:p>
            <a:pPr marL="514350" indent="-514350">
              <a:buFont typeface="+mj-lt"/>
              <a:buAutoNum type="alphaUcPeriod"/>
            </a:pPr>
            <a:r>
              <a:rPr lang="en-US" sz="2600" dirty="0"/>
              <a:t>Giving Mary emergency contraception and PEP only if she agrees to leave sex work</a:t>
            </a:r>
          </a:p>
          <a:p>
            <a:pPr marL="0" indent="0">
              <a:buNone/>
            </a:pPr>
            <a:endParaRPr lang="en-US" sz="2600" dirty="0"/>
          </a:p>
        </p:txBody>
      </p:sp>
      <p:sp>
        <p:nvSpPr>
          <p:cNvPr id="5" name="Oval 4">
            <a:extLst>
              <a:ext uri="{FF2B5EF4-FFF2-40B4-BE49-F238E27FC236}">
                <a16:creationId xmlns:a16="http://schemas.microsoft.com/office/drawing/2014/main" id="{D65206F8-B355-48D3-A32D-4E92E312D8B6}"/>
              </a:ext>
            </a:extLst>
          </p:cNvPr>
          <p:cNvSpPr/>
          <p:nvPr/>
        </p:nvSpPr>
        <p:spPr>
          <a:xfrm>
            <a:off x="193040" y="5287173"/>
            <a:ext cx="8625840" cy="938959"/>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6" name="Oval 5">
            <a:extLst>
              <a:ext uri="{FF2B5EF4-FFF2-40B4-BE49-F238E27FC236}">
                <a16:creationId xmlns:a16="http://schemas.microsoft.com/office/drawing/2014/main" id="{FCCC4FD7-A7C8-495B-87F4-D84DD600782D}"/>
              </a:ext>
            </a:extLst>
          </p:cNvPr>
          <p:cNvSpPr/>
          <p:nvPr/>
        </p:nvSpPr>
        <p:spPr>
          <a:xfrm>
            <a:off x="193040" y="4776553"/>
            <a:ext cx="8625840" cy="483974"/>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7" name="Oval 6">
            <a:extLst>
              <a:ext uri="{FF2B5EF4-FFF2-40B4-BE49-F238E27FC236}">
                <a16:creationId xmlns:a16="http://schemas.microsoft.com/office/drawing/2014/main" id="{24557623-5651-4D42-8A9B-4514855C9720}"/>
              </a:ext>
            </a:extLst>
          </p:cNvPr>
          <p:cNvSpPr/>
          <p:nvPr/>
        </p:nvSpPr>
        <p:spPr>
          <a:xfrm>
            <a:off x="193040" y="4238006"/>
            <a:ext cx="8625840" cy="466109"/>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248098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2E466-BC1F-441B-9593-664E6E3C5CDA}"/>
              </a:ext>
            </a:extLst>
          </p:cNvPr>
          <p:cNvSpPr>
            <a:spLocks noGrp="1"/>
          </p:cNvSpPr>
          <p:nvPr>
            <p:ph type="title"/>
          </p:nvPr>
        </p:nvSpPr>
        <p:spPr/>
        <p:txBody>
          <a:bodyPr>
            <a:normAutofit fontScale="90000"/>
          </a:bodyPr>
          <a:lstStyle/>
          <a:p>
            <a:r>
              <a:rPr lang="en-US" dirty="0"/>
              <a:t>Principle 3: Self-determination and access to all services</a:t>
            </a:r>
          </a:p>
        </p:txBody>
      </p:sp>
      <p:sp>
        <p:nvSpPr>
          <p:cNvPr id="3" name="Text Placeholder 2">
            <a:extLst>
              <a:ext uri="{FF2B5EF4-FFF2-40B4-BE49-F238E27FC236}">
                <a16:creationId xmlns:a16="http://schemas.microsoft.com/office/drawing/2014/main" id="{F6E4A215-1E60-4D4D-9766-123C9ECC1CC5}"/>
              </a:ext>
            </a:extLst>
          </p:cNvPr>
          <p:cNvSpPr>
            <a:spLocks noGrp="1"/>
          </p:cNvSpPr>
          <p:nvPr>
            <p:ph type="body" sz="quarter" idx="10"/>
          </p:nvPr>
        </p:nvSpPr>
        <p:spPr>
          <a:xfrm>
            <a:off x="466725" y="1590675"/>
            <a:ext cx="8220075" cy="4942205"/>
          </a:xfrm>
        </p:spPr>
        <p:txBody>
          <a:bodyPr>
            <a:normAutofit lnSpcReduction="10000"/>
          </a:bodyPr>
          <a:lstStyle/>
          <a:p>
            <a:pPr>
              <a:spcBef>
                <a:spcPts val="1800"/>
              </a:spcBef>
            </a:pPr>
            <a:r>
              <a:rPr lang="en-US" dirty="0"/>
              <a:t>All victims of violence, including KP members, must be able to decide which services, if any, they wish to access.</a:t>
            </a:r>
          </a:p>
          <a:p>
            <a:pPr>
              <a:spcBef>
                <a:spcPts val="1800"/>
              </a:spcBef>
            </a:pPr>
            <a:r>
              <a:rPr lang="en-US" dirty="0"/>
              <a:t>All services recommended to victims of violence should also be available to KP members.</a:t>
            </a:r>
          </a:p>
          <a:p>
            <a:pPr>
              <a:spcBef>
                <a:spcPts val="1800"/>
              </a:spcBef>
            </a:pPr>
            <a:r>
              <a:rPr lang="en-US" dirty="0"/>
              <a:t>A victim-centered approach allows each person who reports violence to understand what is available and then make choices that meet their personal needs. </a:t>
            </a:r>
          </a:p>
          <a:p>
            <a:pPr lvl="1"/>
            <a:r>
              <a:rPr lang="en-US" dirty="0"/>
              <a:t>Effectively supporting victims of violence requires returning their power and control to them (not making decisions on their behalf)</a:t>
            </a:r>
          </a:p>
        </p:txBody>
      </p:sp>
    </p:spTree>
    <p:extLst>
      <p:ext uri="{BB962C8B-B14F-4D97-AF65-F5344CB8AC3E}">
        <p14:creationId xmlns:p14="http://schemas.microsoft.com/office/powerpoint/2010/main" val="86719734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A7C6D-EE8E-49DE-AB83-5E59099638F9}"/>
              </a:ext>
            </a:extLst>
          </p:cNvPr>
          <p:cNvSpPr>
            <a:spLocks noGrp="1"/>
          </p:cNvSpPr>
          <p:nvPr>
            <p:ph type="title"/>
          </p:nvPr>
        </p:nvSpPr>
        <p:spPr/>
        <p:txBody>
          <a:bodyPr>
            <a:normAutofit fontScale="90000"/>
          </a:bodyPr>
          <a:lstStyle/>
          <a:p>
            <a:r>
              <a:rPr lang="en-US" dirty="0"/>
              <a:t>Discussion: How to ensure self-determination</a:t>
            </a:r>
          </a:p>
        </p:txBody>
      </p:sp>
      <p:sp>
        <p:nvSpPr>
          <p:cNvPr id="3" name="Text Placeholder 2">
            <a:extLst>
              <a:ext uri="{FF2B5EF4-FFF2-40B4-BE49-F238E27FC236}">
                <a16:creationId xmlns:a16="http://schemas.microsoft.com/office/drawing/2014/main" id="{E0E76829-A89F-4A7D-BEF6-F7C851BD1332}"/>
              </a:ext>
            </a:extLst>
          </p:cNvPr>
          <p:cNvSpPr>
            <a:spLocks noGrp="1"/>
          </p:cNvSpPr>
          <p:nvPr>
            <p:ph type="body" sz="quarter" idx="10"/>
          </p:nvPr>
        </p:nvSpPr>
        <p:spPr/>
        <p:txBody>
          <a:bodyPr/>
          <a:lstStyle/>
          <a:p>
            <a:pPr marL="0" indent="0">
              <a:buNone/>
            </a:pPr>
            <a:r>
              <a:rPr lang="en-US" dirty="0"/>
              <a:t>Olivia is a trans woman. She goes to the health facility to get injuries treated after being raped. The provider on duty listens to her kindly and tells her that she must get an HIV test so that she can begin PEP as soon as possible. Which of these actions did not ensure Olivia’s self-determination? </a:t>
            </a:r>
          </a:p>
          <a:p>
            <a:pPr marL="0" indent="0">
              <a:buNone/>
            </a:pPr>
            <a:endParaRPr lang="en-US" dirty="0"/>
          </a:p>
          <a:p>
            <a:pPr marL="514350" indent="-514350">
              <a:buAutoNum type="alphaUcPeriod"/>
            </a:pPr>
            <a:r>
              <a:rPr lang="en-US" dirty="0"/>
              <a:t>The provider listens to her kindly</a:t>
            </a:r>
          </a:p>
          <a:p>
            <a:pPr marL="514350" indent="-514350">
              <a:buAutoNum type="alphaUcPeriod"/>
            </a:pPr>
            <a:r>
              <a:rPr lang="en-US" dirty="0"/>
              <a:t>The provider tells her she must get an HIV test</a:t>
            </a:r>
          </a:p>
          <a:p>
            <a:pPr marL="514350" indent="-514350">
              <a:buAutoNum type="alphaUcPeriod"/>
            </a:pPr>
            <a:r>
              <a:rPr lang="en-US" dirty="0"/>
              <a:t>The provider tells her she must begin PEP</a:t>
            </a:r>
          </a:p>
        </p:txBody>
      </p:sp>
      <p:sp>
        <p:nvSpPr>
          <p:cNvPr id="5" name="Oval 4">
            <a:extLst>
              <a:ext uri="{FF2B5EF4-FFF2-40B4-BE49-F238E27FC236}">
                <a16:creationId xmlns:a16="http://schemas.microsoft.com/office/drawing/2014/main" id="{7D4FD33F-F4E0-4ADF-941C-869388AD8CA6}"/>
              </a:ext>
            </a:extLst>
          </p:cNvPr>
          <p:cNvSpPr/>
          <p:nvPr/>
        </p:nvSpPr>
        <p:spPr>
          <a:xfrm>
            <a:off x="193040" y="5026910"/>
            <a:ext cx="8297078" cy="61296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6" name="Oval 5">
            <a:extLst>
              <a:ext uri="{FF2B5EF4-FFF2-40B4-BE49-F238E27FC236}">
                <a16:creationId xmlns:a16="http://schemas.microsoft.com/office/drawing/2014/main" id="{D50BA83C-089B-476C-81CA-A0BEE03D1B84}"/>
              </a:ext>
            </a:extLst>
          </p:cNvPr>
          <p:cNvSpPr/>
          <p:nvPr/>
        </p:nvSpPr>
        <p:spPr>
          <a:xfrm>
            <a:off x="193040" y="5633300"/>
            <a:ext cx="8297078" cy="61296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272321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Principle 4: Privacy, confidentiality, and informed consent</a:t>
            </a:r>
            <a:endParaRPr lang="en-US" dirty="0">
              <a:highlight>
                <a:srgbClr val="00FF00"/>
              </a:highlight>
            </a:endParaRPr>
          </a:p>
        </p:txBody>
      </p:sp>
      <p:sp>
        <p:nvSpPr>
          <p:cNvPr id="3" name="Text Placeholder 2"/>
          <p:cNvSpPr>
            <a:spLocks noGrp="1"/>
          </p:cNvSpPr>
          <p:nvPr>
            <p:ph type="body" sz="quarter" idx="10"/>
          </p:nvPr>
        </p:nvSpPr>
        <p:spPr>
          <a:xfrm>
            <a:off x="466725" y="1590675"/>
            <a:ext cx="8220075" cy="5013325"/>
          </a:xfrm>
        </p:spPr>
        <p:txBody>
          <a:bodyPr>
            <a:noAutofit/>
          </a:bodyPr>
          <a:lstStyle/>
          <a:p>
            <a:pPr marL="0" indent="0">
              <a:lnSpc>
                <a:spcPct val="100000"/>
              </a:lnSpc>
              <a:buNone/>
            </a:pPr>
            <a:r>
              <a:rPr lang="en-US" sz="1800" dirty="0"/>
              <a:t>Privacy and confidentiality must be assured before a victim talks about violence</a:t>
            </a:r>
          </a:p>
          <a:p>
            <a:pPr>
              <a:lnSpc>
                <a:spcPct val="100000"/>
              </a:lnSpc>
            </a:pPr>
            <a:r>
              <a:rPr lang="en-US" sz="1800" dirty="0"/>
              <a:t>Use a private consultation space (victim cannot be seen or heard outside the room).</a:t>
            </a:r>
          </a:p>
          <a:p>
            <a:pPr>
              <a:lnSpc>
                <a:spcPct val="100000"/>
              </a:lnSpc>
            </a:pPr>
            <a:r>
              <a:rPr lang="en-US" sz="1800" dirty="0"/>
              <a:t>Speak to victims alone. No one older than age 2 should overhear your conversation.</a:t>
            </a:r>
          </a:p>
          <a:p>
            <a:pPr>
              <a:lnSpc>
                <a:spcPct val="100000"/>
              </a:lnSpc>
            </a:pPr>
            <a:r>
              <a:rPr lang="en-US" sz="1800" dirty="0"/>
              <a:t>Safely secure and store all victim’s records.</a:t>
            </a:r>
          </a:p>
          <a:p>
            <a:pPr>
              <a:lnSpc>
                <a:spcPct val="100000"/>
              </a:lnSpc>
            </a:pPr>
            <a:r>
              <a:rPr lang="en-US" sz="1800" dirty="0"/>
              <a:t>Have clear policies on information sharing communicated to the victim. For example:</a:t>
            </a:r>
          </a:p>
          <a:p>
            <a:pPr lvl="1">
              <a:spcBef>
                <a:spcPts val="600"/>
              </a:spcBef>
            </a:pPr>
            <a:r>
              <a:rPr lang="en-US" sz="1800" dirty="0"/>
              <a:t>Explain what will happen to the information they share before they share it, including any limits regarding confidentiality (such as mandatory reporting)</a:t>
            </a:r>
          </a:p>
          <a:p>
            <a:pPr lvl="1">
              <a:spcBef>
                <a:spcPts val="600"/>
              </a:spcBef>
            </a:pPr>
            <a:r>
              <a:rPr lang="en-US" sz="1800" dirty="0"/>
              <a:t>Obtain informed consent before information is shared</a:t>
            </a:r>
          </a:p>
          <a:p>
            <a:pPr lvl="1">
              <a:spcBef>
                <a:spcPts val="600"/>
              </a:spcBef>
            </a:pPr>
            <a:r>
              <a:rPr lang="en-US" sz="1800" dirty="0"/>
              <a:t>Note: victims should not be made to repeat their stories to multiple providers, especially not to those not directly involved </a:t>
            </a:r>
          </a:p>
          <a:p>
            <a:pPr>
              <a:lnSpc>
                <a:spcPct val="100000"/>
              </a:lnSpc>
            </a:pPr>
            <a:r>
              <a:rPr lang="en-US" sz="1800" dirty="0"/>
              <a:t>Train providers and staff on these procedures.</a:t>
            </a:r>
          </a:p>
        </p:txBody>
      </p:sp>
    </p:spTree>
    <p:extLst>
      <p:ext uri="{BB962C8B-B14F-4D97-AF65-F5344CB8AC3E}">
        <p14:creationId xmlns:p14="http://schemas.microsoft.com/office/powerpoint/2010/main" val="79599923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Privacy and confidentiality</a:t>
            </a:r>
          </a:p>
        </p:txBody>
      </p:sp>
      <p:sp>
        <p:nvSpPr>
          <p:cNvPr id="3" name="Text Placeholder 2"/>
          <p:cNvSpPr>
            <a:spLocks noGrp="1"/>
          </p:cNvSpPr>
          <p:nvPr>
            <p:ph type="body" sz="quarter" idx="10"/>
          </p:nvPr>
        </p:nvSpPr>
        <p:spPr>
          <a:xfrm>
            <a:off x="466725" y="1590675"/>
            <a:ext cx="8220075" cy="4176713"/>
          </a:xfrm>
        </p:spPr>
        <p:txBody>
          <a:bodyPr/>
          <a:lstStyle/>
          <a:p>
            <a:r>
              <a:rPr lang="en-US" dirty="0"/>
              <a:t>Take out your cell phone and unlock it.</a:t>
            </a:r>
          </a:p>
          <a:p>
            <a:r>
              <a:rPr lang="en-US" dirty="0"/>
              <a:t>Give it to the person on your left.</a:t>
            </a:r>
          </a:p>
        </p:txBody>
      </p:sp>
    </p:spTree>
    <p:extLst>
      <p:ext uri="{BB962C8B-B14F-4D97-AF65-F5344CB8AC3E}">
        <p14:creationId xmlns:p14="http://schemas.microsoft.com/office/powerpoint/2010/main" val="210387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do we mean by confidentiality?</a:t>
            </a:r>
            <a:endParaRPr lang="en-US" dirty="0"/>
          </a:p>
        </p:txBody>
      </p:sp>
      <p:sp>
        <p:nvSpPr>
          <p:cNvPr id="10" name="Text Placeholder 9"/>
          <p:cNvSpPr>
            <a:spLocks noGrp="1"/>
          </p:cNvSpPr>
          <p:nvPr>
            <p:ph type="body" sz="quarter" idx="10"/>
          </p:nvPr>
        </p:nvSpPr>
        <p:spPr>
          <a:xfrm>
            <a:off x="466725" y="1590675"/>
            <a:ext cx="8220075" cy="4176713"/>
          </a:xfrm>
        </p:spPr>
        <p:txBody>
          <a:bodyPr/>
          <a:lstStyle/>
          <a:p>
            <a:pPr marL="0" indent="0">
              <a:buNone/>
            </a:pPr>
            <a:r>
              <a:rPr lang="en-US" dirty="0"/>
              <a:t>Keeping all </a:t>
            </a:r>
            <a:r>
              <a:rPr lang="en-US" i="1" dirty="0"/>
              <a:t>information related to a victim </a:t>
            </a:r>
            <a:r>
              <a:rPr lang="en-US" dirty="0"/>
              <a:t>secret and sharing it only with </a:t>
            </a:r>
            <a:r>
              <a:rPr lang="en-US" i="1" dirty="0"/>
              <a:t>others who need to know </a:t>
            </a:r>
            <a:r>
              <a:rPr lang="en-US" dirty="0"/>
              <a:t>in order to provide assistance, as requested and agreed to by the victim of violence. </a:t>
            </a:r>
          </a:p>
        </p:txBody>
      </p:sp>
    </p:spTree>
    <p:extLst>
      <p:ext uri="{BB962C8B-B14F-4D97-AF65-F5344CB8AC3E}">
        <p14:creationId xmlns:p14="http://schemas.microsoft.com/office/powerpoint/2010/main" val="252654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do we mean by consent?</a:t>
            </a:r>
            <a:endParaRPr lang="en-US" dirty="0"/>
          </a:p>
        </p:txBody>
      </p:sp>
      <p:sp>
        <p:nvSpPr>
          <p:cNvPr id="13" name="Text Placeholder 12"/>
          <p:cNvSpPr>
            <a:spLocks noGrp="1"/>
          </p:cNvSpPr>
          <p:nvPr>
            <p:ph type="body" sz="quarter" idx="10"/>
          </p:nvPr>
        </p:nvSpPr>
        <p:spPr>
          <a:xfrm>
            <a:off x="466725" y="1590675"/>
            <a:ext cx="8220075" cy="4176713"/>
          </a:xfrm>
        </p:spPr>
        <p:txBody>
          <a:bodyPr/>
          <a:lstStyle/>
          <a:p>
            <a:pPr marL="0" indent="0">
              <a:buNone/>
            </a:pPr>
            <a:r>
              <a:rPr lang="en-US" dirty="0"/>
              <a:t>When a person agrees…</a:t>
            </a:r>
          </a:p>
          <a:p>
            <a:r>
              <a:rPr lang="en-US" dirty="0"/>
              <a:t>To do something</a:t>
            </a:r>
          </a:p>
          <a:p>
            <a:r>
              <a:rPr lang="en-US" dirty="0"/>
              <a:t>To participate in an activity</a:t>
            </a:r>
          </a:p>
          <a:p>
            <a:r>
              <a:rPr lang="en-US" dirty="0"/>
              <a:t>For something to occur</a:t>
            </a:r>
          </a:p>
        </p:txBody>
      </p:sp>
      <p:sp>
        <p:nvSpPr>
          <p:cNvPr id="3" name="AutoShape 2" descr="data:image/jpeg;base64,/9j/4AAQSkZJRgABAQAAAQABAAD/2wCEAAkGBxITEhUSEhIVFRUXFhUYFhUWFhcYGhsVFxgXFxUZFRkYISggGBslGxUaITEhJSkrMC4wFx8zODMsNygtMCsBCgoKDg0OGxAQGy8lICUtLTAtLS0tLS0tKy0tLS0tKy0tLS0tLS0tLS0tLS4tKy0tLy0tLS8tLS0tLS0tLS0tLf/AABEIAMQBAgMBEQACEQEDEQH/xAAbAAEAAgMBAQAAAAAAAAAAAAAABQYDBAcCAf/EAE0QAAIBAwAGBAYLDgYDAQEAAAECAwAEEQUGEiExQQcTUXEiMmGBkaEUNEJScnOCsbLB0RUWIyQzNVNUdJKTs8LSQ0RiosPhY/Dxgxf/xAAaAQEBAAMBAQAAAAAAAAAAAAAAAQIEBQMG/8QAOhEAAgECAgUKBAYCAwEBAAAAAAECAxEEMQUSIUFxE1FhgZGhscHR8BUiNFIUMjNC4fEjkmJyolND/9oADAMBAAIRAxEAPwDuNAKAUAoBQCgMc06r4zAd5xWE6kIK8mlxBoy6biHDabuH24rSnpPDxyd+C9bAj7nWlF4hV+G4HqrXelZS/Tpt++hMhFz6+Qj/ADFuO5gT89T8XjZflp9zFzQm6RIB/m1+ShPzKal9JSyVv9fMXNOTpIt/1lz3RuP6RTkdJPf3xJc15Okm3/TTHuB+sip+D0g85f8AoXMLdI0B4G4b/wB+FU+H4zfP/wBMXPP3/wAR/wAK5PyR/dUejsRvqL/Zi4GvEZ/y91+4P7qwejav/wBI9r9Bc+nXaP8AVrr+GP7qi0bV/wDpHtYueTryn6tdfuD+6svhtV//AKR7WLnw69Rc7e5HyF/uqfC6v3x7X6C4+/8AtvdLMO9V/uq/CcRuku1+guZY+kC0/SSD5J+omp8NxiyfeLm1Fr3aHhcuO9ZR9VR4PHx5/wDb+S3N6LXKA8L1flPj6VY6uPj93iLkhb6y7XiXKN3NGaxeKxsM79cf4Fzfj03N2qfN9lVaVrrO3Z/JTMun35op7sj7a9o6Ynviu3+wZV1h7Y/93/Vei0wt8O/+AZU0/HzVh6D9desdL0Xmn3eoMyaahPEkd6n6q9o6Tw7326mDOmkYjwkXznHz17xxdCWU12gzpKp4MD3EGvZSjLJg91kBQCgFAKAUBDaw6z2tmuZ5QGPioN7nuUb8eXhUk2lsVyXKDd9JVxcErZWrsOG0dw85HD0itKtrrbVqKC5ln2vyRLmibfS8295ooAeIUBm9O/6Vc6VXAQd9VzfO/a8BtH3mu/5e9nk7QDgehi1T4nGP6dKK99QsZodRLMcVd/hOR9HFYS0tiXk0ur1uLG7FqrZLwt1PwizfSJrxlpDEv977kWxsx6DtV4W8P8NfsryeKrvOb7WLGyllEOEUY7kUfVXm6s3nJ9rBlWNRwAHcBWDbYPVQDNAM0AzQDNAM0AoDw0SnioPeBWSk1kwYJNGwN40MR741P1Vmq9VZSfawa0mr1oeNtF5kA+avVYzELKb7RY1JtTrFv8DHwXcfMcV6x0nio/u7l6EsjXOo9sN8bzRn/RJ9or0+K1n+ZJ8ULD703HiX90O9yfrFPiEX+alHsFj59w79fE0iT5HjB9ZJp+LwsvzUex/0LM+9TpZOEltL8JSp/wBoFNbAS/bJe+sbT790tJL41lG/ljlA9RJNTkMFLKq1xQ2mJtcurdUubWWDPMnaGO3gMjuzWa0ZrxcqM1LuFy0QSggOjAggFWU8uIIIrmWlCXM12opaNC6Q6wbLeOPWO2vo9H4zl46svzLv6fUpJ10QKAUBjnmVFLuwVVBLMxAAA4kk8BQHJNcuk95GMGj8gE7PXY8NjwxEvIeUjJ5AcayskrsxbNLV/U0flrzMkjb9hmJ39sh4u3k4d9cHGaUbepR2Ln9ObxCRcY4woCqAoHAAAAdwFcZtt3ZT1UAoBQCgFAKAUAoBQCgFAKAUAoBQCgFAKAUAoBQCgFAa2kLCOdDHKoZT6QeRU8j5a9aVWdKWvB2YKxqvI9rcPYSHKkF4GPMcSB3jJx2q3bXTxqjiKKxMFtyl797GiLmLxYT7Eit2Hf3Hca0MJV5KtGXbwZS419aUUBq6S0hFBE00zhEQZZj6gO0k7gBxzQHF9cNZ5b4CRw0drtYt7cePO4O5pMcVB7PIBv315Sq/PycM1m90V683azBu5J6p6tCAddMAZ2HDdiMH3K8s9p8w8vBx2O5X/HT/ACrvKkWauYUUAoBQCgFAKAUAoBQCgFAKAUAoBQCgFAKAUAoBQCgFAKAUBVdeB1bW10OMcwUn/Q28/RI+Ua6ujXrqpRe9d6Iy1GuUUuls+UU9qg+kV9nTlrQUudFPtxMqKzuwVVBZmJwAoGSSezFZg5fpG5+6JN5cnq9HwseojbweuYbjLKPeDgB5ubZ18VWlRh8ivJ7FxMcyN1agFzO14y4jT8HbJjAVV3bQHAfUSewVx8ZN0KSoJ/M9s3zt7gi21ySigFAKAUAoBQCgFAKAUAoBQCgFAKAUAoBQCgFAKAUAoBQCgFAVzpBTNjIexoz/ALwPrrpaKdsTHr8CPInbOTajRu1FPpANaFRWm10spbLOf8Gm8eKvPyCvpsNU/wAMOC8ClP6WdJL+LWTSGOOZy07Lkt1UeDsADeWZjgAcSoFb8TGRB6/dZ7FUyxiIbKJbWg/wgxwDJjc0uwvDgucDJyTpTqt4qNNZJXb8uHOGTmirMQwxxD3Cgd590fOcnz18zXqurUlN72U2q8gKAUBrX1/FCu1NKka9rsFGfJnjWcKcpu0VfgDUtNY7OVtmO6hZjwUSLk9wzvr0lhqsVeUX2AlK8AeJpVRSzsFUDJZiAAO0k7hVSbdkCOttZLORgiXUDMdwUSLknyb9/mr2lhq0VdxduAJSvAHiaZUG07KqjiWIA37hkmqk27IHi3uo5M9W6PjjssGx344VZRlHNWBkkcKCzEAAZJJwAOZJPCok3sQPFvco4yjq4BwSrBhnsyKsouOasD1LKqgszBVG8sxAAHlJ4VEm3ZAjIdZ7FmCLdwFjuAEi7z5N++vZ4asldwfYCWrwBgnvIkOHkRCd4DOqnHbvNZKEpZIGP7q2/wCni/iJ9tZclP7X2AyQXkTnCSI5G8hXVjjt3GsXCUc0D7cXcceOskRM8NplXOOOMnfxpGEpZK4PcUqsAysGU8CpBB7iKjTTswebi4RBl3VBnGWYKM9mTVjFyyVwGuUCdYXUJgHbLDZweB2uGDmmq72ttBg+61v+sQ/xE+2suSqfa+xgfda3/WIf4ifbTkqn2vsYNi3uEcZR1cZxlWDDPZkc99Yyi47GrAyViCD13XNjN3IfQ6mt7RrtiYdfgyPI3tBtm2gPbFH9AV4YlWrTXS/EqLHBMNld3IfNXWoy/wAceC8AQ4kibTN1PMVCWVtCm03BXlzJtDy4JHbvrtbhvKzrlLNcXtqZFMcbTgxwsPC2YwpLydjEHxeQO/fnHNq1IJ1nHNRs3x3LxIy0180UUAoCO1h0ulpbyXD7wg3D3zE4VfOSO6vahRdWooLeDmeqWrcmlXe+v3Zo9oqiAkbWOIX3sa8MDeTnfuOexicTHCRVGitu/wB85S13fRjo51IWN4zyZZHJHmckVox0niE9rv1ehCz6JsFghjgUlgihQWOSccz3mtOrUdSbm94OW6Xml0xpI2iSFbWEttY4EIcPJjmxJwueAPfntUlHB4flGvmfu3qUn9L9Ftm0JW3DRygeCxcsGYDcHB3YPaMY9VatLSlVTvPaiHjor1kklEllcEmWHxS3jFAdllbtKnAz2HyVdJYaMLVYZP33lJXpU/Nk/fF/NSvDRv1MevwZDnHRbpZrW8RH3R3S7IzwyGZY2/fVl+Ua6+kaSq0m1nH2+7aU63rj7Quv2eX6BrhYX9eHFEKr0J+05f2hv5cdbul/1lw82UiteJXvtKxaN6wpEuztAc2KdY7Y5nZ3DPDzmvfBqNDDOva7/mwLJN0YaOKbISRWx+UEjFs9uD4PqrTWk8QndtcLEJrVPQr2lusDztNsk4YjAVeSqN5AHlJ4nlWviayrVNdRsDnvS/CHvrRDnDIqnHHBlIOPTXV0W9WjNrn8ik6eiWx/SXH76f2VrfFq3Mu/1ITWq+pVvYyPJC0pLrsHbZSMZDbsKN+6tfEY2pXioyS2cwKb05Dfad0//FW/ofKfV5lNzod0swWaxl3PExZAeIGcSL5m3/KNYaVpK8a0cn7QNjps9pxftC/y5Kw0R+s+HmgTejdEpd6Jgt5CwR7e3yUIDeDsOMZBHFRyrXqVXSxUpxzTfmQqWs/RraW9pNOkk5aNNoBmjIzkDfhAefbW9h9JValWMGlZ8fUppai9H9teWgnlkmVi7rhGQDCnd4yk+uvTGaQqUaupFK3Tf1B0nVfV2KxiaGFnZWcuS5UnJVV9yBuwgrkYjESry1pc1thCYrXBD63j8Sn+B9YrcwH1MOIZm1bP4pb/ABMf0RWGM+on/wBn4hFkhQbI7h81b1J/JHggRmq9vE93pK6lI2UuseEcIOpiUB2zuyu0d54ceO+voGEVjTWkOv0laSBSIi9x1bHcXGz42z7lTgYzvPHA3VxqqSp4hp3ey/Rt8ecm8tFcEooBQHNum68xBbxZ8eRmPdGoG/8AiV19EQvOUuZeP9FLvq1YiC0giAxsxJn4RGWPnYk+eudiJ69WUudkJKvEGjpy6MVtPKOKQyOO9UJHrFetGOvUjHnaBQehC0AhuJubOqeZV2v6/VXT0vP54x6LlOmVxyHJtn2PrJ4O5ZWyQOfWxb8/LOfNXc/U0ft3eT9Clt6VPzZP3xfzUrR0b9THr8GQ59daFMmhLa6TPWQPLkjj1bTNv3e9bB8mWrqxrauMlTeUrdtil9bTIu9CzT+6NtKJB2SKhD+k7+4iuXyPI4xQ/wCStwIRvQn7Tl/aG/lx17aX/WXDzZTQ6StDXEF0mlLYZ2dkyYGdlkGAzDmhUAHu8teuArQqU3h6nV75wWbVLXy2vAEJ6qc/4bHif/G3uu7j5K08TgKlHbnHn9SFrrRByXpdlCX9o7cFRSe4Skmu7otN0Zpe9hS2HpL0Z+nb+FJ9laPw3Efb3ohZdG38c8STRHKOMqSCMjOOB3jhWnUpypycZZoHMunPjad0/wDxV2dD/v6vMp510ibR+kbfSMY8CTZ6wDmwAWQfKQ5HlBNMI1iKEqDzWXl2MEp0zyBrGBlOVadCCOYMchB9FeOiU1WknzeaBbNTvaFr+zw/QFaOK/XnxfiQ19f/AM3XXxf9QrLBfUQ4gi+iL83L8ZL84r30p9Q+CBdK5wFAROtntOf4s/VW3gfqIcQz3qz7Ut/iY/oipjPqJ8WETqTbh3CtqnL5FwQI3UbRYuIpZJWzC17dSmPG53EmEMh5ouxnZ5nBPDFfSMiKxpvSYmvrV4wSizyJ1pHgMzYDCPmwGD4XDJ51w40XClXUnte229K7s36At9cMooBQHMunC2JitpOSvIn76qR/LNdnQ8vmlHoXd/ZToOh7kSW8Mi8HijYedQa5VWLjOUXubIbleYI/WC2MtrcRji8MqjvKMB669aEtWrGT3NeIKL0IXIMFxFzWRX8zrs/0V09LxevGXR78SnSq45Dk1w3XayKBvEbAZH/jiy2flZFdyK1NHu+/zZS29Kn5sn74v5qVo6N+pj1+DIYujOBZNExxuNpW69WB5q0jgj0GstISccU2s1bwQKRouVrI6T0ZIfBaCZoiebLGSCPhR7/kV0aiVfkq8edX7fJlLN0J+05f2hv5cdael/1lw82Q6Ea5QKBrj0bQzhpbQCKbedgbkc9mPcHyjd5OddTC6SnD5am1d69QeuinWSW4jkt7gkyQ4wzeMUORh87yykYye0dlNJYaNOSnDJlIPpaQNf2akZBVAQeYMpBFbGjHahNr3sBfTqdo/wDU4f3a5n4yv97IS1papEixxqERRhVHADjurwlJyetJ7Qcv6c+Np3T/APFXa0P+/q8yl21u0GLyxaHHh7IeM9kijK92d69zGubha/I1lLdv4EOS6R0yZtERwP8AlLe5VTnj1Zjl2M9xBX5Iruwo6mLc1lKPfdX9SnYtTvaFr+zw/QFcDFfrz4vxIa+v/wCbrr4v+oVlgvqIcQRfRF+bl+Ml+cV76U+ofBAulc4CgIrWr2nP8W1beB+ohxDPuq/tO3+KT5qmN+onxYRLdYv+r91vsrKMvlQI7UTRUtzaJHKdi1Ek7OoPhTyGeTKvjxIlxgrxY8fB8b6xkRC9IE8cXUb1Vo7hXVBu8BCQ2AOCjdXAwVOc6tVW2NSV+m+wMtNcYooBQELrjoP2ZaSQbgxw0ZPKRd657Ad4PkY1s4WvyNVT3b+AKLqFrmtopsL8NEYmIR2BOMnJR8ZI3nIbhg8sDPSxuDdZ8tR2393KW6/1+0dEufZCueSxguT6Nw85FaEMBiJu2rbiQl9BaVS6gS4jDBXGcMMEEHBB7d44868K1J0puD3A5fNt6F0m0hVjaz7XD3jHawOW0jcuzvrsq2Nw2rf5l77ylw0v0i2MUJkilEzkeBGobJblt5HgDtzv760KWjq0p6slZb2QheibQcm1LpCcHbm2urzuJDHakkx2E4A7jyNbGk68bKjDJZ+SKTvSp+bJ++L+ala2jfqY9fgyHzoq/NkPfL/MerpL6mXV4Ar/AEzaFJSO9j3FPwchHvG8QnuJK/LFbWiq210nv2opt9CftOX9ob+XHXnpf9ZcPNgnNZNdILKeKGZX2XUsZACQu/C7vdc843jduOa1sPgp14OUXluIeNI9IGj4ojIs6yHHgxpksTjcCMeD3nFWno+vKWq426WCvdEGjpSbi9lXZExwnLayxZ2A97nAHn7K29KVI2jSju9opH9LsoS+tHbgqKT3CUk166LTdGaXvYC1HpM0b+mf+E/2Vo/DMRzd6ISOgtcbO7k6qCRmfZLYKMvgjAO8jyivKtg6tGOtNbOIKR058bTun/4q6Wh/39XmU6nB4q9w+auI8yHDOlPQptrxnTdFcfhABw2wfwg9J2vl19Lo2tylKzzjs9PfQU69qd7Qtf2eH6Arg4r9efF+JDX1/wDzddfF/wBQrLBfUQ4gi+iL83L8ZL84r30p9Q+CBdK5wFARetJ/E7j4pvmrawX1EOKDGqw/E7f4pfmpjfqJ8WEWqCzyqnHEA8+yujRw96cX0IEFqnpcwWpt4k6y5N1eJFFnA8Gdy0kh9zGu0CW8oA3kV3WREdpXVvEd0rt1k8ofblIxlvGUKPcIDjC187WxUoYtLKMZZLpzfF3FjJqxe9dawvz2ArfCXwW9Y9daeNpclXlHp8dpUSlaoFAKAjNMav2t17YgSQgYDEYYDsDLhh6a9qWIqUvySsDRsdR9HRHaS1Qnj4ZaT0CQmvWeOxE1Zy8vAFhArVBr31lFMhjmjWRDxVgCPId/Py1lCcoPWi7MEJa6i6OjfbW1TPHwi7jzK5I9VbEsdiJKzl5AsYrUBgvbOOVDHKiuhxlWGQcHIyO8VnCcoPWi7MCys44UEcSKiDOFUYAycnA7zSc5TetJ3YPV1bJIhjkUOjDDKwyCPKKkZOLvF2YMWj9GwwKVhiSNSckIAATgDO7ngD0VlOpOo7zdwfb+winTYmjSRfeuoIz2jPA+UVIVJQd4uzBCW+oejUbbFqhPYzO6/usxHqrZlj8RJWcvAFjVQAABgDcAOAHkrUBo6R0JbTsGngjkYDALqCQM5wM+U16U69SmrQk0DU+9Kw/U4P4a16fi6/3vtBs2GgbWBtuG3ijbBG0igHB4jI5bqwnXqTVpSbQMmktEW9xs9fDHLs52dtQ2M4zjPDOB6KlOtOn+RtA3AK8waukdGQTgLPEkgU5AdQ2DwyM1nTqzp7YOwM9vCqKqIoVVACqNwAG4ADsrGUnJ3YPl1bJIhjkUOjDDKwyCPKKRk4u8XtB4sbGKFNiGNY0yTsqMDJ4nAqznKbvJ3YNisAKAgtd5dmymPaFX951Fb2jY62Jh1+DIyQ0NFsW8K9kUY9CitfEy1qs5dL8Sl/tYQEUY4Ko9VfV0YatOMeZIpUtSoI477SibIEgnRy2N/VTIJFGewNtnz17PIiIvT5N7MRGStofGkG4zkeCyxn9FlcFvdb8bt54mOcKFXlErzeXMt1+l83MMyH1bYQXNxZ8F2uuiH+lgNpR2Y3bvIa1sYnWoQxG/8r4reRFnrmFFAKAUAoBQCgFAKAUAoBQCgFAKAUAoBQCgFAKAUAoBQCgFAKAq3SCxaGKEcZZkXzb/AKytdTRStUlUf7YtkZbrKDadEHDIHmHH1Vo0IcrVjHnf9lLpX2BTnus2jM6WhQyNHDewlJQu4yG3Jfq9oeKGUgE8SARzrJZGLzJHXW52RHb2qqZwu5QPAihPgiSTHiqCMKvM8OBrm4+hTlFVKmUc7Zu+7tsVlF09oiO2iSdJPxlZAwkfJaZ23MhA45HADhw5k1pYXEyrzdOS+RrJZRW5kZYNB6ZjuUyvguu6SM+MjcCCOzPOuficNOhKzy3Pcy3JKtYCgFAKAUAoBQCgFAKAUAoBQCgFAKAUAoBQCgFAKAUAoBQCgKrd/jGk40G9LZC7fGNwH0fQa6sP8OClLfN2XBe2TedE1ctckyHluXv5n/3tr00TQu3VfBeZkT9d0FX6Q9HSSWomgH4e2dZ4vKU8ZfLlc7ueBVRGYtBzW8dgLl3MzXIV5HAzJLK4wsaKOYPgKg8XZ7zWNSCnFxlkwivwaDkE3X3YHXY/Bxg5SJDw2eTP2t27hXzmLboL8PBWW975fx0Ai9OWMUtwBAXS6GC0sWAEXkZ+RzyXie6ssNVqU6LdSzp7k97/AOPrkuJD5Npe9tFzdRJLGN3XRsFPYMq3E9wFI4bDYh2oycXzNX7wbVvrjaMcO7RN72VCp9IyPXXnLRmIW2KUl0O4uSttpGGT8nNG3wXU+oGtSdCpD80WuoptV5AUAoBQCgFAKAUAoBQCgFAKAUAoBQCgFAKAUAoBQEPrJp5LWPO5pSPwcfMnkSOS/wDytzB4OWIl/wAd797w2ZdQtXpAhaT8rKesmY8RnOF7953dpNbdSLxlbUp7IR2e+O4JHSYIgihVGAOFdynTjTioxyRT3WYFAUC50T9zbr2WkLz2h2z1aZZrV5DmSSKPgUbnjeozyzWWZjkbWlNZ7a8WOCyljkmlzsuTjqUGNuRw2DkZACe6OOQJHjWw9OqrVFct+Y+fe4tlAzBwY1BeSRzhmPFncniT/wDK5GLwFepPWi01uWVlzLcMiH0foK4uHF1cwsFG+3gIzsDlJIP0h7D4vfWNXD1qMOSpRbv+aXP0Lo8Qe9YJGBEC2/XTuMrGyZCrwMkm7wUHrO4Vr4fB1U3KV4pZ2vfgvewMhZ9VLS3haS7XaPFnAZBtHgsSLgDecAVsfjMZOoo0k0tya722SxraH1VdgzmSe2UkGKNJTtKv/lyOPA4HCriNIRi1G0ZtZtrY30CxivI7xJhb217JNJxcOqkRryMjnPoxn1VlTlh503VrUlFbrN7eC2A2NI3OkraPrJbi3YcACp2mY8FUKoyTWFKGCrz1YQkuvLpe0bTbtrrSpUMYbbeM7JLKw7xnANeM6eATaUpdzQ2mvZazXkjOsdmkuwcMyS4XPYGO4nur0qYHDwScqjV+dbewXM11rPcxKXmsGRRxbrkI+asIYCjUlq06t3/1YuZTrPKPG0fc+Zdr5hWP4Cm8q0fAXMS67JkqbW52l8YbAJGeGRnIrJ6Lla+vG3EXPX37248aK4XvjH91T4VV3Si+v+Bc9LrzZ8zIO+M/VUeisR0douexrtY/pSO+OT6hU+FYr7e9eoujIuuVif8AHH7kn9tYvRmK+zvXqLo9ffdY/px+6/8AbU+G4n7O9eouj4dcLH9P/sk/tq/DcV9nevUXRjOu1j+lJ7o5PrWsvheK+3vXqLowvr3ZjgZD3J9pFZLRGJfN2i5hbX6DcEhmYnhuUZPk3ms/hFX90ort9Bc8S64z+40fMfK22PmQ/PWUdGUv3Vl3eouY9Ba5Sz3EcTRIquWGQWJBVS3HgeHZzrLE6Mp0aMpqTbVu92CZcZpVRS7HCqCSewAZJrjxi5NRWbKUqz1h0jOGkhgiMQZsM+FwBv3kuM4HE12qmDwdJqFST1uj+mS7Im71tvnVcOilzhViUFzy3A7RGTuHM8q26ejcMpWs3bny8iXLdqHqDMzeyr0MHJBRZDl/hMDwbszw7M8PWvSlUXJQ+WG+2/oXRzlSOp21ssY2VGB8/lNetGjClHVgrIyM1eoFAKAUBXNNajaPuSWltl2jxdCUJPa2wRtHvzVuyWRE/wD8wtgNmO5vIl96kw2cdhBXf/1S4sZ31Muh4ml7wfD2X9W6lxYj4dRdIRPJLDpdg8mNtmgVi2yMLksx3DJ3AVbolmeL3VTTDvHI2kIZTExaMPCqqGIxtFVXBYcic45UuhZmd7XWEZ/CWL+UhgR3eCB6alosu0j9E6O0zaoUWzs5SWZ3dmzI7scszszAE7+wDG4VjKEJZruJtNV7XSpufZM2iYpSqhYkEsSpH75wAx2mO7wjvGN2KxVCkouKSs89mY2n3T1xpGeEw/cd4gxXaaOdSxQEF0GB4O0N21vxk7jWEcHh4yUlFXXQNpltdLzRIEXV+dFXcoSWQj+Xx8tYVMDQqScpK7fS/UX6CKN673DTXWibx1XHURKshSPA8JmyvhuTz4DAwKyhg6UIOENl89rv25g39I61nqn6nRt8suDsGSNtgHtbAycccY34rX+FYfp7Rc1NCaZtrdSPYOkmkfBllMalnbmT2Djgcs1618BTrW1nsWSWSFzDpTSy3Myq9ppD2KoBMSxfhJZP9Z3BUHYCc+TlKGj6VFtxz5+bgLkrLrLGIyItG6RDBSEVoMICBhQdkEhe4V4/CaLd232/wLkXoa/SIdZLo3SE1w4HWyGHAzzWNdk7KDkPIM1sVMFTnFQu0luT7+JLmTSt916BBoq/jUt4ezF4TJg5UMU8DJxvHLI51KWBp05aybfFlPS3kapspoO63DC7UWd+N20eryaPBRbu5y/2Y6jW0BEkSlptD3k075Lv1OEznOI0K4RfNmvWph4zio6zSXM3385EfNMJLM6AaHukgXJkjVSjSN7nLrH4KjsHGpSwsKb1k3fpbZSTt9L3CAKugJwAMAB3GAOHCGvGWjqEneV31v1HUQc+nZLe49kXujpS7ZFujSNGsaDcwjBQ7b7xluO/lXosDRVN00tjz258WS5bb/QLSFWuzuYbQtFY9Wg9yJG3GZ+Oc4UchzrlYzUwlo0FZvN5tLovkZWIJFV9KqqABLaEggDADMDuGPJJ6jWDbhgW5PbOXh/RN5918vGKx2kW+SdhkD3gPqyfUpqaMpRUpV55R8ffkGedB6saRnVLVpI7aAKQwQbTFfdbWDvJJ98Bv4VvUZYWrXcopylnd5Lh5bBZnQ9V9SrSx8KJNqXGDNJ4T+XZ5IO4Dz11G7lSsWOoUUAoBQCgFAKAUAoBQCgFAKAUAoBQCgFAKAUAoBQCgFAKAUAoDmWs8iXGmoUmdVt7KLr5SxwobIbwid3Ew+g1ksjF5mDWPWGa4aWW2HVW6Ln2TIp2mCrn8DG3aeDNu31xcVToyxHzvWk7JRW7i/JC5q6h2jCFriTfJOxck8dkE7PpJJ+UK1NJ1E6ipRygre/AI1dXB7JvZ7w70Q9VF6MEjzb/AP8AQ16Yv/BhoUFm9r9+8gszqOrkGEL++OB3D/vPora0TS1abnzvuX83MiXrqgUAoBQCgFAKAUAoBQCgFAKAUAoBQCgFAKAUAoBQCgFAKAUAoBQHNdWtDw3WltIzTxiTqpY1RW3rtAEZK8GIEYxnhWTyMbbSI150vHcy+w4H2jJOEd18XZUgsFbgxG7OOGK5KoOlXqYmeSV12WDZJ6w3It7SVl8HZTZTyE4RMdxIrj4SDrYiKe93fiysw6m2XVWcQ5sNs977x6FwPNWekavKYiT5tnYEdMsItmNF7FGe/ifXX0eGp8nSjHmRTYr2AoBQCgFAKAUAoBQCgFAKAUAoBQCgFAKAUAoBQCgFAKAUAoBQCgOXaP0NJPpPSNsZ2igMsUsyKMPKjqSqhxvVN+Gxx4VluMd5401aRrpiOKNVWOC12lRQAFLZTGBw3FTXK0ilToTks5NX6v6G80OkNiYI4hxlmRfUfrxWjolJVZTf7YthlrtoRlUHDKqO7cBXOgteok97Xeyl4r7IooBQCgFAKAUAoBQCgFAKAUAoBQCgFAKAUAoBQCgFAKAUAoBQCgFAUPSsTppoKkhi9l2TRh1AJEkb7RYBtxYIN2QeNXcY7yBstEpb6Uuo49sqkUILuxd2eQK7M7HiSQT5q5WmL8jHj5Dea+tQ2ruwj5dYzn5JQj5jWjgflw9aXQl23DLlo5cyp8IerfWpg1evBdJS4V9aUUAoBQCgFAKAUAoBQCgFAKAUAoBQCgFAKAUAoBQCgFAKAUAoBQCgKV0kjqjZXw/y9yoc9kMuEk+YDz1URms8GdLXy83tbeRfLsEr9o89auOpcrh5JZ59g3lc0xv0nZjsSU/7X/trjYfZgar6V4om8ueifyyd/wBRrWwH1EOPkylur6sooBQCgFAKAUAoBQCgFAKAUAoBQCgFAKAUAoBQCgFAKAUAoBQCgFAR2seixdWs1u3+IjKD2NxU+ZgD5qIM5/qlpJnvLGWTdI1vcWM4PET2xWQbXlZQTWTMUYNZrbq9NWy43GKQr3FZvm4Vxq1DkcLVisrprhdB5lq0Ufwyd/1GuXgfqIcfIpbq+rKKAUAoBQCgPlAfaAUAoBQCgFAKAUAoBQCgFAKAUAoBQCgFAKAUAoBQCgOSdIttJYXkd7EPwMk0UrgDhPGGDY7C8bN3+F5KyW0xewkdcF63S+jmjIYPDMVPaBHI27vB3VrYuk6mHnCOf83DzJrR35VPhD56+ZwmyvDiUuFfWlFAKAUAoBQCgFAKAUAoBQCgFAKAUAoBQCgFAKAUAoBQCgFAKAUAoBQGhp3RMd1A9vKMq4xnmCN6svlBwfNQHKNFCeHSejrK4Hh2rTosg4SQSI3VFee7DLjluHEGs9xhvOmaRs8TxuqnBYbWBzBG89/1VxcVhrYmnUgs2r9uZmTVdcCgFAKAUAoBQCgFAKAUAoBQCgFAKAUAoBQCgFAKAUAoBQCgFAKAUAoBQFU1m0YjX1hcHIdHdRjGCCpO/dy+uqiMtdQooBQCgFAKAU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data:image/jpeg;base64,/9j/4AAQSkZJRgABAQAAAQABAAD/2wCEAAkGBxITEhUSEhIVFRUXFhUYFhUWFhcYGhsVFxgXFxUZFRkYISggGBslGxUaITEhJSkrMC4wFx8zODMsNygtMCsBCgoKDg0OGxAQGy8lICUtLTAtLS0tLS0tKy0tLS0tKy0tLS0tLS0tLS0tLS4tKy0tLy0tLS8tLS0tLS0tLS0tLf/AABEIAMQBAgMBEQACEQEDEQH/xAAbAAEAAgMBAQAAAAAAAAAAAAAABQYDBAcCAf/EAE0QAAIBAwAGBAYLDgYDAQEAAAECAwAEEQUGEiExQQcTUXEiMmGBkaEUNEJScnOCsbLB0RUWIyQzNVNUdJKTs8LSQ0RiosPhY/Dxgxf/xAAaAQEBAAMBAQAAAAAAAAAAAAAAAQIEBQMG/8QAOhEAAgECAgUKBAYCAwEBAAAAAAECAxEEMQUSIUFxE1FhgZGhscHR8BUiNFIUMjNC4fEjkmJyolND/9oADAMBAAIRAxEAPwDuNAKAUAoBQCgMc06r4zAd5xWE6kIK8mlxBoy6biHDabuH24rSnpPDxyd+C9bAj7nWlF4hV+G4HqrXelZS/Tpt++hMhFz6+Qj/ADFuO5gT89T8XjZflp9zFzQm6RIB/m1+ShPzKal9JSyVv9fMXNOTpIt/1lz3RuP6RTkdJPf3xJc15Okm3/TTHuB+sip+D0g85f8AoXMLdI0B4G4b/wB+FU+H4zfP/wBMXPP3/wAR/wAK5PyR/dUejsRvqL/Zi4GvEZ/y91+4P7qwejav/wBI9r9Bc+nXaP8AVrr+GP7qi0bV/wDpHtYueTryn6tdfuD+6svhtV//AKR7WLnw69Rc7e5HyF/uqfC6v3x7X6C4+/8AtvdLMO9V/uq/CcRuku1+guZY+kC0/SSD5J+omp8NxiyfeLm1Fr3aHhcuO9ZR9VR4PHx5/wDb+S3N6LXKA8L1flPj6VY6uPj93iLkhb6y7XiXKN3NGaxeKxsM79cf4Fzfj03N2qfN9lVaVrrO3Z/JTMun35op7sj7a9o6Ynviu3+wZV1h7Y/93/Vei0wt8O/+AZU0/HzVh6D9desdL0Xmn3eoMyaahPEkd6n6q9o6Tw7326mDOmkYjwkXznHz17xxdCWU12gzpKp4MD3EGvZSjLJg91kBQCgFAKAUBDaw6z2tmuZ5QGPioN7nuUb8eXhUk2lsVyXKDd9JVxcErZWrsOG0dw85HD0itKtrrbVqKC5ln2vyRLmibfS8295ooAeIUBm9O/6Vc6VXAQd9VzfO/a8BtH3mu/5e9nk7QDgehi1T4nGP6dKK99QsZodRLMcVd/hOR9HFYS0tiXk0ur1uLG7FqrZLwt1PwizfSJrxlpDEv977kWxsx6DtV4W8P8NfsryeKrvOb7WLGyllEOEUY7kUfVXm6s3nJ9rBlWNRwAHcBWDbYPVQDNAM0AzQDNAM0AoDw0SnioPeBWSk1kwYJNGwN40MR741P1Vmq9VZSfawa0mr1oeNtF5kA+avVYzELKb7RY1JtTrFv8DHwXcfMcV6x0nio/u7l6EsjXOo9sN8bzRn/RJ9or0+K1n+ZJ8ULD703HiX90O9yfrFPiEX+alHsFj59w79fE0iT5HjB9ZJp+LwsvzUex/0LM+9TpZOEltL8JSp/wBoFNbAS/bJe+sbT790tJL41lG/ljlA9RJNTkMFLKq1xQ2mJtcurdUubWWDPMnaGO3gMjuzWa0ZrxcqM1LuFy0QSggOjAggFWU8uIIIrmWlCXM12opaNC6Q6wbLeOPWO2vo9H4zl46svzLv6fUpJ10QKAUBjnmVFLuwVVBLMxAAA4kk8BQHJNcuk95GMGj8gE7PXY8NjwxEvIeUjJ5AcayskrsxbNLV/U0flrzMkjb9hmJ39sh4u3k4d9cHGaUbepR2Ln9ObxCRcY4woCqAoHAAAAdwFcZtt3ZT1UAoBQCgFAKAUAoBQCgFAKAUAoBQCgFAKAUAoBQCgFAa2kLCOdDHKoZT6QeRU8j5a9aVWdKWvB2YKxqvI9rcPYSHKkF4GPMcSB3jJx2q3bXTxqjiKKxMFtyl797GiLmLxYT7Eit2Hf3Hca0MJV5KtGXbwZS419aUUBq6S0hFBE00zhEQZZj6gO0k7gBxzQHF9cNZ5b4CRw0drtYt7cePO4O5pMcVB7PIBv315Sq/PycM1m90V683azBu5J6p6tCAddMAZ2HDdiMH3K8s9p8w8vBx2O5X/HT/ACrvKkWauYUUAoBQCgFAKAUAoBQCgFAKAUAoBQCgFAKAUAoBQCgFAKAUBVdeB1bW10OMcwUn/Q28/RI+Ua6ujXrqpRe9d6Iy1GuUUuls+UU9qg+kV9nTlrQUudFPtxMqKzuwVVBZmJwAoGSSezFZg5fpG5+6JN5cnq9HwseojbweuYbjLKPeDgB5ubZ18VWlRh8ivJ7FxMcyN1agFzO14y4jT8HbJjAVV3bQHAfUSewVx8ZN0KSoJ/M9s3zt7gi21ySigFAKAUAoBQCgFAKAUAoBQCgFAKAUAoBQCgFAKAUAoBQCgFAVzpBTNjIexoz/ALwPrrpaKdsTHr8CPInbOTajRu1FPpANaFRWm10spbLOf8Gm8eKvPyCvpsNU/wAMOC8ClP6WdJL+LWTSGOOZy07Lkt1UeDsADeWZjgAcSoFb8TGRB6/dZ7FUyxiIbKJbWg/wgxwDJjc0uwvDgucDJyTpTqt4qNNZJXb8uHOGTmirMQwxxD3Cgd590fOcnz18zXqurUlN72U2q8gKAUBrX1/FCu1NKka9rsFGfJnjWcKcpu0VfgDUtNY7OVtmO6hZjwUSLk9wzvr0lhqsVeUX2AlK8AeJpVRSzsFUDJZiAAO0k7hVSbdkCOttZLORgiXUDMdwUSLknyb9/mr2lhq0VdxduAJSvAHiaZUG07KqjiWIA37hkmqk27IHi3uo5M9W6PjjssGx344VZRlHNWBkkcKCzEAAZJJwAOZJPCok3sQPFvco4yjq4BwSrBhnsyKsouOasD1LKqgszBVG8sxAAHlJ4VEm3ZAjIdZ7FmCLdwFjuAEi7z5N++vZ4asldwfYCWrwBgnvIkOHkRCd4DOqnHbvNZKEpZIGP7q2/wCni/iJ9tZclP7X2AyQXkTnCSI5G8hXVjjt3GsXCUc0D7cXcceOskRM8NplXOOOMnfxpGEpZK4PcUqsAysGU8CpBB7iKjTTswebi4RBl3VBnGWYKM9mTVjFyyVwGuUCdYXUJgHbLDZweB2uGDmmq72ttBg+61v+sQ/xE+2suSqfa+xgfda3/WIf4ifbTkqn2vsYNi3uEcZR1cZxlWDDPZkc99Yyi47GrAyViCD13XNjN3IfQ6mt7RrtiYdfgyPI3tBtm2gPbFH9AV4YlWrTXS/EqLHBMNld3IfNXWoy/wAceC8AQ4kibTN1PMVCWVtCm03BXlzJtDy4JHbvrtbhvKzrlLNcXtqZFMcbTgxwsPC2YwpLydjEHxeQO/fnHNq1IJ1nHNRs3x3LxIy0180UUAoCO1h0ulpbyXD7wg3D3zE4VfOSO6vahRdWooLeDmeqWrcmlXe+v3Zo9oqiAkbWOIX3sa8MDeTnfuOexicTHCRVGitu/wB85S13fRjo51IWN4zyZZHJHmckVox0niE9rv1ehCz6JsFghjgUlgihQWOSccz3mtOrUdSbm94OW6Xml0xpI2iSFbWEttY4EIcPJjmxJwueAPfntUlHB4flGvmfu3qUn9L9Ftm0JW3DRygeCxcsGYDcHB3YPaMY9VatLSlVTvPaiHjor1kklEllcEmWHxS3jFAdllbtKnAz2HyVdJYaMLVYZP33lJXpU/Nk/fF/NSvDRv1MevwZDnHRbpZrW8RH3R3S7IzwyGZY2/fVl+Ua6+kaSq0m1nH2+7aU63rj7Quv2eX6BrhYX9eHFEKr0J+05f2hv5cdbul/1lw82UiteJXvtKxaN6wpEuztAc2KdY7Y5nZ3DPDzmvfBqNDDOva7/mwLJN0YaOKbISRWx+UEjFs9uD4PqrTWk8QndtcLEJrVPQr2lusDztNsk4YjAVeSqN5AHlJ4nlWviayrVNdRsDnvS/CHvrRDnDIqnHHBlIOPTXV0W9WjNrn8ik6eiWx/SXH76f2VrfFq3Mu/1ITWq+pVvYyPJC0pLrsHbZSMZDbsKN+6tfEY2pXioyS2cwKb05Dfad0//FW/ofKfV5lNzod0swWaxl3PExZAeIGcSL5m3/KNYaVpK8a0cn7QNjps9pxftC/y5Kw0R+s+HmgTejdEpd6Jgt5CwR7e3yUIDeDsOMZBHFRyrXqVXSxUpxzTfmQqWs/RraW9pNOkk5aNNoBmjIzkDfhAefbW9h9JValWMGlZ8fUppai9H9teWgnlkmVi7rhGQDCnd4yk+uvTGaQqUaupFK3Tf1B0nVfV2KxiaGFnZWcuS5UnJVV9yBuwgrkYjESry1pc1thCYrXBD63j8Sn+B9YrcwH1MOIZm1bP4pb/ABMf0RWGM+on/wBn4hFkhQbI7h81b1J/JHggRmq9vE93pK6lI2UuseEcIOpiUB2zuyu0d54ceO+voGEVjTWkOv0laSBSIi9x1bHcXGz42z7lTgYzvPHA3VxqqSp4hp3ey/Rt8ecm8tFcEooBQHNum68xBbxZ8eRmPdGoG/8AiV19EQvOUuZeP9FLvq1YiC0giAxsxJn4RGWPnYk+eudiJ69WUudkJKvEGjpy6MVtPKOKQyOO9UJHrFetGOvUjHnaBQehC0AhuJubOqeZV2v6/VXT0vP54x6LlOmVxyHJtn2PrJ4O5ZWyQOfWxb8/LOfNXc/U0ft3eT9Clt6VPzZP3xfzUrR0b9THr8GQ59daFMmhLa6TPWQPLkjj1bTNv3e9bB8mWrqxrauMlTeUrdtil9bTIu9CzT+6NtKJB2SKhD+k7+4iuXyPI4xQ/wCStwIRvQn7Tl/aG/lx17aX/WXDzZTQ6StDXEF0mlLYZ2dkyYGdlkGAzDmhUAHu8teuArQqU3h6nV75wWbVLXy2vAEJ6qc/4bHif/G3uu7j5K08TgKlHbnHn9SFrrRByXpdlCX9o7cFRSe4Skmu7otN0Zpe9hS2HpL0Z+nb+FJ9laPw3Efb3ohZdG38c8STRHKOMqSCMjOOB3jhWnUpypycZZoHMunPjad0/wDxV2dD/v6vMp510ibR+kbfSMY8CTZ6wDmwAWQfKQ5HlBNMI1iKEqDzWXl2MEp0zyBrGBlOVadCCOYMchB9FeOiU1WknzeaBbNTvaFr+zw/QFaOK/XnxfiQ19f/AM3XXxf9QrLBfUQ4gi+iL83L8ZL84r30p9Q+CBdK5wFAROtntOf4s/VW3gfqIcQz3qz7Ut/iY/oipjPqJ8WETqTbh3CtqnL5FwQI3UbRYuIpZJWzC17dSmPG53EmEMh5ouxnZ5nBPDFfSMiKxpvSYmvrV4wSizyJ1pHgMzYDCPmwGD4XDJ51w40XClXUnte229K7s36At9cMooBQHMunC2JitpOSvIn76qR/LNdnQ8vmlHoXd/ZToOh7kSW8Mi8HijYedQa5VWLjOUXubIbleYI/WC2MtrcRji8MqjvKMB669aEtWrGT3NeIKL0IXIMFxFzWRX8zrs/0V09LxevGXR78SnSq45Dk1w3XayKBvEbAZH/jiy2flZFdyK1NHu+/zZS29Kn5sn74v5qVo6N+pj1+DIYujOBZNExxuNpW69WB5q0jgj0GstISccU2s1bwQKRouVrI6T0ZIfBaCZoiebLGSCPhR7/kV0aiVfkq8edX7fJlLN0J+05f2hv5cdael/1lw82Q6Ea5QKBrj0bQzhpbQCKbedgbkc9mPcHyjd5OddTC6SnD5am1d69QeuinWSW4jkt7gkyQ4wzeMUORh87yykYye0dlNJYaNOSnDJlIPpaQNf2akZBVAQeYMpBFbGjHahNr3sBfTqdo/wDU4f3a5n4yv97IS1papEixxqERRhVHADjurwlJyetJ7Qcv6c+Np3T/APFXa0P+/q8yl21u0GLyxaHHh7IeM9kijK92d69zGubha/I1lLdv4EOS6R0yZtERwP8AlLe5VTnj1Zjl2M9xBX5Iruwo6mLc1lKPfdX9SnYtTvaFr+zw/QFcDFfrz4vxIa+v/wCbrr4v+oVlgvqIcQRfRF+bl+Ml+cV76U+ofBAulc4CgIrWr2nP8W1beB+ohxDPuq/tO3+KT5qmN+onxYRLdYv+r91vsrKMvlQI7UTRUtzaJHKdi1Ek7OoPhTyGeTKvjxIlxgrxY8fB8b6xkRC9IE8cXUb1Vo7hXVBu8BCQ2AOCjdXAwVOc6tVW2NSV+m+wMtNcYooBQELrjoP2ZaSQbgxw0ZPKRd657Ad4PkY1s4WvyNVT3b+AKLqFrmtopsL8NEYmIR2BOMnJR8ZI3nIbhg8sDPSxuDdZ8tR2393KW6/1+0dEufZCueSxguT6Nw85FaEMBiJu2rbiQl9BaVS6gS4jDBXGcMMEEHBB7d44868K1J0puD3A5fNt6F0m0hVjaz7XD3jHawOW0jcuzvrsq2Nw2rf5l77ylw0v0i2MUJkilEzkeBGobJblt5HgDtzv760KWjq0p6slZb2QheibQcm1LpCcHbm2urzuJDHakkx2E4A7jyNbGk68bKjDJZ+SKTvSp+bJ++L+ala2jfqY9fgyHzoq/NkPfL/MerpL6mXV4Ar/AEzaFJSO9j3FPwchHvG8QnuJK/LFbWiq210nv2opt9CftOX9ob+XHXnpf9ZcPNgnNZNdILKeKGZX2XUsZACQu/C7vdc843jduOa1sPgp14OUXluIeNI9IGj4ojIs6yHHgxpksTjcCMeD3nFWno+vKWq426WCvdEGjpSbi9lXZExwnLayxZ2A97nAHn7K29KVI2jSju9opH9LsoS+tHbgqKT3CUk166LTdGaXvYC1HpM0b+mf+E/2Vo/DMRzd6ISOgtcbO7k6qCRmfZLYKMvgjAO8jyivKtg6tGOtNbOIKR058bTun/4q6Wh/39XmU6nB4q9w+auI8yHDOlPQptrxnTdFcfhABw2wfwg9J2vl19Lo2tylKzzjs9PfQU69qd7Qtf2eH6Arg4r9efF+JDX1/wDzddfF/wBQrLBfUQ4gi+iL83L8ZL84r30p9Q+CBdK5wFARetJ/E7j4pvmrawX1EOKDGqw/E7f4pfmpjfqJ8WEWqCzyqnHEA8+yujRw96cX0IEFqnpcwWpt4k6y5N1eJFFnA8Gdy0kh9zGu0CW8oA3kV3WREdpXVvEd0rt1k8ofblIxlvGUKPcIDjC187WxUoYtLKMZZLpzfF3FjJqxe9dawvz2ArfCXwW9Y9daeNpclXlHp8dpUSlaoFAKAjNMav2t17YgSQgYDEYYDsDLhh6a9qWIqUvySsDRsdR9HRHaS1Qnj4ZaT0CQmvWeOxE1Zy8vAFhArVBr31lFMhjmjWRDxVgCPId/Py1lCcoPWi7MEJa6i6OjfbW1TPHwi7jzK5I9VbEsdiJKzl5AsYrUBgvbOOVDHKiuhxlWGQcHIyO8VnCcoPWi7MCys44UEcSKiDOFUYAycnA7zSc5TetJ3YPV1bJIhjkUOjDDKwyCPKKkZOLvF2YMWj9GwwKVhiSNSckIAATgDO7ngD0VlOpOo7zdwfb+winTYmjSRfeuoIz2jPA+UVIVJQd4uzBCW+oejUbbFqhPYzO6/usxHqrZlj8RJWcvAFjVQAABgDcAOAHkrUBo6R0JbTsGngjkYDALqCQM5wM+U16U69SmrQk0DU+9Kw/U4P4a16fi6/3vtBs2GgbWBtuG3ijbBG0igHB4jI5bqwnXqTVpSbQMmktEW9xs9fDHLs52dtQ2M4zjPDOB6KlOtOn+RtA3AK8waukdGQTgLPEkgU5AdQ2DwyM1nTqzp7YOwM9vCqKqIoVVACqNwAG4ADsrGUnJ3YPl1bJIhjkUOjDDKwyCPKKRk4u8XtB4sbGKFNiGNY0yTsqMDJ4nAqznKbvJ3YNisAKAgtd5dmymPaFX951Fb2jY62Jh1+DIyQ0NFsW8K9kUY9CitfEy1qs5dL8Sl/tYQEUY4Ko9VfV0YatOMeZIpUtSoI477SibIEgnRy2N/VTIJFGewNtnz17PIiIvT5N7MRGStofGkG4zkeCyxn9FlcFvdb8bt54mOcKFXlErzeXMt1+l83MMyH1bYQXNxZ8F2uuiH+lgNpR2Y3bvIa1sYnWoQxG/8r4reRFnrmFFAKAUAoBQCgFAKAUAoBQCgFAKAUAoBQCgFAKAUAoBQCgFAKAq3SCxaGKEcZZkXzb/AKytdTRStUlUf7YtkZbrKDadEHDIHmHH1Vo0IcrVjHnf9lLpX2BTnus2jM6WhQyNHDewlJQu4yG3Jfq9oeKGUgE8SARzrJZGLzJHXW52RHb2qqZwu5QPAihPgiSTHiqCMKvM8OBrm4+hTlFVKmUc7Zu+7tsVlF09oiO2iSdJPxlZAwkfJaZ23MhA45HADhw5k1pYXEyrzdOS+RrJZRW5kZYNB6ZjuUyvguu6SM+MjcCCOzPOuficNOhKzy3Pcy3JKtYCgFAKAUAoBQCgFAKAUAoBQCgFAKAUAoBQCgFAKAUAoBQCgKrd/jGk40G9LZC7fGNwH0fQa6sP8OClLfN2XBe2TedE1ctckyHluXv5n/3tr00TQu3VfBeZkT9d0FX6Q9HSSWomgH4e2dZ4vKU8ZfLlc7ueBVRGYtBzW8dgLl3MzXIV5HAzJLK4wsaKOYPgKg8XZ7zWNSCnFxlkwivwaDkE3X3YHXY/Bxg5SJDw2eTP2t27hXzmLboL8PBWW975fx0Ai9OWMUtwBAXS6GC0sWAEXkZ+RzyXie6ssNVqU6LdSzp7k97/AOPrkuJD5Npe9tFzdRJLGN3XRsFPYMq3E9wFI4bDYh2oycXzNX7wbVvrjaMcO7RN72VCp9IyPXXnLRmIW2KUl0O4uSttpGGT8nNG3wXU+oGtSdCpD80WuoptV5AUAoBQCgFAKAUAoBQCgFAKAUAoBQCgFAKAUAoBQEPrJp5LWPO5pSPwcfMnkSOS/wDytzB4OWIl/wAd797w2ZdQtXpAhaT8rKesmY8RnOF7953dpNbdSLxlbUp7IR2e+O4JHSYIgihVGAOFdynTjTioxyRT3WYFAUC50T9zbr2WkLz2h2z1aZZrV5DmSSKPgUbnjeozyzWWZjkbWlNZ7a8WOCyljkmlzsuTjqUGNuRw2DkZACe6OOQJHjWw9OqrVFct+Y+fe4tlAzBwY1BeSRzhmPFncniT/wDK5GLwFepPWi01uWVlzLcMiH0foK4uHF1cwsFG+3gIzsDlJIP0h7D4vfWNXD1qMOSpRbv+aXP0Lo8Qe9YJGBEC2/XTuMrGyZCrwMkm7wUHrO4Vr4fB1U3KV4pZ2vfgvewMhZ9VLS3haS7XaPFnAZBtHgsSLgDecAVsfjMZOoo0k0tya722SxraH1VdgzmSe2UkGKNJTtKv/lyOPA4HCriNIRi1G0ZtZtrY30CxivI7xJhb217JNJxcOqkRryMjnPoxn1VlTlh503VrUlFbrN7eC2A2NI3OkraPrJbi3YcACp2mY8FUKoyTWFKGCrz1YQkuvLpe0bTbtrrSpUMYbbeM7JLKw7xnANeM6eATaUpdzQ2mvZazXkjOsdmkuwcMyS4XPYGO4nur0qYHDwScqjV+dbewXM11rPcxKXmsGRRxbrkI+asIYCjUlq06t3/1YuZTrPKPG0fc+Zdr5hWP4Cm8q0fAXMS67JkqbW52l8YbAJGeGRnIrJ6Lla+vG3EXPX37248aK4XvjH91T4VV3Si+v+Bc9LrzZ8zIO+M/VUeisR0douexrtY/pSO+OT6hU+FYr7e9eoujIuuVif8AHH7kn9tYvRmK+zvXqLo9ffdY/px+6/8AbU+G4n7O9eouj4dcLH9P/sk/tq/DcV9nevUXRjOu1j+lJ7o5PrWsvheK+3vXqLowvr3ZjgZD3J9pFZLRGJfN2i5hbX6DcEhmYnhuUZPk3ms/hFX90ort9Bc8S64z+40fMfK22PmQ/PWUdGUv3Vl3eouY9Ba5Sz3EcTRIquWGQWJBVS3HgeHZzrLE6Mp0aMpqTbVu92CZcZpVRS7HCqCSewAZJrjxi5NRWbKUqz1h0jOGkhgiMQZsM+FwBv3kuM4HE12qmDwdJqFST1uj+mS7Im71tvnVcOilzhViUFzy3A7RGTuHM8q26ejcMpWs3bny8iXLdqHqDMzeyr0MHJBRZDl/hMDwbszw7M8PWvSlUXJQ+WG+2/oXRzlSOp21ssY2VGB8/lNetGjClHVgrIyM1eoFAKAUBXNNajaPuSWltl2jxdCUJPa2wRtHvzVuyWRE/wD8wtgNmO5vIl96kw2cdhBXf/1S4sZ31Muh4ml7wfD2X9W6lxYj4dRdIRPJLDpdg8mNtmgVi2yMLksx3DJ3AVbolmeL3VTTDvHI2kIZTExaMPCqqGIxtFVXBYcic45UuhZmd7XWEZ/CWL+UhgR3eCB6alosu0j9E6O0zaoUWzs5SWZ3dmzI7scszszAE7+wDG4VjKEJZruJtNV7XSpufZM2iYpSqhYkEsSpH75wAx2mO7wjvGN2KxVCkouKSs89mY2n3T1xpGeEw/cd4gxXaaOdSxQEF0GB4O0N21vxk7jWEcHh4yUlFXXQNpltdLzRIEXV+dFXcoSWQj+Xx8tYVMDQqScpK7fS/UX6CKN673DTXWibx1XHURKshSPA8JmyvhuTz4DAwKyhg6UIOENl89rv25g39I61nqn6nRt8suDsGSNtgHtbAycccY34rX+FYfp7Rc1NCaZtrdSPYOkmkfBllMalnbmT2Djgcs1618BTrW1nsWSWSFzDpTSy3Myq9ppD2KoBMSxfhJZP9Z3BUHYCc+TlKGj6VFtxz5+bgLkrLrLGIyItG6RDBSEVoMICBhQdkEhe4V4/CaLd232/wLkXoa/SIdZLo3SE1w4HWyGHAzzWNdk7KDkPIM1sVMFTnFQu0luT7+JLmTSt916BBoq/jUt4ezF4TJg5UMU8DJxvHLI51KWBp05aybfFlPS3kapspoO63DC7UWd+N20eryaPBRbu5y/2Y6jW0BEkSlptD3k075Lv1OEznOI0K4RfNmvWph4zio6zSXM3385EfNMJLM6AaHukgXJkjVSjSN7nLrH4KjsHGpSwsKb1k3fpbZSTt9L3CAKugJwAMAB3GAOHCGvGWjqEneV31v1HUQc+nZLe49kXujpS7ZFujSNGsaDcwjBQ7b7xluO/lXosDRVN00tjz258WS5bb/QLSFWuzuYbQtFY9Wg9yJG3GZ+Oc4UchzrlYzUwlo0FZvN5tLovkZWIJFV9KqqABLaEggDADMDuGPJJ6jWDbhgW5PbOXh/RN5918vGKx2kW+SdhkD3gPqyfUpqaMpRUpV55R8ffkGedB6saRnVLVpI7aAKQwQbTFfdbWDvJJ98Bv4VvUZYWrXcopylnd5Lh5bBZnQ9V9SrSx8KJNqXGDNJ4T+XZ5IO4Dz11G7lSsWOoUUAoBQCgFAKAUAoBQCgFAKAUAoBQCgFAKAUAoBQCgFAKAUAoDmWs8iXGmoUmdVt7KLr5SxwobIbwid3Ew+g1ksjF5mDWPWGa4aWW2HVW6Ln2TIp2mCrn8DG3aeDNu31xcVToyxHzvWk7JRW7i/JC5q6h2jCFriTfJOxck8dkE7PpJJ+UK1NJ1E6ipRygre/AI1dXB7JvZ7w70Q9VF6MEjzb/AP8AQ16Yv/BhoUFm9r9+8gszqOrkGEL++OB3D/vPora0TS1abnzvuX83MiXrqgUAoBQCgFAKAUAoBQCgFAKAUAoBQCgFAKAUAoBQCgFAKAUAoBQHNdWtDw3WltIzTxiTqpY1RW3rtAEZK8GIEYxnhWTyMbbSI150vHcy+w4H2jJOEd18XZUgsFbgxG7OOGK5KoOlXqYmeSV12WDZJ6w3It7SVl8HZTZTyE4RMdxIrj4SDrYiKe93fiysw6m2XVWcQ5sNs977x6FwPNWekavKYiT5tnYEdMsItmNF7FGe/ifXX0eGp8nSjHmRTYr2AoBQCgFAKAUAoBQCgFAKAUAoBQCgFAKAUAoBQCgFAKAUAoBQCgOXaP0NJPpPSNsZ2igMsUsyKMPKjqSqhxvVN+Gxx4VluMd5401aRrpiOKNVWOC12lRQAFLZTGBw3FTXK0ilToTks5NX6v6G80OkNiYI4hxlmRfUfrxWjolJVZTf7YthlrtoRlUHDKqO7cBXOgteok97Xeyl4r7IooBQCgFAKAUAoBQCgFAKAUAoBQCgFAKAUAoBQCgFAKAUAoBQCgFAUPSsTppoKkhi9l2TRh1AJEkb7RYBtxYIN2QeNXcY7yBstEpb6Uuo49sqkUILuxd2eQK7M7HiSQT5q5WmL8jHj5Dea+tQ2ruwj5dYzn5JQj5jWjgflw9aXQl23DLlo5cyp8IerfWpg1evBdJS4V9aUUAoBQCgFAKAUAoBQCgFAKAUAoBQCgFAKAUAoBQCgFAKAUAoBQCgKV0kjqjZXw/y9yoc9kMuEk+YDz1URms8GdLXy83tbeRfLsEr9o89auOpcrh5JZ59g3lc0xv0nZjsSU/7X/trjYfZgar6V4om8ueifyyd/wBRrWwH1EOPkylur6sooBQCgFAKAUAoBQCgFAKAUAoBQCgFAKAUAoBQCgFAKAUAoBQCgFAR2seixdWs1u3+IjKD2NxU+ZgD5qIM5/qlpJnvLGWTdI1vcWM4PET2xWQbXlZQTWTMUYNZrbq9NWy43GKQr3FZvm4Vxq1DkcLVisrprhdB5lq0Ufwyd/1GuXgfqIcfIpbq+rKKAUAoBQCgPlAfaAUAoBQCgFAKAUAoBQCgFAKAUAoBQCgFAKAUAoBQCgOSdIttJYXkd7EPwMk0UrgDhPGGDY7C8bN3+F5KyW0xewkdcF63S+jmjIYPDMVPaBHI27vB3VrYuk6mHnCOf83DzJrR35VPhD56+ZwmyvDiUuFfWlFAKAUAoBQCgFAKAUAoBQCgFAKAUAoBQCgFAKAUAoBQCgFAKAUAoBQGhp3RMd1A9vKMq4xnmCN6svlBwfNQHKNFCeHSejrK4Hh2rTosg4SQSI3VFee7DLjluHEGs9xhvOmaRs8TxuqnBYbWBzBG89/1VxcVhrYmnUgs2r9uZmTVdcCgFAKAUAoBQCgFAKAUAoBQCgFAKAUAoBQCgFAKAUAoBQCgFAKAUAoBQFU1m0YjX1hcHIdHdRjGCCpO/dy+uqiMtdQooBQCgFAKAU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471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informed consent?</a:t>
            </a:r>
          </a:p>
        </p:txBody>
      </p:sp>
      <p:sp>
        <p:nvSpPr>
          <p:cNvPr id="12" name="Text Placeholder 11"/>
          <p:cNvSpPr>
            <a:spLocks noGrp="1"/>
          </p:cNvSpPr>
          <p:nvPr>
            <p:ph type="body" sz="quarter" idx="10"/>
          </p:nvPr>
        </p:nvSpPr>
        <p:spPr>
          <a:xfrm>
            <a:off x="466725" y="1590675"/>
            <a:ext cx="8220075" cy="4176713"/>
          </a:xfrm>
        </p:spPr>
        <p:txBody>
          <a:bodyPr/>
          <a:lstStyle/>
          <a:p>
            <a:pPr marL="0" indent="0">
              <a:buNone/>
            </a:pPr>
            <a:r>
              <a:rPr lang="en-US" dirty="0"/>
              <a:t>Informed consent means that a person agrees to participate in an activity or for something to occur </a:t>
            </a:r>
            <a:r>
              <a:rPr lang="en-US" i="1" dirty="0"/>
              <a:t>after</a:t>
            </a:r>
            <a:r>
              <a:rPr lang="en-US" dirty="0"/>
              <a:t> they have knowledge of or have received all the information about the activity.</a:t>
            </a:r>
          </a:p>
        </p:txBody>
      </p:sp>
      <p:sp>
        <p:nvSpPr>
          <p:cNvPr id="7" name="TextBox 6"/>
          <p:cNvSpPr txBox="1"/>
          <p:nvPr/>
        </p:nvSpPr>
        <p:spPr>
          <a:xfrm>
            <a:off x="1739900" y="1377950"/>
            <a:ext cx="7119352" cy="628650"/>
          </a:xfrm>
          <a:prstGeom prst="rect">
            <a:avLst/>
          </a:prstGeom>
          <a:noFill/>
        </p:spPr>
        <p:txBody>
          <a:bodyPr wrap="square" rtlCol="0">
            <a:spAutoFit/>
          </a:bodyPr>
          <a:lstStyle/>
          <a:p>
            <a:pPr lvl="0" algn="ctr"/>
            <a:endParaRPr lang="en-US" sz="2400" b="1" dirty="0">
              <a:latin typeface="+mj-lt"/>
            </a:endParaRPr>
          </a:p>
        </p:txBody>
      </p:sp>
      <p:sp>
        <p:nvSpPr>
          <p:cNvPr id="3" name="AutoShape 2" descr="data:image/jpeg;base64,/9j/4AAQSkZJRgABAQAAAQABAAD/2wCEAAkGBxITEhUSEhIVFRUXFhUYFhUWFhcYGhsVFxgXFxUZFRkYISggGBslGxUaITEhJSkrMC4wFx8zODMsNygtMCsBCgoKDg0OGxAQGy8lICUtLTAtLS0tLS0tKy0tLS0tKy0tLS0tLS0tLS0tLS4tKy0tLy0tLS8tLS0tLS0tLS0tLf/AABEIAMQBAgMBEQACEQEDEQH/xAAbAAEAAgMBAQAAAAAAAAAAAAAABQYDBAcCAf/EAE0QAAIBAwAGBAYLDgYDAQEAAAECAwAEEQUGEiExQQcTUXEiMmGBkaEUNEJScnOCsbLB0RUWIyQzNVNUdJKTs8LSQ0RiosPhY/Dxgxf/xAAaAQEBAAMBAQAAAAAAAAAAAAAAAQIEBQMG/8QAOhEAAgECAgUKBAYCAwEBAAAAAAECAxEEMQUSIUFxE1FhgZGhscHR8BUiNFIUMjNC4fEjkmJyolND/9oADAMBAAIRAxEAPwDuNAKAUAoBQCgMc06r4zAd5xWE6kIK8mlxBoy6biHDabuH24rSnpPDxyd+C9bAj7nWlF4hV+G4HqrXelZS/Tpt++hMhFz6+Qj/ADFuO5gT89T8XjZflp9zFzQm6RIB/m1+ShPzKal9JSyVv9fMXNOTpIt/1lz3RuP6RTkdJPf3xJc15Okm3/TTHuB+sip+D0g85f8AoXMLdI0B4G4b/wB+FU+H4zfP/wBMXPP3/wAR/wAK5PyR/dUejsRvqL/Zi4GvEZ/y91+4P7qwejav/wBI9r9Bc+nXaP8AVrr+GP7qi0bV/wDpHtYueTryn6tdfuD+6svhtV//AKR7WLnw69Rc7e5HyF/uqfC6v3x7X6C4+/8AtvdLMO9V/uq/CcRuku1+guZY+kC0/SSD5J+omp8NxiyfeLm1Fr3aHhcuO9ZR9VR4PHx5/wDb+S3N6LXKA8L1flPj6VY6uPj93iLkhb6y7XiXKN3NGaxeKxsM79cf4Fzfj03N2qfN9lVaVrrO3Z/JTMun35op7sj7a9o6Ynviu3+wZV1h7Y/93/Vei0wt8O/+AZU0/HzVh6D9desdL0Xmn3eoMyaahPEkd6n6q9o6Tw7326mDOmkYjwkXznHz17xxdCWU12gzpKp4MD3EGvZSjLJg91kBQCgFAKAUBDaw6z2tmuZ5QGPioN7nuUb8eXhUk2lsVyXKDd9JVxcErZWrsOG0dw85HD0itKtrrbVqKC5ln2vyRLmibfS8295ooAeIUBm9O/6Vc6VXAQd9VzfO/a8BtH3mu/5e9nk7QDgehi1T4nGP6dKK99QsZodRLMcVd/hOR9HFYS0tiXk0ur1uLG7FqrZLwt1PwizfSJrxlpDEv977kWxsx6DtV4W8P8NfsryeKrvOb7WLGyllEOEUY7kUfVXm6s3nJ9rBlWNRwAHcBWDbYPVQDNAM0AzQDNAM0AoDw0SnioPeBWSk1kwYJNGwN40MR741P1Vmq9VZSfawa0mr1oeNtF5kA+avVYzELKb7RY1JtTrFv8DHwXcfMcV6x0nio/u7l6EsjXOo9sN8bzRn/RJ9or0+K1n+ZJ8ULD703HiX90O9yfrFPiEX+alHsFj59w79fE0iT5HjB9ZJp+LwsvzUex/0LM+9TpZOEltL8JSp/wBoFNbAS/bJe+sbT790tJL41lG/ljlA9RJNTkMFLKq1xQ2mJtcurdUubWWDPMnaGO3gMjuzWa0ZrxcqM1LuFy0QSggOjAggFWU8uIIIrmWlCXM12opaNC6Q6wbLeOPWO2vo9H4zl46svzLv6fUpJ10QKAUBjnmVFLuwVVBLMxAAA4kk8BQHJNcuk95GMGj8gE7PXY8NjwxEvIeUjJ5AcayskrsxbNLV/U0flrzMkjb9hmJ39sh4u3k4d9cHGaUbepR2Ln9ObxCRcY4woCqAoHAAAAdwFcZtt3ZT1UAoBQCgFAKAUAoBQCgFAKAUAoBQCgFAKAUAoBQCgFAa2kLCOdDHKoZT6QeRU8j5a9aVWdKWvB2YKxqvI9rcPYSHKkF4GPMcSB3jJx2q3bXTxqjiKKxMFtyl797GiLmLxYT7Eit2Hf3Hca0MJV5KtGXbwZS419aUUBq6S0hFBE00zhEQZZj6gO0k7gBxzQHF9cNZ5b4CRw0drtYt7cePO4O5pMcVB7PIBv315Sq/PycM1m90V683azBu5J6p6tCAddMAZ2HDdiMH3K8s9p8w8vBx2O5X/HT/ACrvKkWauYUUAoBQCgFAKAUAoBQCgFAKAUAoBQCgFAKAUAoBQCgFAKAUBVdeB1bW10OMcwUn/Q28/RI+Ua6ujXrqpRe9d6Iy1GuUUuls+UU9qg+kV9nTlrQUudFPtxMqKzuwVVBZmJwAoGSSezFZg5fpG5+6JN5cnq9HwseojbweuYbjLKPeDgB5ubZ18VWlRh8ivJ7FxMcyN1agFzO14y4jT8HbJjAVV3bQHAfUSewVx8ZN0KSoJ/M9s3zt7gi21ySigFAKAUAoBQCgFAKAUAoBQCgFAKAUAoBQCgFAKAUAoBQCgFAVzpBTNjIexoz/ALwPrrpaKdsTHr8CPInbOTajRu1FPpANaFRWm10spbLOf8Gm8eKvPyCvpsNU/wAMOC8ClP6WdJL+LWTSGOOZy07Lkt1UeDsADeWZjgAcSoFb8TGRB6/dZ7FUyxiIbKJbWg/wgxwDJjc0uwvDgucDJyTpTqt4qNNZJXb8uHOGTmirMQwxxD3Cgd590fOcnz18zXqurUlN72U2q8gKAUBrX1/FCu1NKka9rsFGfJnjWcKcpu0VfgDUtNY7OVtmO6hZjwUSLk9wzvr0lhqsVeUX2AlK8AeJpVRSzsFUDJZiAAO0k7hVSbdkCOttZLORgiXUDMdwUSLknyb9/mr2lhq0VdxduAJSvAHiaZUG07KqjiWIA37hkmqk27IHi3uo5M9W6PjjssGx344VZRlHNWBkkcKCzEAAZJJwAOZJPCok3sQPFvco4yjq4BwSrBhnsyKsouOasD1LKqgszBVG8sxAAHlJ4VEm3ZAjIdZ7FmCLdwFjuAEi7z5N++vZ4asldwfYCWrwBgnvIkOHkRCd4DOqnHbvNZKEpZIGP7q2/wCni/iJ9tZclP7X2AyQXkTnCSI5G8hXVjjt3GsXCUc0D7cXcceOskRM8NplXOOOMnfxpGEpZK4PcUqsAysGU8CpBB7iKjTTswebi4RBl3VBnGWYKM9mTVjFyyVwGuUCdYXUJgHbLDZweB2uGDmmq72ttBg+61v+sQ/xE+2suSqfa+xgfda3/WIf4ifbTkqn2vsYNi3uEcZR1cZxlWDDPZkc99Yyi47GrAyViCD13XNjN3IfQ6mt7RrtiYdfgyPI3tBtm2gPbFH9AV4YlWrTXS/EqLHBMNld3IfNXWoy/wAceC8AQ4kibTN1PMVCWVtCm03BXlzJtDy4JHbvrtbhvKzrlLNcXtqZFMcbTgxwsPC2YwpLydjEHxeQO/fnHNq1IJ1nHNRs3x3LxIy0180UUAoCO1h0ulpbyXD7wg3D3zE4VfOSO6vahRdWooLeDmeqWrcmlXe+v3Zo9oqiAkbWOIX3sa8MDeTnfuOexicTHCRVGitu/wB85S13fRjo51IWN4zyZZHJHmckVox0niE9rv1ehCz6JsFghjgUlgihQWOSccz3mtOrUdSbm94OW6Xml0xpI2iSFbWEttY4EIcPJjmxJwueAPfntUlHB4flGvmfu3qUn9L9Ftm0JW3DRygeCxcsGYDcHB3YPaMY9VatLSlVTvPaiHjor1kklEllcEmWHxS3jFAdllbtKnAz2HyVdJYaMLVYZP33lJXpU/Nk/fF/NSvDRv1MevwZDnHRbpZrW8RH3R3S7IzwyGZY2/fVl+Ua6+kaSq0m1nH2+7aU63rj7Quv2eX6BrhYX9eHFEKr0J+05f2hv5cdbul/1lw82UiteJXvtKxaN6wpEuztAc2KdY7Y5nZ3DPDzmvfBqNDDOva7/mwLJN0YaOKbISRWx+UEjFs9uD4PqrTWk8QndtcLEJrVPQr2lusDztNsk4YjAVeSqN5AHlJ4nlWviayrVNdRsDnvS/CHvrRDnDIqnHHBlIOPTXV0W9WjNrn8ik6eiWx/SXH76f2VrfFq3Mu/1ITWq+pVvYyPJC0pLrsHbZSMZDbsKN+6tfEY2pXioyS2cwKb05Dfad0//FW/ofKfV5lNzod0swWaxl3PExZAeIGcSL5m3/KNYaVpK8a0cn7QNjps9pxftC/y5Kw0R+s+HmgTejdEpd6Jgt5CwR7e3yUIDeDsOMZBHFRyrXqVXSxUpxzTfmQqWs/RraW9pNOkk5aNNoBmjIzkDfhAefbW9h9JValWMGlZ8fUppai9H9teWgnlkmVi7rhGQDCnd4yk+uvTGaQqUaupFK3Tf1B0nVfV2KxiaGFnZWcuS5UnJVV9yBuwgrkYjESry1pc1thCYrXBD63j8Sn+B9YrcwH1MOIZm1bP4pb/ABMf0RWGM+on/wBn4hFkhQbI7h81b1J/JHggRmq9vE93pK6lI2UuseEcIOpiUB2zuyu0d54ceO+voGEVjTWkOv0laSBSIi9x1bHcXGz42z7lTgYzvPHA3VxqqSp4hp3ey/Rt8ecm8tFcEooBQHNum68xBbxZ8eRmPdGoG/8AiV19EQvOUuZeP9FLvq1YiC0giAxsxJn4RGWPnYk+eudiJ69WUudkJKvEGjpy6MVtPKOKQyOO9UJHrFetGOvUjHnaBQehC0AhuJubOqeZV2v6/VXT0vP54x6LlOmVxyHJtn2PrJ4O5ZWyQOfWxb8/LOfNXc/U0ft3eT9Clt6VPzZP3xfzUrR0b9THr8GQ59daFMmhLa6TPWQPLkjj1bTNv3e9bB8mWrqxrauMlTeUrdtil9bTIu9CzT+6NtKJB2SKhD+k7+4iuXyPI4xQ/wCStwIRvQn7Tl/aG/lx17aX/WXDzZTQ6StDXEF0mlLYZ2dkyYGdlkGAzDmhUAHu8teuArQqU3h6nV75wWbVLXy2vAEJ6qc/4bHif/G3uu7j5K08TgKlHbnHn9SFrrRByXpdlCX9o7cFRSe4Skmu7otN0Zpe9hS2HpL0Z+nb+FJ9laPw3Efb3ohZdG38c8STRHKOMqSCMjOOB3jhWnUpypycZZoHMunPjad0/wDxV2dD/v6vMp510ibR+kbfSMY8CTZ6wDmwAWQfKQ5HlBNMI1iKEqDzWXl2MEp0zyBrGBlOVadCCOYMchB9FeOiU1WknzeaBbNTvaFr+zw/QFaOK/XnxfiQ19f/AM3XXxf9QrLBfUQ4gi+iL83L8ZL84r30p9Q+CBdK5wFAROtntOf4s/VW3gfqIcQz3qz7Ut/iY/oipjPqJ8WETqTbh3CtqnL5FwQI3UbRYuIpZJWzC17dSmPG53EmEMh5ouxnZ5nBPDFfSMiKxpvSYmvrV4wSizyJ1pHgMzYDCPmwGD4XDJ51w40XClXUnte229K7s36At9cMooBQHMunC2JitpOSvIn76qR/LNdnQ8vmlHoXd/ZToOh7kSW8Mi8HijYedQa5VWLjOUXubIbleYI/WC2MtrcRji8MqjvKMB669aEtWrGT3NeIKL0IXIMFxFzWRX8zrs/0V09LxevGXR78SnSq45Dk1w3XayKBvEbAZH/jiy2flZFdyK1NHu+/zZS29Kn5sn74v5qVo6N+pj1+DIYujOBZNExxuNpW69WB5q0jgj0GstISccU2s1bwQKRouVrI6T0ZIfBaCZoiebLGSCPhR7/kV0aiVfkq8edX7fJlLN0J+05f2hv5cdael/1lw82Q6Ea5QKBrj0bQzhpbQCKbedgbkc9mPcHyjd5OddTC6SnD5am1d69QeuinWSW4jkt7gkyQ4wzeMUORh87yykYye0dlNJYaNOSnDJlIPpaQNf2akZBVAQeYMpBFbGjHahNr3sBfTqdo/wDU4f3a5n4yv97IS1papEixxqERRhVHADjurwlJyetJ7Qcv6c+Np3T/APFXa0P+/q8yl21u0GLyxaHHh7IeM9kijK92d69zGubha/I1lLdv4EOS6R0yZtERwP8AlLe5VTnj1Zjl2M9xBX5Iruwo6mLc1lKPfdX9SnYtTvaFr+zw/QFcDFfrz4vxIa+v/wCbrr4v+oVlgvqIcQRfRF+bl+Ml+cV76U+ofBAulc4CgIrWr2nP8W1beB+ohxDPuq/tO3+KT5qmN+onxYRLdYv+r91vsrKMvlQI7UTRUtzaJHKdi1Ek7OoPhTyGeTKvjxIlxgrxY8fB8b6xkRC9IE8cXUb1Vo7hXVBu8BCQ2AOCjdXAwVOc6tVW2NSV+m+wMtNcYooBQELrjoP2ZaSQbgxw0ZPKRd657Ad4PkY1s4WvyNVT3b+AKLqFrmtopsL8NEYmIR2BOMnJR8ZI3nIbhg8sDPSxuDdZ8tR2393KW6/1+0dEufZCueSxguT6Nw85FaEMBiJu2rbiQl9BaVS6gS4jDBXGcMMEEHBB7d44868K1J0puD3A5fNt6F0m0hVjaz7XD3jHawOW0jcuzvrsq2Nw2rf5l77ylw0v0i2MUJkilEzkeBGobJblt5HgDtzv760KWjq0p6slZb2QheibQcm1LpCcHbm2urzuJDHakkx2E4A7jyNbGk68bKjDJZ+SKTvSp+bJ++L+ala2jfqY9fgyHzoq/NkPfL/MerpL6mXV4Ar/AEzaFJSO9j3FPwchHvG8QnuJK/LFbWiq210nv2opt9CftOX9ob+XHXnpf9ZcPNgnNZNdILKeKGZX2XUsZACQu/C7vdc843jduOa1sPgp14OUXluIeNI9IGj4ojIs6yHHgxpksTjcCMeD3nFWno+vKWq426WCvdEGjpSbi9lXZExwnLayxZ2A97nAHn7K29KVI2jSju9opH9LsoS+tHbgqKT3CUk166LTdGaXvYC1HpM0b+mf+E/2Vo/DMRzd6ISOgtcbO7k6qCRmfZLYKMvgjAO8jyivKtg6tGOtNbOIKR058bTun/4q6Wh/39XmU6nB4q9w+auI8yHDOlPQptrxnTdFcfhABw2wfwg9J2vl19Lo2tylKzzjs9PfQU69qd7Qtf2eH6Arg4r9efF+JDX1/wDzddfF/wBQrLBfUQ4gi+iL83L8ZL84r30p9Q+CBdK5wFARetJ/E7j4pvmrawX1EOKDGqw/E7f4pfmpjfqJ8WEWqCzyqnHEA8+yujRw96cX0IEFqnpcwWpt4k6y5N1eJFFnA8Gdy0kh9zGu0CW8oA3kV3WREdpXVvEd0rt1k8ofblIxlvGUKPcIDjC187WxUoYtLKMZZLpzfF3FjJqxe9dawvz2ArfCXwW9Y9daeNpclXlHp8dpUSlaoFAKAjNMav2t17YgSQgYDEYYDsDLhh6a9qWIqUvySsDRsdR9HRHaS1Qnj4ZaT0CQmvWeOxE1Zy8vAFhArVBr31lFMhjmjWRDxVgCPId/Py1lCcoPWi7MEJa6i6OjfbW1TPHwi7jzK5I9VbEsdiJKzl5AsYrUBgvbOOVDHKiuhxlWGQcHIyO8VnCcoPWi7MCys44UEcSKiDOFUYAycnA7zSc5TetJ3YPV1bJIhjkUOjDDKwyCPKKkZOLvF2YMWj9GwwKVhiSNSckIAATgDO7ngD0VlOpOo7zdwfb+winTYmjSRfeuoIz2jPA+UVIVJQd4uzBCW+oejUbbFqhPYzO6/usxHqrZlj8RJWcvAFjVQAABgDcAOAHkrUBo6R0JbTsGngjkYDALqCQM5wM+U16U69SmrQk0DU+9Kw/U4P4a16fi6/3vtBs2GgbWBtuG3ijbBG0igHB4jI5bqwnXqTVpSbQMmktEW9xs9fDHLs52dtQ2M4zjPDOB6KlOtOn+RtA3AK8waukdGQTgLPEkgU5AdQ2DwyM1nTqzp7YOwM9vCqKqIoVVACqNwAG4ADsrGUnJ3YPl1bJIhjkUOjDDKwyCPKKRk4u8XtB4sbGKFNiGNY0yTsqMDJ4nAqznKbvJ3YNisAKAgtd5dmymPaFX951Fb2jY62Jh1+DIyQ0NFsW8K9kUY9CitfEy1qs5dL8Sl/tYQEUY4Ko9VfV0YatOMeZIpUtSoI477SibIEgnRy2N/VTIJFGewNtnz17PIiIvT5N7MRGStofGkG4zkeCyxn9FlcFvdb8bt54mOcKFXlErzeXMt1+l83MMyH1bYQXNxZ8F2uuiH+lgNpR2Y3bvIa1sYnWoQxG/8r4reRFnrmFFAKAUAoBQCgFAKAUAoBQCgFAKAUAoBQCgFAKAUAoBQCgFAKAq3SCxaGKEcZZkXzb/AKytdTRStUlUf7YtkZbrKDadEHDIHmHH1Vo0IcrVjHnf9lLpX2BTnus2jM6WhQyNHDewlJQu4yG3Jfq9oeKGUgE8SARzrJZGLzJHXW52RHb2qqZwu5QPAihPgiSTHiqCMKvM8OBrm4+hTlFVKmUc7Zu+7tsVlF09oiO2iSdJPxlZAwkfJaZ23MhA45HADhw5k1pYXEyrzdOS+RrJZRW5kZYNB6ZjuUyvguu6SM+MjcCCOzPOuficNOhKzy3Pcy3JKtYCgFAKAUAoBQCgFAKAUAoBQCgFAKAUAoBQCgFAKAUAoBQCgKrd/jGk40G9LZC7fGNwH0fQa6sP8OClLfN2XBe2TedE1ctckyHluXv5n/3tr00TQu3VfBeZkT9d0FX6Q9HSSWomgH4e2dZ4vKU8ZfLlc7ueBVRGYtBzW8dgLl3MzXIV5HAzJLK4wsaKOYPgKg8XZ7zWNSCnFxlkwivwaDkE3X3YHXY/Bxg5SJDw2eTP2t27hXzmLboL8PBWW975fx0Ai9OWMUtwBAXS6GC0sWAEXkZ+RzyXie6ssNVqU6LdSzp7k97/AOPrkuJD5Npe9tFzdRJLGN3XRsFPYMq3E9wFI4bDYh2oycXzNX7wbVvrjaMcO7RN72VCp9IyPXXnLRmIW2KUl0O4uSttpGGT8nNG3wXU+oGtSdCpD80WuoptV5AUAoBQCgFAKAUAoBQCgFAKAUAoBQCgFAKAUAoBQEPrJp5LWPO5pSPwcfMnkSOS/wDytzB4OWIl/wAd797w2ZdQtXpAhaT8rKesmY8RnOF7953dpNbdSLxlbUp7IR2e+O4JHSYIgihVGAOFdynTjTioxyRT3WYFAUC50T9zbr2WkLz2h2z1aZZrV5DmSSKPgUbnjeozyzWWZjkbWlNZ7a8WOCyljkmlzsuTjqUGNuRw2DkZACe6OOQJHjWw9OqrVFct+Y+fe4tlAzBwY1BeSRzhmPFncniT/wDK5GLwFepPWi01uWVlzLcMiH0foK4uHF1cwsFG+3gIzsDlJIP0h7D4vfWNXD1qMOSpRbv+aXP0Lo8Qe9YJGBEC2/XTuMrGyZCrwMkm7wUHrO4Vr4fB1U3KV4pZ2vfgvewMhZ9VLS3haS7XaPFnAZBtHgsSLgDecAVsfjMZOoo0k0tya722SxraH1VdgzmSe2UkGKNJTtKv/lyOPA4HCriNIRi1G0ZtZtrY30CxivI7xJhb217JNJxcOqkRryMjnPoxn1VlTlh503VrUlFbrN7eC2A2NI3OkraPrJbi3YcACp2mY8FUKoyTWFKGCrz1YQkuvLpe0bTbtrrSpUMYbbeM7JLKw7xnANeM6eATaUpdzQ2mvZazXkjOsdmkuwcMyS4XPYGO4nur0qYHDwScqjV+dbewXM11rPcxKXmsGRRxbrkI+asIYCjUlq06t3/1YuZTrPKPG0fc+Zdr5hWP4Cm8q0fAXMS67JkqbW52l8YbAJGeGRnIrJ6Lla+vG3EXPX37248aK4XvjH91T4VV3Si+v+Bc9LrzZ8zIO+M/VUeisR0douexrtY/pSO+OT6hU+FYr7e9eoujIuuVif8AHH7kn9tYvRmK+zvXqLo9ffdY/px+6/8AbU+G4n7O9eouj4dcLH9P/sk/tq/DcV9nevUXRjOu1j+lJ7o5PrWsvheK+3vXqLowvr3ZjgZD3J9pFZLRGJfN2i5hbX6DcEhmYnhuUZPk3ms/hFX90ort9Bc8S64z+40fMfK22PmQ/PWUdGUv3Vl3eouY9Ba5Sz3EcTRIquWGQWJBVS3HgeHZzrLE6Mp0aMpqTbVu92CZcZpVRS7HCqCSewAZJrjxi5NRWbKUqz1h0jOGkhgiMQZsM+FwBv3kuM4HE12qmDwdJqFST1uj+mS7Im71tvnVcOilzhViUFzy3A7RGTuHM8q26ejcMpWs3bny8iXLdqHqDMzeyr0MHJBRZDl/hMDwbszw7M8PWvSlUXJQ+WG+2/oXRzlSOp21ssY2VGB8/lNetGjClHVgrIyM1eoFAKAUBXNNajaPuSWltl2jxdCUJPa2wRtHvzVuyWRE/wD8wtgNmO5vIl96kw2cdhBXf/1S4sZ31Muh4ml7wfD2X9W6lxYj4dRdIRPJLDpdg8mNtmgVi2yMLksx3DJ3AVbolmeL3VTTDvHI2kIZTExaMPCqqGIxtFVXBYcic45UuhZmd7XWEZ/CWL+UhgR3eCB6alosu0j9E6O0zaoUWzs5SWZ3dmzI7scszszAE7+wDG4VjKEJZruJtNV7XSpufZM2iYpSqhYkEsSpH75wAx2mO7wjvGN2KxVCkouKSs89mY2n3T1xpGeEw/cd4gxXaaOdSxQEF0GB4O0N21vxk7jWEcHh4yUlFXXQNpltdLzRIEXV+dFXcoSWQj+Xx8tYVMDQqScpK7fS/UX6CKN673DTXWibx1XHURKshSPA8JmyvhuTz4DAwKyhg6UIOENl89rv25g39I61nqn6nRt8suDsGSNtgHtbAycccY34rX+FYfp7Rc1NCaZtrdSPYOkmkfBllMalnbmT2Djgcs1618BTrW1nsWSWSFzDpTSy3Myq9ppD2KoBMSxfhJZP9Z3BUHYCc+TlKGj6VFtxz5+bgLkrLrLGIyItG6RDBSEVoMICBhQdkEhe4V4/CaLd232/wLkXoa/SIdZLo3SE1w4HWyGHAzzWNdk7KDkPIM1sVMFTnFQu0luT7+JLmTSt916BBoq/jUt4ezF4TJg5UMU8DJxvHLI51KWBp05aybfFlPS3kapspoO63DC7UWd+N20eryaPBRbu5y/2Y6jW0BEkSlptD3k075Lv1OEznOI0K4RfNmvWph4zio6zSXM3385EfNMJLM6AaHukgXJkjVSjSN7nLrH4KjsHGpSwsKb1k3fpbZSTt9L3CAKugJwAMAB3GAOHCGvGWjqEneV31v1HUQc+nZLe49kXujpS7ZFujSNGsaDcwjBQ7b7xluO/lXosDRVN00tjz258WS5bb/QLSFWuzuYbQtFY9Wg9yJG3GZ+Oc4UchzrlYzUwlo0FZvN5tLovkZWIJFV9KqqABLaEggDADMDuGPJJ6jWDbhgW5PbOXh/RN5918vGKx2kW+SdhkD3gPqyfUpqaMpRUpV55R8ffkGedB6saRnVLVpI7aAKQwQbTFfdbWDvJJ98Bv4VvUZYWrXcopylnd5Lh5bBZnQ9V9SrSx8KJNqXGDNJ4T+XZ5IO4Dz11G7lSsWOoUUAoBQCgFAKAUAoBQCgFAKAUAoBQCgFAKAUAoBQCgFAKAUAoDmWs8iXGmoUmdVt7KLr5SxwobIbwid3Ew+g1ksjF5mDWPWGa4aWW2HVW6Ln2TIp2mCrn8DG3aeDNu31xcVToyxHzvWk7JRW7i/JC5q6h2jCFriTfJOxck8dkE7PpJJ+UK1NJ1E6ipRygre/AI1dXB7JvZ7w70Q9VF6MEjzb/AP8AQ16Yv/BhoUFm9r9+8gszqOrkGEL++OB3D/vPora0TS1abnzvuX83MiXrqgUAoBQCgFAKAUAoBQCgFAKAUAoBQCgFAKAUAoBQCgFAKAUAoBQHNdWtDw3WltIzTxiTqpY1RW3rtAEZK8GIEYxnhWTyMbbSI150vHcy+w4H2jJOEd18XZUgsFbgxG7OOGK5KoOlXqYmeSV12WDZJ6w3It7SVl8HZTZTyE4RMdxIrj4SDrYiKe93fiysw6m2XVWcQ5sNs977x6FwPNWekavKYiT5tnYEdMsItmNF7FGe/ifXX0eGp8nSjHmRTYr2AoBQCgFAKAUAoBQCgFAKAUAoBQCgFAKAUAoBQCgFAKAUAoBQCgOXaP0NJPpPSNsZ2igMsUsyKMPKjqSqhxvVN+Gxx4VluMd5401aRrpiOKNVWOC12lRQAFLZTGBw3FTXK0ilToTks5NX6v6G80OkNiYI4hxlmRfUfrxWjolJVZTf7YthlrtoRlUHDKqO7cBXOgteok97Xeyl4r7IooBQCgFAKAUAoBQCgFAKAUAoBQCgFAKAUAoBQCgFAKAUAoBQCgFAUPSsTppoKkhi9l2TRh1AJEkb7RYBtxYIN2QeNXcY7yBstEpb6Uuo49sqkUILuxd2eQK7M7HiSQT5q5WmL8jHj5Dea+tQ2ruwj5dYzn5JQj5jWjgflw9aXQl23DLlo5cyp8IerfWpg1evBdJS4V9aUUAoBQCgFAKAUAoBQCgFAKAUAoBQCgFAKAUAoBQCgFAKAUAoBQCgKV0kjqjZXw/y9yoc9kMuEk+YDz1URms8GdLXy83tbeRfLsEr9o89auOpcrh5JZ59g3lc0xv0nZjsSU/7X/trjYfZgar6V4om8ueifyyd/wBRrWwH1EOPkylur6sooBQCgFAKAUAoBQCgFAKAUAoBQCgFAKAUAoBQCgFAKAUAoBQCgFAR2seixdWs1u3+IjKD2NxU+ZgD5qIM5/qlpJnvLGWTdI1vcWM4PET2xWQbXlZQTWTMUYNZrbq9NWy43GKQr3FZvm4Vxq1DkcLVisrprhdB5lq0Ufwyd/1GuXgfqIcfIpbq+rKKAUAoBQCgPlAfaAUAoBQCgFAKAUAoBQCgFAKAUAoBQCgFAKAUAoBQCgOSdIttJYXkd7EPwMk0UrgDhPGGDY7C8bN3+F5KyW0xewkdcF63S+jmjIYPDMVPaBHI27vB3VrYuk6mHnCOf83DzJrR35VPhD56+ZwmyvDiUuFfWlFAKAUAoBQCgFAKAUAoBQCgFAKAUAoBQCgFAKAUAoBQCgFAKAUAoBQGhp3RMd1A9vKMq4xnmCN6svlBwfNQHKNFCeHSejrK4Hh2rTosg4SQSI3VFee7DLjluHEGs9xhvOmaRs8TxuqnBYbWBzBG89/1VxcVhrYmnUgs2r9uZmTVdcCgFAKAUAoBQCgFAKAUAoBQCgFAKAUAoBQCgFAKAUAoBQCgFAKAUAoBQFU1m0YjX1hcHIdHdRjGCCpO/dy+uqiMtdQooBQCgFAKAU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data:image/jpeg;base64,/9j/4AAQSkZJRgABAQAAAQABAAD/2wCEAAkGBxITEhUSEhIVFRUXFhUYFhUWFhcYGhsVFxgXFxUZFRkYISggGBslGxUaITEhJSkrMC4wFx8zODMsNygtMCsBCgoKDg0OGxAQGy8lICUtLTAtLS0tLS0tKy0tLS0tKy0tLS0tLS0tLS0tLS4tKy0tLy0tLS8tLS0tLS0tLS0tLf/AABEIAMQBAgMBEQACEQEDEQH/xAAbAAEAAgMBAQAAAAAAAAAAAAAABQYDBAcCAf/EAE0QAAIBAwAGBAYLDgYDAQEAAAECAwAEEQUGEiExQQcTUXEiMmGBkaEUNEJScnOCsbLB0RUWIyQzNVNUdJKTs8LSQ0RiosPhY/Dxgxf/xAAaAQEBAAMBAQAAAAAAAAAAAAAAAQIEBQMG/8QAOhEAAgECAgUKBAYCAwEBAAAAAAECAxEEMQUSIUFxE1FhgZGhscHR8BUiNFIUMjNC4fEjkmJyolND/9oADAMBAAIRAxEAPwDuNAKAUAoBQCgMc06r4zAd5xWE6kIK8mlxBoy6biHDabuH24rSnpPDxyd+C9bAj7nWlF4hV+G4HqrXelZS/Tpt++hMhFz6+Qj/ADFuO5gT89T8XjZflp9zFzQm6RIB/m1+ShPzKal9JSyVv9fMXNOTpIt/1lz3RuP6RTkdJPf3xJc15Okm3/TTHuB+sip+D0g85f8AoXMLdI0B4G4b/wB+FU+H4zfP/wBMXPP3/wAR/wAK5PyR/dUejsRvqL/Zi4GvEZ/y91+4P7qwejav/wBI9r9Bc+nXaP8AVrr+GP7qi0bV/wDpHtYueTryn6tdfuD+6svhtV//AKR7WLnw69Rc7e5HyF/uqfC6v3x7X6C4+/8AtvdLMO9V/uq/CcRuku1+guZY+kC0/SSD5J+omp8NxiyfeLm1Fr3aHhcuO9ZR9VR4PHx5/wDb+S3N6LXKA8L1flPj6VY6uPj93iLkhb6y7XiXKN3NGaxeKxsM79cf4Fzfj03N2qfN9lVaVrrO3Z/JTMun35op7sj7a9o6Ynviu3+wZV1h7Y/93/Vei0wt8O/+AZU0/HzVh6D9desdL0Xmn3eoMyaahPEkd6n6q9o6Tw7326mDOmkYjwkXznHz17xxdCWU12gzpKp4MD3EGvZSjLJg91kBQCgFAKAUBDaw6z2tmuZ5QGPioN7nuUb8eXhUk2lsVyXKDd9JVxcErZWrsOG0dw85HD0itKtrrbVqKC5ln2vyRLmibfS8295ooAeIUBm9O/6Vc6VXAQd9VzfO/a8BtH3mu/5e9nk7QDgehi1T4nGP6dKK99QsZodRLMcVd/hOR9HFYS0tiXk0ur1uLG7FqrZLwt1PwizfSJrxlpDEv977kWxsx6DtV4W8P8NfsryeKrvOb7WLGyllEOEUY7kUfVXm6s3nJ9rBlWNRwAHcBWDbYPVQDNAM0AzQDNAM0AoDw0SnioPeBWSk1kwYJNGwN40MR741P1Vmq9VZSfawa0mr1oeNtF5kA+avVYzELKb7RY1JtTrFv8DHwXcfMcV6x0nio/u7l6EsjXOo9sN8bzRn/RJ9or0+K1n+ZJ8ULD703HiX90O9yfrFPiEX+alHsFj59w79fE0iT5HjB9ZJp+LwsvzUex/0LM+9TpZOEltL8JSp/wBoFNbAS/bJe+sbT790tJL41lG/ljlA9RJNTkMFLKq1xQ2mJtcurdUubWWDPMnaGO3gMjuzWa0ZrxcqM1LuFy0QSggOjAggFWU8uIIIrmWlCXM12opaNC6Q6wbLeOPWO2vo9H4zl46svzLv6fUpJ10QKAUBjnmVFLuwVVBLMxAAA4kk8BQHJNcuk95GMGj8gE7PXY8NjwxEvIeUjJ5AcayskrsxbNLV/U0flrzMkjb9hmJ39sh4u3k4d9cHGaUbepR2Ln9ObxCRcY4woCqAoHAAAAdwFcZtt3ZT1UAoBQCgFAKAUAoBQCgFAKAUAoBQCgFAKAUAoBQCgFAa2kLCOdDHKoZT6QeRU8j5a9aVWdKWvB2YKxqvI9rcPYSHKkF4GPMcSB3jJx2q3bXTxqjiKKxMFtyl797GiLmLxYT7Eit2Hf3Hca0MJV5KtGXbwZS419aUUBq6S0hFBE00zhEQZZj6gO0k7gBxzQHF9cNZ5b4CRw0drtYt7cePO4O5pMcVB7PIBv315Sq/PycM1m90V683azBu5J6p6tCAddMAZ2HDdiMH3K8s9p8w8vBx2O5X/HT/ACrvKkWauYUUAoBQCgFAKAUAoBQCgFAKAUAoBQCgFAKAUAoBQCgFAKAUBVdeB1bW10OMcwUn/Q28/RI+Ua6ujXrqpRe9d6Iy1GuUUuls+UU9qg+kV9nTlrQUudFPtxMqKzuwVVBZmJwAoGSSezFZg5fpG5+6JN5cnq9HwseojbweuYbjLKPeDgB5ubZ18VWlRh8ivJ7FxMcyN1agFzO14y4jT8HbJjAVV3bQHAfUSewVx8ZN0KSoJ/M9s3zt7gi21ySigFAKAUAoBQCgFAKAUAoBQCgFAKAUAoBQCgFAKAUAoBQCgFAVzpBTNjIexoz/ALwPrrpaKdsTHr8CPInbOTajRu1FPpANaFRWm10spbLOf8Gm8eKvPyCvpsNU/wAMOC8ClP6WdJL+LWTSGOOZy07Lkt1UeDsADeWZjgAcSoFb8TGRB6/dZ7FUyxiIbKJbWg/wgxwDJjc0uwvDgucDJyTpTqt4qNNZJXb8uHOGTmirMQwxxD3Cgd590fOcnz18zXqurUlN72U2q8gKAUBrX1/FCu1NKka9rsFGfJnjWcKcpu0VfgDUtNY7OVtmO6hZjwUSLk9wzvr0lhqsVeUX2AlK8AeJpVRSzsFUDJZiAAO0k7hVSbdkCOttZLORgiXUDMdwUSLknyb9/mr2lhq0VdxduAJSvAHiaZUG07KqjiWIA37hkmqk27IHi3uo5M9W6PjjssGx344VZRlHNWBkkcKCzEAAZJJwAOZJPCok3sQPFvco4yjq4BwSrBhnsyKsouOasD1LKqgszBVG8sxAAHlJ4VEm3ZAjIdZ7FmCLdwFjuAEi7z5N++vZ4asldwfYCWrwBgnvIkOHkRCd4DOqnHbvNZKEpZIGP7q2/wCni/iJ9tZclP7X2AyQXkTnCSI5G8hXVjjt3GsXCUc0D7cXcceOskRM8NplXOOOMnfxpGEpZK4PcUqsAysGU8CpBB7iKjTTswebi4RBl3VBnGWYKM9mTVjFyyVwGuUCdYXUJgHbLDZweB2uGDmmq72ttBg+61v+sQ/xE+2suSqfa+xgfda3/WIf4ifbTkqn2vsYNi3uEcZR1cZxlWDDPZkc99Yyi47GrAyViCD13XNjN3IfQ6mt7RrtiYdfgyPI3tBtm2gPbFH9AV4YlWrTXS/EqLHBMNld3IfNXWoy/wAceC8AQ4kibTN1PMVCWVtCm03BXlzJtDy4JHbvrtbhvKzrlLNcXtqZFMcbTgxwsPC2YwpLydjEHxeQO/fnHNq1IJ1nHNRs3x3LxIy0180UUAoCO1h0ulpbyXD7wg3D3zE4VfOSO6vahRdWooLeDmeqWrcmlXe+v3Zo9oqiAkbWOIX3sa8MDeTnfuOexicTHCRVGitu/wB85S13fRjo51IWN4zyZZHJHmckVox0niE9rv1ehCz6JsFghjgUlgihQWOSccz3mtOrUdSbm94OW6Xml0xpI2iSFbWEttY4EIcPJjmxJwueAPfntUlHB4flGvmfu3qUn9L9Ftm0JW3DRygeCxcsGYDcHB3YPaMY9VatLSlVTvPaiHjor1kklEllcEmWHxS3jFAdllbtKnAz2HyVdJYaMLVYZP33lJXpU/Nk/fF/NSvDRv1MevwZDnHRbpZrW8RH3R3S7IzwyGZY2/fVl+Ua6+kaSq0m1nH2+7aU63rj7Quv2eX6BrhYX9eHFEKr0J+05f2hv5cdbul/1lw82UiteJXvtKxaN6wpEuztAc2KdY7Y5nZ3DPDzmvfBqNDDOva7/mwLJN0YaOKbISRWx+UEjFs9uD4PqrTWk8QndtcLEJrVPQr2lusDztNsk4YjAVeSqN5AHlJ4nlWviayrVNdRsDnvS/CHvrRDnDIqnHHBlIOPTXV0W9WjNrn8ik6eiWx/SXH76f2VrfFq3Mu/1ITWq+pVvYyPJC0pLrsHbZSMZDbsKN+6tfEY2pXioyS2cwKb05Dfad0//FW/ofKfV5lNzod0swWaxl3PExZAeIGcSL5m3/KNYaVpK8a0cn7QNjps9pxftC/y5Kw0R+s+HmgTejdEpd6Jgt5CwR7e3yUIDeDsOMZBHFRyrXqVXSxUpxzTfmQqWs/RraW9pNOkk5aNNoBmjIzkDfhAefbW9h9JValWMGlZ8fUppai9H9teWgnlkmVi7rhGQDCnd4yk+uvTGaQqUaupFK3Tf1B0nVfV2KxiaGFnZWcuS5UnJVV9yBuwgrkYjESry1pc1thCYrXBD63j8Sn+B9YrcwH1MOIZm1bP4pb/ABMf0RWGM+on/wBn4hFkhQbI7h81b1J/JHggRmq9vE93pK6lI2UuseEcIOpiUB2zuyu0d54ceO+voGEVjTWkOv0laSBSIi9x1bHcXGz42z7lTgYzvPHA3VxqqSp4hp3ey/Rt8ecm8tFcEooBQHNum68xBbxZ8eRmPdGoG/8AiV19EQvOUuZeP9FLvq1YiC0giAxsxJn4RGWPnYk+eudiJ69WUudkJKvEGjpy6MVtPKOKQyOO9UJHrFetGOvUjHnaBQehC0AhuJubOqeZV2v6/VXT0vP54x6LlOmVxyHJtn2PrJ4O5ZWyQOfWxb8/LOfNXc/U0ft3eT9Clt6VPzZP3xfzUrR0b9THr8GQ59daFMmhLa6TPWQPLkjj1bTNv3e9bB8mWrqxrauMlTeUrdtil9bTIu9CzT+6NtKJB2SKhD+k7+4iuXyPI4xQ/wCStwIRvQn7Tl/aG/lx17aX/WXDzZTQ6StDXEF0mlLYZ2dkyYGdlkGAzDmhUAHu8teuArQqU3h6nV75wWbVLXy2vAEJ6qc/4bHif/G3uu7j5K08TgKlHbnHn9SFrrRByXpdlCX9o7cFRSe4Skmu7otN0Zpe9hS2HpL0Z+nb+FJ9laPw3Efb3ohZdG38c8STRHKOMqSCMjOOB3jhWnUpypycZZoHMunPjad0/wDxV2dD/v6vMp510ibR+kbfSMY8CTZ6wDmwAWQfKQ5HlBNMI1iKEqDzWXl2MEp0zyBrGBlOVadCCOYMchB9FeOiU1WknzeaBbNTvaFr+zw/QFaOK/XnxfiQ19f/AM3XXxf9QrLBfUQ4gi+iL83L8ZL84r30p9Q+CBdK5wFAROtntOf4s/VW3gfqIcQz3qz7Ut/iY/oipjPqJ8WETqTbh3CtqnL5FwQI3UbRYuIpZJWzC17dSmPG53EmEMh5ouxnZ5nBPDFfSMiKxpvSYmvrV4wSizyJ1pHgMzYDCPmwGD4XDJ51w40XClXUnte229K7s36At9cMooBQHMunC2JitpOSvIn76qR/LNdnQ8vmlHoXd/ZToOh7kSW8Mi8HijYedQa5VWLjOUXubIbleYI/WC2MtrcRji8MqjvKMB669aEtWrGT3NeIKL0IXIMFxFzWRX8zrs/0V09LxevGXR78SnSq45Dk1w3XayKBvEbAZH/jiy2flZFdyK1NHu+/zZS29Kn5sn74v5qVo6N+pj1+DIYujOBZNExxuNpW69WB5q0jgj0GstISccU2s1bwQKRouVrI6T0ZIfBaCZoiebLGSCPhR7/kV0aiVfkq8edX7fJlLN0J+05f2hv5cdael/1lw82Q6Ea5QKBrj0bQzhpbQCKbedgbkc9mPcHyjd5OddTC6SnD5am1d69QeuinWSW4jkt7gkyQ4wzeMUORh87yykYye0dlNJYaNOSnDJlIPpaQNf2akZBVAQeYMpBFbGjHahNr3sBfTqdo/wDU4f3a5n4yv97IS1papEixxqERRhVHADjurwlJyetJ7Qcv6c+Np3T/APFXa0P+/q8yl21u0GLyxaHHh7IeM9kijK92d69zGubha/I1lLdv4EOS6R0yZtERwP8AlLe5VTnj1Zjl2M9xBX5Iruwo6mLc1lKPfdX9SnYtTvaFr+zw/QFcDFfrz4vxIa+v/wCbrr4v+oVlgvqIcQRfRF+bl+Ml+cV76U+ofBAulc4CgIrWr2nP8W1beB+ohxDPuq/tO3+KT5qmN+onxYRLdYv+r91vsrKMvlQI7UTRUtzaJHKdi1Ek7OoPhTyGeTKvjxIlxgrxY8fB8b6xkRC9IE8cXUb1Vo7hXVBu8BCQ2AOCjdXAwVOc6tVW2NSV+m+wMtNcYooBQELrjoP2ZaSQbgxw0ZPKRd657Ad4PkY1s4WvyNVT3b+AKLqFrmtopsL8NEYmIR2BOMnJR8ZI3nIbhg8sDPSxuDdZ8tR2393KW6/1+0dEufZCueSxguT6Nw85FaEMBiJu2rbiQl9BaVS6gS4jDBXGcMMEEHBB7d44868K1J0puD3A5fNt6F0m0hVjaz7XD3jHawOW0jcuzvrsq2Nw2rf5l77ylw0v0i2MUJkilEzkeBGobJblt5HgDtzv760KWjq0p6slZb2QheibQcm1LpCcHbm2urzuJDHakkx2E4A7jyNbGk68bKjDJZ+SKTvSp+bJ++L+ala2jfqY9fgyHzoq/NkPfL/MerpL6mXV4Ar/AEzaFJSO9j3FPwchHvG8QnuJK/LFbWiq210nv2opt9CftOX9ob+XHXnpf9ZcPNgnNZNdILKeKGZX2XUsZACQu/C7vdc843jduOa1sPgp14OUXluIeNI9IGj4ojIs6yHHgxpksTjcCMeD3nFWno+vKWq426WCvdEGjpSbi9lXZExwnLayxZ2A97nAHn7K29KVI2jSju9opH9LsoS+tHbgqKT3CUk166LTdGaXvYC1HpM0b+mf+E/2Vo/DMRzd6ISOgtcbO7k6qCRmfZLYKMvgjAO8jyivKtg6tGOtNbOIKR058bTun/4q6Wh/39XmU6nB4q9w+auI8yHDOlPQptrxnTdFcfhABw2wfwg9J2vl19Lo2tylKzzjs9PfQU69qd7Qtf2eH6Arg4r9efF+JDX1/wDzddfF/wBQrLBfUQ4gi+iL83L8ZL84r30p9Q+CBdK5wFARetJ/E7j4pvmrawX1EOKDGqw/E7f4pfmpjfqJ8WEWqCzyqnHEA8+yujRw96cX0IEFqnpcwWpt4k6y5N1eJFFnA8Gdy0kh9zGu0CW8oA3kV3WREdpXVvEd0rt1k8ofblIxlvGUKPcIDjC187WxUoYtLKMZZLpzfF3FjJqxe9dawvz2ArfCXwW9Y9daeNpclXlHp8dpUSlaoFAKAjNMav2t17YgSQgYDEYYDsDLhh6a9qWIqUvySsDRsdR9HRHaS1Qnj4ZaT0CQmvWeOxE1Zy8vAFhArVBr31lFMhjmjWRDxVgCPId/Py1lCcoPWi7MEJa6i6OjfbW1TPHwi7jzK5I9VbEsdiJKzl5AsYrUBgvbOOVDHKiuhxlWGQcHIyO8VnCcoPWi7MCys44UEcSKiDOFUYAycnA7zSc5TetJ3YPV1bJIhjkUOjDDKwyCPKKkZOLvF2YMWj9GwwKVhiSNSckIAATgDO7ngD0VlOpOo7zdwfb+winTYmjSRfeuoIz2jPA+UVIVJQd4uzBCW+oejUbbFqhPYzO6/usxHqrZlj8RJWcvAFjVQAABgDcAOAHkrUBo6R0JbTsGngjkYDALqCQM5wM+U16U69SmrQk0DU+9Kw/U4P4a16fi6/3vtBs2GgbWBtuG3ijbBG0igHB4jI5bqwnXqTVpSbQMmktEW9xs9fDHLs52dtQ2M4zjPDOB6KlOtOn+RtA3AK8waukdGQTgLPEkgU5AdQ2DwyM1nTqzp7YOwM9vCqKqIoVVACqNwAG4ADsrGUnJ3YPl1bJIhjkUOjDDKwyCPKKRk4u8XtB4sbGKFNiGNY0yTsqMDJ4nAqznKbvJ3YNisAKAgtd5dmymPaFX951Fb2jY62Jh1+DIyQ0NFsW8K9kUY9CitfEy1qs5dL8Sl/tYQEUY4Ko9VfV0YatOMeZIpUtSoI477SibIEgnRy2N/VTIJFGewNtnz17PIiIvT5N7MRGStofGkG4zkeCyxn9FlcFvdb8bt54mOcKFXlErzeXMt1+l83MMyH1bYQXNxZ8F2uuiH+lgNpR2Y3bvIa1sYnWoQxG/8r4reRFnrmFFAKAUAoBQCgFAKAUAoBQCgFAKAUAoBQCgFAKAUAoBQCgFAKAq3SCxaGKEcZZkXzb/AKytdTRStUlUf7YtkZbrKDadEHDIHmHH1Vo0IcrVjHnf9lLpX2BTnus2jM6WhQyNHDewlJQu4yG3Jfq9oeKGUgE8SARzrJZGLzJHXW52RHb2qqZwu5QPAihPgiSTHiqCMKvM8OBrm4+hTlFVKmUc7Zu+7tsVlF09oiO2iSdJPxlZAwkfJaZ23MhA45HADhw5k1pYXEyrzdOS+RrJZRW5kZYNB6ZjuUyvguu6SM+MjcCCOzPOuficNOhKzy3Pcy3JKtYCgFAKAUAoBQCgFAKAUAoBQCgFAKAUAoBQCgFAKAUAoBQCgKrd/jGk40G9LZC7fGNwH0fQa6sP8OClLfN2XBe2TedE1ctckyHluXv5n/3tr00TQu3VfBeZkT9d0FX6Q9HSSWomgH4e2dZ4vKU8ZfLlc7ueBVRGYtBzW8dgLl3MzXIV5HAzJLK4wsaKOYPgKg8XZ7zWNSCnFxlkwivwaDkE3X3YHXY/Bxg5SJDw2eTP2t27hXzmLboL8PBWW975fx0Ai9OWMUtwBAXS6GC0sWAEXkZ+RzyXie6ssNVqU6LdSzp7k97/AOPrkuJD5Npe9tFzdRJLGN3XRsFPYMq3E9wFI4bDYh2oycXzNX7wbVvrjaMcO7RN72VCp9IyPXXnLRmIW2KUl0O4uSttpGGT8nNG3wXU+oGtSdCpD80WuoptV5AUAoBQCgFAKAUAoBQCgFAKAUAoBQCgFAKAUAoBQEPrJp5LWPO5pSPwcfMnkSOS/wDytzB4OWIl/wAd797w2ZdQtXpAhaT8rKesmY8RnOF7953dpNbdSLxlbUp7IR2e+O4JHSYIgihVGAOFdynTjTioxyRT3WYFAUC50T9zbr2WkLz2h2z1aZZrV5DmSSKPgUbnjeozyzWWZjkbWlNZ7a8WOCyljkmlzsuTjqUGNuRw2DkZACe6OOQJHjWw9OqrVFct+Y+fe4tlAzBwY1BeSRzhmPFncniT/wDK5GLwFepPWi01uWVlzLcMiH0foK4uHF1cwsFG+3gIzsDlJIP0h7D4vfWNXD1qMOSpRbv+aXP0Lo8Qe9YJGBEC2/XTuMrGyZCrwMkm7wUHrO4Vr4fB1U3KV4pZ2vfgvewMhZ9VLS3haS7XaPFnAZBtHgsSLgDecAVsfjMZOoo0k0tya722SxraH1VdgzmSe2UkGKNJTtKv/lyOPA4HCriNIRi1G0ZtZtrY30CxivI7xJhb217JNJxcOqkRryMjnPoxn1VlTlh503VrUlFbrN7eC2A2NI3OkraPrJbi3YcACp2mY8FUKoyTWFKGCrz1YQkuvLpe0bTbtrrSpUMYbbeM7JLKw7xnANeM6eATaUpdzQ2mvZazXkjOsdmkuwcMyS4XPYGO4nur0qYHDwScqjV+dbewXM11rPcxKXmsGRRxbrkI+asIYCjUlq06t3/1YuZTrPKPG0fc+Zdr5hWP4Cm8q0fAXMS67JkqbW52l8YbAJGeGRnIrJ6Lla+vG3EXPX37248aK4XvjH91T4VV3Si+v+Bc9LrzZ8zIO+M/VUeisR0douexrtY/pSO+OT6hU+FYr7e9eoujIuuVif8AHH7kn9tYvRmK+zvXqLo9ffdY/px+6/8AbU+G4n7O9eouj4dcLH9P/sk/tq/DcV9nevUXRjOu1j+lJ7o5PrWsvheK+3vXqLowvr3ZjgZD3J9pFZLRGJfN2i5hbX6DcEhmYnhuUZPk3ms/hFX90ort9Bc8S64z+40fMfK22PmQ/PWUdGUv3Vl3eouY9Ba5Sz3EcTRIquWGQWJBVS3HgeHZzrLE6Mp0aMpqTbVu92CZcZpVRS7HCqCSewAZJrjxi5NRWbKUqz1h0jOGkhgiMQZsM+FwBv3kuM4HE12qmDwdJqFST1uj+mS7Im71tvnVcOilzhViUFzy3A7RGTuHM8q26ejcMpWs3bny8iXLdqHqDMzeyr0MHJBRZDl/hMDwbszw7M8PWvSlUXJQ+WG+2/oXRzlSOp21ssY2VGB8/lNetGjClHVgrIyM1eoFAKAUBXNNajaPuSWltl2jxdCUJPa2wRtHvzVuyWRE/wD8wtgNmO5vIl96kw2cdhBXf/1S4sZ31Muh4ml7wfD2X9W6lxYj4dRdIRPJLDpdg8mNtmgVi2yMLksx3DJ3AVbolmeL3VTTDvHI2kIZTExaMPCqqGIxtFVXBYcic45UuhZmd7XWEZ/CWL+UhgR3eCB6alosu0j9E6O0zaoUWzs5SWZ3dmzI7scszszAE7+wDG4VjKEJZruJtNV7XSpufZM2iYpSqhYkEsSpH75wAx2mO7wjvGN2KxVCkouKSs89mY2n3T1xpGeEw/cd4gxXaaOdSxQEF0GB4O0N21vxk7jWEcHh4yUlFXXQNpltdLzRIEXV+dFXcoSWQj+Xx8tYVMDQqScpK7fS/UX6CKN673DTXWibx1XHURKshSPA8JmyvhuTz4DAwKyhg6UIOENl89rv25g39I61nqn6nRt8suDsGSNtgHtbAycccY34rX+FYfp7Rc1NCaZtrdSPYOkmkfBllMalnbmT2Djgcs1618BTrW1nsWSWSFzDpTSy3Myq9ppD2KoBMSxfhJZP9Z3BUHYCc+TlKGj6VFtxz5+bgLkrLrLGIyItG6RDBSEVoMICBhQdkEhe4V4/CaLd232/wLkXoa/SIdZLo3SE1w4HWyGHAzzWNdk7KDkPIM1sVMFTnFQu0luT7+JLmTSt916BBoq/jUt4ezF4TJg5UMU8DJxvHLI51KWBp05aybfFlPS3kapspoO63DC7UWd+N20eryaPBRbu5y/2Y6jW0BEkSlptD3k075Lv1OEznOI0K4RfNmvWph4zio6zSXM3385EfNMJLM6AaHukgXJkjVSjSN7nLrH4KjsHGpSwsKb1k3fpbZSTt9L3CAKugJwAMAB3GAOHCGvGWjqEneV31v1HUQc+nZLe49kXujpS7ZFujSNGsaDcwjBQ7b7xluO/lXosDRVN00tjz258WS5bb/QLSFWuzuYbQtFY9Wg9yJG3GZ+Oc4UchzrlYzUwlo0FZvN5tLovkZWIJFV9KqqABLaEggDADMDuGPJJ6jWDbhgW5PbOXh/RN5918vGKx2kW+SdhkD3gPqyfUpqaMpRUpV55R8ffkGedB6saRnVLVpI7aAKQwQbTFfdbWDvJJ98Bv4VvUZYWrXcopylnd5Lh5bBZnQ9V9SrSx8KJNqXGDNJ4T+XZ5IO4Dz11G7lSsWOoUUAoBQCgFAKAUAoBQCgFAKAUAoBQCgFAKAUAoBQCgFAKAUAoDmWs8iXGmoUmdVt7KLr5SxwobIbwid3Ew+g1ksjF5mDWPWGa4aWW2HVW6Ln2TIp2mCrn8DG3aeDNu31xcVToyxHzvWk7JRW7i/JC5q6h2jCFriTfJOxck8dkE7PpJJ+UK1NJ1E6ipRygre/AI1dXB7JvZ7w70Q9VF6MEjzb/AP8AQ16Yv/BhoUFm9r9+8gszqOrkGEL++OB3D/vPora0TS1abnzvuX83MiXrqgUAoBQCgFAKAUAoBQCgFAKAUAoBQCgFAKAUAoBQCgFAKAUAoBQHNdWtDw3WltIzTxiTqpY1RW3rtAEZK8GIEYxnhWTyMbbSI150vHcy+w4H2jJOEd18XZUgsFbgxG7OOGK5KoOlXqYmeSV12WDZJ6w3It7SVl8HZTZTyE4RMdxIrj4SDrYiKe93fiysw6m2XVWcQ5sNs977x6FwPNWekavKYiT5tnYEdMsItmNF7FGe/ifXX0eGp8nSjHmRTYr2AoBQCgFAKAUAoBQCgFAKAUAoBQCgFAKAUAoBQCgFAKAUAoBQCgOXaP0NJPpPSNsZ2igMsUsyKMPKjqSqhxvVN+Gxx4VluMd5401aRrpiOKNVWOC12lRQAFLZTGBw3FTXK0ilToTks5NX6v6G80OkNiYI4hxlmRfUfrxWjolJVZTf7YthlrtoRlUHDKqO7cBXOgteok97Xeyl4r7IooBQCgFAKAUAoBQCgFAKAUAoBQCgFAKAUAoBQCgFAKAUAoBQCgFAUPSsTppoKkhi9l2TRh1AJEkb7RYBtxYIN2QeNXcY7yBstEpb6Uuo49sqkUILuxd2eQK7M7HiSQT5q5WmL8jHj5Dea+tQ2ruwj5dYzn5JQj5jWjgflw9aXQl23DLlo5cyp8IerfWpg1evBdJS4V9aUUAoBQCgFAKAUAoBQCgFAKAUAoBQCgFAKAUAoBQCgFAKAUAoBQCgKV0kjqjZXw/y9yoc9kMuEk+YDz1URms8GdLXy83tbeRfLsEr9o89auOpcrh5JZ59g3lc0xv0nZjsSU/7X/trjYfZgar6V4om8ueifyyd/wBRrWwH1EOPkylur6sooBQCgFAKAUAoBQCgFAKAUAoBQCgFAKAUAoBQCgFAKAUAoBQCgFAR2seixdWs1u3+IjKD2NxU+ZgD5qIM5/qlpJnvLGWTdI1vcWM4PET2xWQbXlZQTWTMUYNZrbq9NWy43GKQr3FZvm4Vxq1DkcLVisrprhdB5lq0Ufwyd/1GuXgfqIcfIpbq+rKKAUAoBQCgPlAfaAUAoBQCgFAKAUAoBQCgFAKAUAoBQCgFAKAUAoBQCgOSdIttJYXkd7EPwMk0UrgDhPGGDY7C8bN3+F5KyW0xewkdcF63S+jmjIYPDMVPaBHI27vB3VrYuk6mHnCOf83DzJrR35VPhD56+ZwmyvDiUuFfWlFAKAUAoBQCgFAKAUAoBQCgFAKAUAoBQCgFAKAUAoBQCgFAKAUAoBQGhp3RMd1A9vKMq4xnmCN6svlBwfNQHKNFCeHSejrK4Hh2rTosg4SQSI3VFee7DLjluHEGs9xhvOmaRs8TxuqnBYbWBzBG89/1VxcVhrYmnUgs2r9uZmTVdcCgFAKAUAoBQCgFAKAUAoBQCgFAKAUAoBQCgFAKAUAoBQCgFAKAUAoBQFU1m0YjX1hcHIdHdRjGCCpO/dy+uqiMtdQooBQCgFAKAU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22411288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Discussion: Which of these statements would lead to informed consent?</a:t>
            </a:r>
          </a:p>
        </p:txBody>
      </p:sp>
      <p:sp>
        <p:nvSpPr>
          <p:cNvPr id="3" name="Text Placeholder 2"/>
          <p:cNvSpPr>
            <a:spLocks noGrp="1"/>
          </p:cNvSpPr>
          <p:nvPr>
            <p:ph type="body" sz="quarter" idx="10"/>
          </p:nvPr>
        </p:nvSpPr>
        <p:spPr>
          <a:xfrm>
            <a:off x="467360" y="1590283"/>
            <a:ext cx="8014789" cy="4176851"/>
          </a:xfrm>
        </p:spPr>
        <p:txBody>
          <a:bodyPr/>
          <a:lstStyle/>
          <a:p>
            <a:pPr marL="514350" indent="-514350" defTabSz="400050">
              <a:spcBef>
                <a:spcPts val="1800"/>
              </a:spcBef>
              <a:buFont typeface="+mj-lt"/>
              <a:buAutoNum type="alphaUcPeriod"/>
            </a:pPr>
            <a:r>
              <a:rPr lang="en-US" dirty="0"/>
              <a:t>If you take PEP, it can lower your chances of getting HIV.</a:t>
            </a:r>
          </a:p>
          <a:p>
            <a:pPr marL="514350" indent="-514350" defTabSz="400050">
              <a:spcBef>
                <a:spcPts val="1800"/>
              </a:spcBef>
              <a:buAutoNum type="alphaUcPeriod"/>
            </a:pPr>
            <a:r>
              <a:rPr lang="en-US" dirty="0"/>
              <a:t>If you take PEP, it can lower your chances of getting HIV. You may experience side effects such as nausea, fatigue, and headaches.</a:t>
            </a:r>
          </a:p>
        </p:txBody>
      </p:sp>
      <p:sp>
        <p:nvSpPr>
          <p:cNvPr id="5" name="Oval 4">
            <a:extLst>
              <a:ext uri="{FF2B5EF4-FFF2-40B4-BE49-F238E27FC236}">
                <a16:creationId xmlns:a16="http://schemas.microsoft.com/office/drawing/2014/main" id="{F807B5CD-7B42-4FE5-AEBC-6CF4DAD77BCC}"/>
              </a:ext>
            </a:extLst>
          </p:cNvPr>
          <p:cNvSpPr/>
          <p:nvPr/>
        </p:nvSpPr>
        <p:spPr>
          <a:xfrm>
            <a:off x="156935" y="2321169"/>
            <a:ext cx="8325214" cy="1666937"/>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290981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D7179-E917-4E20-BB92-148F3254816C}"/>
              </a:ext>
            </a:extLst>
          </p:cNvPr>
          <p:cNvSpPr>
            <a:spLocks noGrp="1"/>
          </p:cNvSpPr>
          <p:nvPr>
            <p:ph type="title"/>
          </p:nvPr>
        </p:nvSpPr>
        <p:spPr/>
        <p:txBody>
          <a:bodyPr/>
          <a:lstStyle/>
          <a:p>
            <a:r>
              <a:rPr lang="en-US" dirty="0"/>
              <a:t>Discussion: Environmental factors</a:t>
            </a:r>
          </a:p>
        </p:txBody>
      </p:sp>
      <p:sp>
        <p:nvSpPr>
          <p:cNvPr id="3" name="Text Placeholder 2">
            <a:extLst>
              <a:ext uri="{FF2B5EF4-FFF2-40B4-BE49-F238E27FC236}">
                <a16:creationId xmlns:a16="http://schemas.microsoft.com/office/drawing/2014/main" id="{3B24BE0A-F4C9-4436-BF64-037E443B0E79}"/>
              </a:ext>
            </a:extLst>
          </p:cNvPr>
          <p:cNvSpPr>
            <a:spLocks noGrp="1"/>
          </p:cNvSpPr>
          <p:nvPr>
            <p:ph type="body" sz="quarter" idx="10"/>
          </p:nvPr>
        </p:nvSpPr>
        <p:spPr/>
        <p:txBody>
          <a:bodyPr/>
          <a:lstStyle/>
          <a:p>
            <a:r>
              <a:rPr lang="en-US" dirty="0"/>
              <a:t>We all work within and are affected by our environments (e.g., the health facility where you work)</a:t>
            </a:r>
          </a:p>
          <a:p>
            <a:r>
              <a:rPr lang="en-US" dirty="0"/>
              <a:t>What about your environment could make it more difficult for you to uphold these fundamental principles?</a:t>
            </a:r>
          </a:p>
          <a:p>
            <a:r>
              <a:rPr lang="en-US" dirty="0"/>
              <a:t>What could be changed about your environment to make it easier to uphold these fundamental principles?</a:t>
            </a:r>
          </a:p>
        </p:txBody>
      </p:sp>
    </p:spTree>
    <p:extLst>
      <p:ext uri="{BB962C8B-B14F-4D97-AF65-F5344CB8AC3E}">
        <p14:creationId xmlns:p14="http://schemas.microsoft.com/office/powerpoint/2010/main" val="1785904137"/>
      </p:ext>
    </p:extLst>
  </p:cSld>
  <p:clrMapOvr>
    <a:masterClrMapping/>
  </p:clrMapOvr>
</p:sld>
</file>

<file path=ppt/theme/theme1.xml><?xml version="1.0" encoding="utf-8"?>
<a:theme xmlns:a="http://schemas.openxmlformats.org/drawingml/2006/main" name="Office Theme">
  <a:themeElements>
    <a:clrScheme name="FHI 360 - 2015 A">
      <a:dk1>
        <a:srgbClr val="3B352F"/>
      </a:dk1>
      <a:lt1>
        <a:sysClr val="window" lastClr="FFFFFF"/>
      </a:lt1>
      <a:dk2>
        <a:srgbClr val="006595"/>
      </a:dk2>
      <a:lt2>
        <a:srgbClr val="D2CCB8"/>
      </a:lt2>
      <a:accent1>
        <a:srgbClr val="02B7EA"/>
      </a:accent1>
      <a:accent2>
        <a:srgbClr val="F37421"/>
      </a:accent2>
      <a:accent3>
        <a:srgbClr val="AFBD21"/>
      </a:accent3>
      <a:accent4>
        <a:srgbClr val="4A2256"/>
      </a:accent4>
      <a:accent5>
        <a:srgbClr val="F8981D"/>
      </a:accent5>
      <a:accent6>
        <a:srgbClr val="E04726"/>
      </a:accent6>
      <a:hlink>
        <a:srgbClr val="02B7EA"/>
      </a:hlink>
      <a:folHlink>
        <a:srgbClr val="00659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79ECE"/>
        </a:solidFill>
        <a:ln>
          <a:noFill/>
        </a:ln>
        <a:effectLst/>
      </a:spPr>
      <a:bodyPr rtlCol="0" anchor="ctr"/>
      <a:lstStyle>
        <a:defPPr algn="ctr">
          <a:defRPr dirty="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76200" cap="flat" cmpd="sng" algn="ctr">
          <a:solidFill>
            <a:schemeClr val="accent1"/>
          </a:solidFill>
          <a:prstDash val="solid"/>
          <a:roun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1695F8E23BC794197D71528F4C094EE" ma:contentTypeVersion="12" ma:contentTypeDescription="Create a new document." ma:contentTypeScope="" ma:versionID="afc6b0b30eb4328db3fc92703ee14dbd">
  <xsd:schema xmlns:xsd="http://www.w3.org/2001/XMLSchema" xmlns:xs="http://www.w3.org/2001/XMLSchema" xmlns:p="http://schemas.microsoft.com/office/2006/metadata/properties" xmlns:ns2="f77f577e-e257-45ce-85d4-0b19c9e8ccbe" xmlns:ns3="21e8aabe-428a-4900-a909-5126c06becd6" targetNamespace="http://schemas.microsoft.com/office/2006/metadata/properties" ma:root="true" ma:fieldsID="650566a4939d14d8404b5ac119bc1d83" ns2:_="" ns3:_="">
    <xsd:import namespace="f77f577e-e257-45ce-85d4-0b19c9e8ccbe"/>
    <xsd:import namespace="21e8aabe-428a-4900-a909-5126c06becd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7f577e-e257-45ce-85d4-0b19c9e8cc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1e8aabe-428a-4900-a909-5126c06becd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CAF875-008C-4537-AEC2-1EE3CFE20139}">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f5cfd0db-0c16-4052-b4ad-40bf5bd9f233"/>
    <ds:schemaRef ds:uri="http://purl.org/dc/dcmitype/"/>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3477895-265B-4D9A-BBF6-0223AA570ADB}">
  <ds:schemaRefs>
    <ds:schemaRef ds:uri="http://schemas.microsoft.com/sharepoint/v3/contenttype/forms"/>
  </ds:schemaRefs>
</ds:datastoreItem>
</file>

<file path=customXml/itemProps3.xml><?xml version="1.0" encoding="utf-8"?>
<ds:datastoreItem xmlns:ds="http://schemas.openxmlformats.org/officeDocument/2006/customXml" ds:itemID="{B0F9050B-E4AA-4557-BEB0-DD5A9A1AD93B}"/>
</file>

<file path=docProps/app.xml><?xml version="1.0" encoding="utf-8"?>
<Properties xmlns="http://schemas.openxmlformats.org/officeDocument/2006/extended-properties" xmlns:vt="http://schemas.openxmlformats.org/officeDocument/2006/docPropsVTypes">
  <Template/>
  <TotalTime>84196</TotalTime>
  <Words>12071</Words>
  <Application>Microsoft Office PowerPoint</Application>
  <PresentationFormat>On-screen Show (4:3)</PresentationFormat>
  <Paragraphs>1160</Paragraphs>
  <Slides>205</Slides>
  <Notes>135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205</vt:i4>
      </vt:variant>
    </vt:vector>
  </HeadingPairs>
  <TitlesOfParts>
    <vt:vector size="214" baseType="lpstr">
      <vt:lpstr>MS Mincho</vt:lpstr>
      <vt:lpstr>Arial</vt:lpstr>
      <vt:lpstr>Calibri</vt:lpstr>
      <vt:lpstr>Calibri Light</vt:lpstr>
      <vt:lpstr>Courier New</vt:lpstr>
      <vt:lpstr>Mangal</vt:lpstr>
      <vt:lpstr>Times New Roman</vt:lpstr>
      <vt:lpstr>Wingdings</vt:lpstr>
      <vt:lpstr>Office Theme</vt:lpstr>
      <vt:lpstr>Health Care Worker Training:  Preventing and Responding to Violence against Key Populations</vt:lpstr>
      <vt:lpstr>Module 1 Setting the Stage</vt:lpstr>
      <vt:lpstr>Session 1.1 Welcome and Introductions</vt:lpstr>
      <vt:lpstr>Objective</vt:lpstr>
      <vt:lpstr>Introductions</vt:lpstr>
      <vt:lpstr>Session 1.2 Pre-Test</vt:lpstr>
      <vt:lpstr>Objective</vt:lpstr>
      <vt:lpstr>Pre-test</vt:lpstr>
      <vt:lpstr>Session 1.3 Learning Objectives and Agenda</vt:lpstr>
      <vt:lpstr>Objective </vt:lpstr>
      <vt:lpstr>Training goal</vt:lpstr>
      <vt:lpstr>Training objectives</vt:lpstr>
      <vt:lpstr>Discussion: Expectations</vt:lpstr>
      <vt:lpstr>Agenda review</vt:lpstr>
      <vt:lpstr>Session 1.4 Group Norms</vt:lpstr>
      <vt:lpstr>Objective</vt:lpstr>
      <vt:lpstr>Module 2 Building Core Knowledge</vt:lpstr>
      <vt:lpstr>SESSION 2.1 The HIV Epidemic in [Country]</vt:lpstr>
      <vt:lpstr>Objectives</vt:lpstr>
      <vt:lpstr>HIV epidemic in [country]</vt:lpstr>
      <vt:lpstr>Key populations and HIV globally</vt:lpstr>
      <vt:lpstr>HIV among key populations in [country]</vt:lpstr>
      <vt:lpstr>What influences people’s health, including their vulnerability to HIV?</vt:lpstr>
      <vt:lpstr>Activity: What is behind high HIV prevalence rates for some populations?</vt:lpstr>
      <vt:lpstr>What influences people’s health, including their vulnerability to HIV?</vt:lpstr>
      <vt:lpstr>National strategic plan</vt:lpstr>
      <vt:lpstr>Questions and reflections</vt:lpstr>
      <vt:lpstr>SESSION 2.2 Sex, Gender, Gender Identity, Gender Expression, Sexual Orientation: Understanding Ourselves and Each Other</vt:lpstr>
      <vt:lpstr>Objectives</vt:lpstr>
      <vt:lpstr>Activity: Sex and gender: What’s the difference?  (Part 1)</vt:lpstr>
      <vt:lpstr>Biological sex</vt:lpstr>
      <vt:lpstr>Gender</vt:lpstr>
      <vt:lpstr>Gender identity</vt:lpstr>
      <vt:lpstr>Gender expression</vt:lpstr>
      <vt:lpstr>Activity: Sex and gender: What’s the difference? (Part 2)</vt:lpstr>
      <vt:lpstr>Sexual orientation</vt:lpstr>
      <vt:lpstr>PowerPoint Presentation</vt:lpstr>
      <vt:lpstr>Discussion: Gender norms</vt:lpstr>
      <vt:lpstr>Discussion: Gender norms (debrief)</vt:lpstr>
      <vt:lpstr>Discussion: Effects of gender norms</vt:lpstr>
      <vt:lpstr>Discussion: Effects of gender norms (continued)</vt:lpstr>
      <vt:lpstr>Discussion: Effects of gender norms (continued)</vt:lpstr>
      <vt:lpstr>What is stigma?</vt:lpstr>
      <vt:lpstr>What is discrimination?</vt:lpstr>
      <vt:lpstr>Stigmatization process</vt:lpstr>
      <vt:lpstr>Stigmatization process with gender norms</vt:lpstr>
      <vt:lpstr>Gender-based violence (GBV)</vt:lpstr>
      <vt:lpstr>What might this look like among health care workers?</vt:lpstr>
      <vt:lpstr>Discussion: What characteristics may affect services received?</vt:lpstr>
      <vt:lpstr>Activity: The last post-exposure prophylaxis (PEP) </vt:lpstr>
      <vt:lpstr>Activity: The last PEP (debrief)</vt:lpstr>
      <vt:lpstr>Questions and reflections</vt:lpstr>
      <vt:lpstr>SESSION 2.3 Understanding Violence against Key Populations (Characteristics, Perpetrators, Causes, Consequences)</vt:lpstr>
      <vt:lpstr>Objectives</vt:lpstr>
      <vt:lpstr>Types of violence</vt:lpstr>
      <vt:lpstr>PowerPoint Presentation</vt:lpstr>
      <vt:lpstr>Questions (one question per group)</vt:lpstr>
      <vt:lpstr>PowerPoint Presentation</vt:lpstr>
      <vt:lpstr>Violence affects the HIV epidemic</vt:lpstr>
      <vt:lpstr>Violence against key populations in [Country]</vt:lpstr>
      <vt:lpstr>Questions and  reflections</vt:lpstr>
      <vt:lpstr>Session 2.4 Focus on Intimate Partner Violence</vt:lpstr>
      <vt:lpstr>Objectives</vt:lpstr>
      <vt:lpstr>Intimate partner violence in [Country]</vt:lpstr>
      <vt:lpstr>Index testing</vt:lpstr>
      <vt:lpstr>Activity: Thandi’s story</vt:lpstr>
      <vt:lpstr>Activity: Thandi’s story (debrief)</vt:lpstr>
      <vt:lpstr>Discussion: What about in the case of key populations?</vt:lpstr>
      <vt:lpstr>Questions and reflections</vt:lpstr>
      <vt:lpstr>SESSION 2.5 Legal and Policy Obligations, Opportunities, and Barriers in the Local Context</vt:lpstr>
      <vt:lpstr>Objectives</vt:lpstr>
      <vt:lpstr>The slides used here will be provided by a local lawyer</vt:lpstr>
      <vt:lpstr>The slides used here will be provided by a local lawyer</vt:lpstr>
      <vt:lpstr>The slides used here will be provided by a local lawyer</vt:lpstr>
      <vt:lpstr>The slides used here will be provided by a local lawyer</vt:lpstr>
      <vt:lpstr>“How can I promise confidentiality if the law says I have to report to the police?”</vt:lpstr>
      <vt:lpstr>Remember   </vt:lpstr>
      <vt:lpstr>Questions and reflections</vt:lpstr>
      <vt:lpstr>SESSION 2.6 Panel Discussion with Key Population Members</vt:lpstr>
      <vt:lpstr>Objectives</vt:lpstr>
      <vt:lpstr>Panel discussion</vt:lpstr>
      <vt:lpstr>Thank you!</vt:lpstr>
      <vt:lpstr>Module 3 Applying Principles and Building Skills</vt:lpstr>
      <vt:lpstr>SESSION 3.1 Fundamental Principles of Violence Prevention and Response</vt:lpstr>
      <vt:lpstr>Objective</vt:lpstr>
      <vt:lpstr>Fundamental principles of violence prevention and response</vt:lpstr>
      <vt:lpstr>Principle 1: Do no harm</vt:lpstr>
      <vt:lpstr>Discussion: How to avoid harm</vt:lpstr>
      <vt:lpstr>Principle 2: Promote human rights</vt:lpstr>
      <vt:lpstr>Discussion: How to promote human rights</vt:lpstr>
      <vt:lpstr>Principle 3: Self-determination and access to all services</vt:lpstr>
      <vt:lpstr>Discussion: How to ensure self-determination</vt:lpstr>
      <vt:lpstr>Principle 4: Privacy, confidentiality, and informed consent</vt:lpstr>
      <vt:lpstr>Activity: Privacy and confidentiality</vt:lpstr>
      <vt:lpstr>What do we mean by confidentiality?</vt:lpstr>
      <vt:lpstr>What do we mean by consent?</vt:lpstr>
      <vt:lpstr>What is informed consent?</vt:lpstr>
      <vt:lpstr>Discussion: Which of these statements would lead to informed consent?</vt:lpstr>
      <vt:lpstr>Discussion: Environmental factors</vt:lpstr>
      <vt:lpstr>Questions and reflections</vt:lpstr>
      <vt:lpstr>SESSION 3.2 Barriers to Disclosing Violence </vt:lpstr>
      <vt:lpstr>Objective</vt:lpstr>
      <vt:lpstr>Activity: Standing in her shoes</vt:lpstr>
      <vt:lpstr>Activity: Standing in her shoes (debrief)</vt:lpstr>
      <vt:lpstr>The importance of your response</vt:lpstr>
      <vt:lpstr>What happens when we blame victims?</vt:lpstr>
      <vt:lpstr>Discussion: Questions that blame</vt:lpstr>
      <vt:lpstr>Our response to one victim affects others</vt:lpstr>
      <vt:lpstr>Discussion: Why do we blame victims?</vt:lpstr>
      <vt:lpstr>Questions and reflections</vt:lpstr>
      <vt:lpstr>SESSION 3.3 The Importance of Health Care Workers in Violence Prevention and Response</vt:lpstr>
      <vt:lpstr>Objective</vt:lpstr>
      <vt:lpstr>Why health care workers?</vt:lpstr>
      <vt:lpstr>Health care worker roles</vt:lpstr>
      <vt:lpstr>Activity: What would you think?</vt:lpstr>
      <vt:lpstr>Activity: What would you think? (continued)</vt:lpstr>
      <vt:lpstr>Questions and reflections</vt:lpstr>
      <vt:lpstr>Session 3.4 Asking about and Responding to Violence</vt:lpstr>
      <vt:lpstr>Objectives</vt:lpstr>
      <vt:lpstr>An important note on asking about violence</vt:lpstr>
      <vt:lpstr>Asking about violence in health care settings (continued)</vt:lpstr>
      <vt:lpstr>Minimum requirements to ask about violence</vt:lpstr>
      <vt:lpstr>Steps for asking about and responding to violence</vt:lpstr>
      <vt:lpstr>What asking about violence can look like</vt:lpstr>
      <vt:lpstr>Direct questions on IPV</vt:lpstr>
      <vt:lpstr>How a health care worker could respond to a service user who discloses violence: first-line support</vt:lpstr>
      <vt:lpstr>Listen closely with empathy and no judgment</vt:lpstr>
      <vt:lpstr>Activity: Skills of a good listener</vt:lpstr>
      <vt:lpstr>Activity: Brainstorm listener do’s and don’ts</vt:lpstr>
      <vt:lpstr>Discussion: Demonstrating listening skills</vt:lpstr>
      <vt:lpstr>Inquire about needs and concerns</vt:lpstr>
      <vt:lpstr>Techniques to inquire about needs and concerns</vt:lpstr>
      <vt:lpstr>Activity: Inquire about needs and concerns </vt:lpstr>
      <vt:lpstr>Activity: Inquire about needs and concerns  (continued)</vt:lpstr>
      <vt:lpstr>Validate</vt:lpstr>
      <vt:lpstr>Validate: Messages to use</vt:lpstr>
      <vt:lpstr>Validate: Messages to avoid</vt:lpstr>
      <vt:lpstr>Activity: Revisit standing in her shoes</vt:lpstr>
      <vt:lpstr>Enhance safety</vt:lpstr>
      <vt:lpstr>Ask about safety</vt:lpstr>
      <vt:lpstr>Activity: Safety planning</vt:lpstr>
      <vt:lpstr>Explore safety strategies</vt:lpstr>
      <vt:lpstr>What are safety tips for sex workers?</vt:lpstr>
      <vt:lpstr>Avoid putting victim at risk</vt:lpstr>
      <vt:lpstr>Support</vt:lpstr>
      <vt:lpstr>Ask about immediate needs</vt:lpstr>
      <vt:lpstr>Provide information and make referrals to available resources</vt:lpstr>
      <vt:lpstr>Identify existing strengths and networks</vt:lpstr>
      <vt:lpstr>How a health care worker could respond when a service user says they have NOT experienced violence</vt:lpstr>
      <vt:lpstr>Review tool to ask about and respond to violence</vt:lpstr>
      <vt:lpstr>Questions and reflections</vt:lpstr>
      <vt:lpstr>Session 3.5 Referring Effectively: Overview of Recommended Health, Social, and Justice/Legal Services and Improving Access to Each One</vt:lpstr>
      <vt:lpstr>Objectives</vt:lpstr>
      <vt:lpstr>Discussion: Meeting victims’ needs</vt:lpstr>
      <vt:lpstr>A note about immediate clinical services</vt:lpstr>
      <vt:lpstr>Referral process in [Country]</vt:lpstr>
      <vt:lpstr>Recognizing you as a resource</vt:lpstr>
      <vt:lpstr>Questions and reflections</vt:lpstr>
      <vt:lpstr>Session 3.6 Putting It All Together</vt:lpstr>
      <vt:lpstr>Objective</vt:lpstr>
      <vt:lpstr>Activity: Practice responding to violence</vt:lpstr>
      <vt:lpstr>Activity: Practice responding to and documenting violence (debrief)</vt:lpstr>
      <vt:lpstr>Questions and reflections</vt:lpstr>
      <vt:lpstr>Session 3.7 Data Collection and Sharing</vt:lpstr>
      <vt:lpstr>Objectives</vt:lpstr>
      <vt:lpstr>Discussion: Why do health care workers document cases of violence?</vt:lpstr>
      <vt:lpstr>Using data to strengthen service delivery</vt:lpstr>
      <vt:lpstr>Discussion: Using data to strengthen service delivery</vt:lpstr>
      <vt:lpstr>Data collection tools</vt:lpstr>
      <vt:lpstr>Discussion: What could happen if health care workers don’t protect service users’ data?</vt:lpstr>
      <vt:lpstr>Privacy and confidentiality in data collection and sharing</vt:lpstr>
      <vt:lpstr>Activity: How can we create secure records in practice and storage?</vt:lpstr>
      <vt:lpstr>Questions and reflections</vt:lpstr>
      <vt:lpstr>SESSION 3.8 Recap: Minimum Requirements to Ask about Violence</vt:lpstr>
      <vt:lpstr>Objective</vt:lpstr>
      <vt:lpstr>Discussion: Why is it important to have the minimum requirements in place before asking about violence?</vt:lpstr>
      <vt:lpstr>Minimum requirements in this training</vt:lpstr>
      <vt:lpstr>Questions and reflections</vt:lpstr>
      <vt:lpstr>Module 4 Using What We Have Learned </vt:lpstr>
      <vt:lpstr>Session 4.1 Taking Care of Ourselves: Identifying and Confronting Secondary Stigma and Stress</vt:lpstr>
      <vt:lpstr>Objectives</vt:lpstr>
      <vt:lpstr>Secondary stigma</vt:lpstr>
      <vt:lpstr>Activity: Best response game</vt:lpstr>
      <vt:lpstr>Self-care</vt:lpstr>
      <vt:lpstr>Consequences of poor self-care</vt:lpstr>
      <vt:lpstr>Recommendations for self-care</vt:lpstr>
      <vt:lpstr>Discussion: Strategies for coping with stress</vt:lpstr>
      <vt:lpstr>Some examples of self care</vt:lpstr>
      <vt:lpstr>Activity: Stress relief</vt:lpstr>
      <vt:lpstr>Questions and reflections</vt:lpstr>
      <vt:lpstr>Session 4.2 Reflections on What We Have Learned and How to Integrate It into Our Work</vt:lpstr>
      <vt:lpstr>Objective</vt:lpstr>
      <vt:lpstr>What we are asking of each of you</vt:lpstr>
      <vt:lpstr>How we will support you</vt:lpstr>
      <vt:lpstr>Service directory </vt:lpstr>
      <vt:lpstr>Session 4.3 Post-Test and Training Evaluation</vt:lpstr>
      <vt:lpstr>Objectives</vt:lpstr>
      <vt:lpstr>Session 4.4 Closing Ceremony and Final Words</vt:lpstr>
      <vt:lpstr>Objective</vt:lpstr>
      <vt:lpstr>References</vt:lpstr>
      <vt:lpstr>References (continued)</vt:lpstr>
      <vt:lpstr>References (continued)</vt:lpstr>
      <vt:lpstr>Stay Connected with LINKAGES  There are several ways to stay involved with LINKAGES’ work as well as new evidence, publications, and tools related to HIV prevention, care, and treatment among KP members and their partners.</vt:lpstr>
      <vt:lpstr>Stay connected with LINKAGES</vt:lpstr>
      <vt:lpstr>Acknowledgments</vt:lpstr>
    </vt:vector>
  </TitlesOfParts>
  <Company>AED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LINKAGES Health Care Worker Training Slides</dc:title>
  <dc:creator>RLDayton@fhi360.org;GMorales@fhi360.org</dc:creator>
  <cp:lastModifiedBy>Giuliana Morales</cp:lastModifiedBy>
  <cp:revision>2798</cp:revision>
  <cp:lastPrinted>2015-03-31T14:00:30Z</cp:lastPrinted>
  <dcterms:created xsi:type="dcterms:W3CDTF">2010-02-17T14:34:59Z</dcterms:created>
  <dcterms:modified xsi:type="dcterms:W3CDTF">2019-07-11T15:18:15Z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0x01010001695F8E23BC794197D71528F4C094EE</vt:lpwstr>
  </property>
</Properties>
</file>