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88" r:id="rId1"/>
  </p:sldMasterIdLst>
  <p:notesMasterIdLst>
    <p:notesMasterId r:id="rId17"/>
  </p:notesMasterIdLst>
  <p:sldIdLst>
    <p:sldId id="257" r:id="rId2"/>
    <p:sldId id="272" r:id="rId3"/>
    <p:sldId id="288" r:id="rId4"/>
    <p:sldId id="287" r:id="rId5"/>
    <p:sldId id="286" r:id="rId6"/>
    <p:sldId id="285" r:id="rId7"/>
    <p:sldId id="289" r:id="rId8"/>
    <p:sldId id="290" r:id="rId9"/>
    <p:sldId id="291" r:id="rId10"/>
    <p:sldId id="292" r:id="rId11"/>
    <p:sldId id="293" r:id="rId12"/>
    <p:sldId id="294" r:id="rId13"/>
    <p:sldId id="295" r:id="rId14"/>
    <p:sldId id="261" r:id="rId15"/>
    <p:sldId id="260" r:id="rId16"/>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E73439"/>
    <a:srgbClr val="BBBDBF"/>
    <a:srgbClr val="FFFFFF"/>
    <a:srgbClr val="CC4145"/>
    <a:srgbClr val="DEEBF7"/>
    <a:srgbClr val="11254D"/>
    <a:srgbClr val="577F9F"/>
    <a:srgbClr val="BCBCC0"/>
    <a:srgbClr val="456A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960" autoAdjust="0"/>
    <p:restoredTop sz="84560" autoAdjust="0"/>
  </p:normalViewPr>
  <p:slideViewPr>
    <p:cSldViewPr snapToGrid="0" snapToObjects="1">
      <p:cViewPr varScale="1">
        <p:scale>
          <a:sx n="60" d="100"/>
          <a:sy n="60" d="100"/>
        </p:scale>
        <p:origin x="84" y="942"/>
      </p:cViewPr>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90" d="100"/>
          <a:sy n="90" d="100"/>
        </p:scale>
        <p:origin x="86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0C4AAD-E301-9443-94AD-12412E59F587}" type="datetimeFigureOut">
              <a:rPr lang="en-US" smtClean="0"/>
              <a:t>9/8/2021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C774B7-8773-F442-AE46-14AB52309CAF}" type="slidenum">
              <a:rPr lang="en-US" smtClean="0"/>
              <a:t>‹#›</a:t>
            </a:fld>
            <a:endParaRPr lang="en-US"/>
          </a:p>
        </p:txBody>
      </p:sp>
    </p:spTree>
    <p:extLst>
      <p:ext uri="{BB962C8B-B14F-4D97-AF65-F5344CB8AC3E}">
        <p14:creationId xmlns:p14="http://schemas.microsoft.com/office/powerpoint/2010/main" val="237024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374758" cy="3600450"/>
          </a:xfrm>
        </p:spPr>
        <p:txBody>
          <a:bodyPr/>
          <a:lstStyle/>
          <a:p>
            <a:pPr>
              <a:spcBef>
                <a:spcPts val="600"/>
              </a:spcBef>
            </a:pPr>
            <a:r>
              <a:rPr lang="fr-FR" b="1" i="1" dirty="0"/>
              <a:t>Notes pour les facilitateurs : </a:t>
            </a:r>
            <a:r>
              <a:rPr lang="fr-FR" i="1" dirty="0"/>
              <a:t>cette formation introduit la réflexion comme première compétence de communication, non pas parce que c'est la plus facile, mais parce que c'est un élément essentiel de la communication centrée sur le client. Idéalement, au cours de la formation, les participants seront encouragés à affiner leur capacité de réflexion. C'est une compétence qui demande du temps et de la pratique pour être maîtrisée.</a:t>
            </a:r>
          </a:p>
          <a:p>
            <a:pPr>
              <a:spcBef>
                <a:spcPts val="600"/>
              </a:spcBef>
            </a:pPr>
            <a:r>
              <a:rPr lang="fr-FR" i="1" dirty="0"/>
              <a:t>Comme pour tous les modules de cette formation, les facilitateurs/programmes doivent se sentir habilités à adapter la terminologie en fonction des besoins des participants. Si, par exemple, il y a un mot plus approprié pour remplacer </a:t>
            </a:r>
            <a:br>
              <a:rPr lang="fr-FR" i="1" dirty="0"/>
            </a:br>
            <a:r>
              <a:rPr lang="fr-FR" i="1" dirty="0"/>
              <a:t>« réflexion », les facilitateurs/programmes sont invités à changer le terme pour optimiser la compréhension et l'utilisation du concept par les participants tout au long de la formation.</a:t>
            </a:r>
          </a:p>
        </p:txBody>
      </p:sp>
      <p:sp>
        <p:nvSpPr>
          <p:cNvPr id="4" name="Slide Number Placeholder 3"/>
          <p:cNvSpPr>
            <a:spLocks noGrp="1"/>
          </p:cNvSpPr>
          <p:nvPr>
            <p:ph type="sldNum" sz="quarter" idx="10"/>
          </p:nvPr>
        </p:nvSpPr>
        <p:spPr/>
        <p:txBody>
          <a:bodyPr/>
          <a:lstStyle/>
          <a:p>
            <a:fld id="{9AC774B7-8773-F442-AE46-14AB52309CAF}" type="slidenum">
              <a:rPr lang="en-US" smtClean="0"/>
              <a:t>1</a:t>
            </a:fld>
            <a:endParaRPr lang="en-US"/>
          </a:p>
        </p:txBody>
      </p:sp>
    </p:spTree>
    <p:extLst>
      <p:ext uri="{BB962C8B-B14F-4D97-AF65-F5344CB8AC3E}">
        <p14:creationId xmlns:p14="http://schemas.microsoft.com/office/powerpoint/2010/main" val="1684233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 Pour résumer les idées du client, vous devez relier tous les points clés d'une discussion plus longue</a:t>
            </a:r>
          </a:p>
        </p:txBody>
      </p:sp>
      <p:sp>
        <p:nvSpPr>
          <p:cNvPr id="4" name="Slide Number Placeholder 3"/>
          <p:cNvSpPr>
            <a:spLocks noGrp="1"/>
          </p:cNvSpPr>
          <p:nvPr>
            <p:ph type="sldNum" sz="quarter" idx="10"/>
          </p:nvPr>
        </p:nvSpPr>
        <p:spPr/>
        <p:txBody>
          <a:bodyPr/>
          <a:lstStyle/>
          <a:p>
            <a:fld id="{9AC774B7-8773-F442-AE46-14AB52309CAF}" type="slidenum">
              <a:rPr lang="en-US" smtClean="0"/>
              <a:t>10</a:t>
            </a:fld>
            <a:endParaRPr lang="en-US"/>
          </a:p>
        </p:txBody>
      </p:sp>
    </p:spTree>
    <p:extLst>
      <p:ext uri="{BB962C8B-B14F-4D97-AF65-F5344CB8AC3E}">
        <p14:creationId xmlns:p14="http://schemas.microsoft.com/office/powerpoint/2010/main" val="1066674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fr-FR" dirty="0"/>
              <a:t>Voici comment un prestataire pourrait résumer ce que le client a déclaré sur la diapositive précédente. </a:t>
            </a:r>
          </a:p>
          <a:p>
            <a:pPr>
              <a:spcBef>
                <a:spcPts val="600"/>
              </a:spcBef>
            </a:pPr>
            <a:r>
              <a:rPr lang="fr-FR" dirty="0"/>
              <a:t>Avant de montrer la diapositive 12, demandez au groupe quels pourraient être les avantages d'une écoute attentive pour le conseiller. Après avoir obtenu des réponses, demandez quels pourraient être les avantages pour le client. Utilisez la diapositive pour enrichir la discussion si nécessaire.</a:t>
            </a:r>
          </a:p>
        </p:txBody>
      </p:sp>
      <p:sp>
        <p:nvSpPr>
          <p:cNvPr id="4" name="Slide Number Placeholder 3"/>
          <p:cNvSpPr>
            <a:spLocks noGrp="1"/>
          </p:cNvSpPr>
          <p:nvPr>
            <p:ph type="sldNum" sz="quarter" idx="10"/>
          </p:nvPr>
        </p:nvSpPr>
        <p:spPr/>
        <p:txBody>
          <a:bodyPr/>
          <a:lstStyle/>
          <a:p>
            <a:fld id="{9AC774B7-8773-F442-AE46-14AB52309CAF}" type="slidenum">
              <a:rPr lang="en-US" smtClean="0"/>
              <a:t>11</a:t>
            </a:fld>
            <a:endParaRPr lang="en-US"/>
          </a:p>
        </p:txBody>
      </p:sp>
    </p:spTree>
    <p:extLst>
      <p:ext uri="{BB962C8B-B14F-4D97-AF65-F5344CB8AC3E}">
        <p14:creationId xmlns:p14="http://schemas.microsoft.com/office/powerpoint/2010/main" val="1060340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fr-FR" dirty="0"/>
              <a:t>Une écoute réflective peut vous aider à vérifier que vous avez bien compris votre client (si votre réflexion est incorrecte, les clients vous corrigeront généralement) et ça peut être un moyen d'amener vos clients à fournir des informations supplémentaires. Cela démontre également que vous avez de l’empathie et que vous acceptez vos clients et leurs sentiments, et que vous ne les jugez pas. </a:t>
            </a:r>
          </a:p>
          <a:p>
            <a:pPr>
              <a:spcBef>
                <a:spcPts val="600"/>
              </a:spcBef>
            </a:pPr>
            <a:r>
              <a:rPr lang="fr-FR" dirty="0"/>
              <a:t>La réflexion peut également être bénéfique pour les clients. Elle leur permet de se sentir compris et peut les encourager à fournir davantage d'informations et à continuer à partager. En réfléchissant aux mots, aux sentiments ou aux pensées de vos clients, vous les encouragez à réfléchir plus profondément à ces mots, sentiments ou pensées.</a:t>
            </a:r>
          </a:p>
        </p:txBody>
      </p:sp>
      <p:sp>
        <p:nvSpPr>
          <p:cNvPr id="4" name="Slide Number Placeholder 3"/>
          <p:cNvSpPr>
            <a:spLocks noGrp="1"/>
          </p:cNvSpPr>
          <p:nvPr>
            <p:ph type="sldNum" sz="quarter" idx="10"/>
          </p:nvPr>
        </p:nvSpPr>
        <p:spPr/>
        <p:txBody>
          <a:bodyPr/>
          <a:lstStyle/>
          <a:p>
            <a:fld id="{9AC774B7-8773-F442-AE46-14AB52309CAF}" type="slidenum">
              <a:rPr lang="en-US" smtClean="0"/>
              <a:t>12</a:t>
            </a:fld>
            <a:endParaRPr lang="en-US"/>
          </a:p>
        </p:txBody>
      </p:sp>
    </p:spTree>
    <p:extLst>
      <p:ext uri="{BB962C8B-B14F-4D97-AF65-F5344CB8AC3E}">
        <p14:creationId xmlns:p14="http://schemas.microsoft.com/office/powerpoint/2010/main" val="482065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fr-FR" dirty="0"/>
              <a:t>Selon vous, quel type de langage (ou quels</a:t>
            </a:r>
            <a:r>
              <a:rPr lang="fr-FR" baseline="0" dirty="0"/>
              <a:t> termes)</a:t>
            </a:r>
            <a:r>
              <a:rPr lang="fr-FR" dirty="0"/>
              <a:t> ne serait pas utile à la réflexion? </a:t>
            </a:r>
          </a:p>
          <a:p>
            <a:pPr>
              <a:spcBef>
                <a:spcPts val="600"/>
              </a:spcBef>
            </a:pPr>
            <a:r>
              <a:rPr lang="fr-FR" dirty="0"/>
              <a:t>I</a:t>
            </a:r>
            <a:r>
              <a:rPr lang="fr-FR" baseline="0" dirty="0"/>
              <a:t>l </a:t>
            </a:r>
            <a:r>
              <a:rPr lang="fr-FR" dirty="0"/>
              <a:t>est à notez que les ordres, les avertissements ou les instructions ne sont pas des formes de réflexion. N'oubliez pas que la réflexion est un moyen d'en apprendre davantage sur votre client et sur ses pensées et sentiments. </a:t>
            </a:r>
            <a:r>
              <a:rPr lang="fr-FR" u="sng" dirty="0"/>
              <a:t>Ce n'est pas une façon pour vous de dire au client ce que VOUS pensez.</a:t>
            </a:r>
          </a:p>
        </p:txBody>
      </p:sp>
      <p:sp>
        <p:nvSpPr>
          <p:cNvPr id="4" name="Slide Number Placeholder 3"/>
          <p:cNvSpPr>
            <a:spLocks noGrp="1"/>
          </p:cNvSpPr>
          <p:nvPr>
            <p:ph type="sldNum" sz="quarter" idx="10"/>
          </p:nvPr>
        </p:nvSpPr>
        <p:spPr/>
        <p:txBody>
          <a:bodyPr/>
          <a:lstStyle/>
          <a:p>
            <a:fld id="{9AC774B7-8773-F442-AE46-14AB52309CAF}" type="slidenum">
              <a:rPr lang="en-US" smtClean="0"/>
              <a:t>13</a:t>
            </a:fld>
            <a:endParaRPr lang="en-US"/>
          </a:p>
        </p:txBody>
      </p:sp>
    </p:spTree>
    <p:extLst>
      <p:ext uri="{BB962C8B-B14F-4D97-AF65-F5344CB8AC3E}">
        <p14:creationId xmlns:p14="http://schemas.microsoft.com/office/powerpoint/2010/main" val="289551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70451" cy="3600450"/>
          </a:xfrm>
        </p:spPr>
        <p:txBody>
          <a:bodyPr/>
          <a:lstStyle/>
          <a:p>
            <a:pPr>
              <a:spcBef>
                <a:spcPts val="600"/>
              </a:spcBef>
            </a:pPr>
            <a:r>
              <a:rPr lang="fr-FR" b="1" i="1" dirty="0"/>
              <a:t>Remarque</a:t>
            </a:r>
            <a:r>
              <a:rPr lang="fr-FR" i="1" dirty="0"/>
              <a:t> : à ce stade, il n'est pas réaliste de s'attendre à ce que les participants soient capables de faire des réflexions complexes comme le feraient des conseillers expérimentés. Toutefois, ils peuvent s'entraîner à les écouter et à les reconnaître. </a:t>
            </a:r>
          </a:p>
          <a:p>
            <a:pPr>
              <a:spcBef>
                <a:spcPts val="600"/>
              </a:spcBef>
            </a:pPr>
            <a:r>
              <a:rPr lang="fr-FR" i="1" dirty="0"/>
              <a:t>Utilisez le scénario de réflexion (jeu de rôle) pour encourager les participants à s'entraîner à reconnaître les réflexions et à identifier de quel type elles sont. Demandez à deux volontaires de s'asseoir l'un en face de l'autre à l'avant de la salle et donnez à chacun d'eux un scénario. Demandez-leur de choisir un rôle et de lire le scénario. </a:t>
            </a:r>
          </a:p>
          <a:p>
            <a:pPr>
              <a:spcBef>
                <a:spcPts val="600"/>
              </a:spcBef>
            </a:pPr>
            <a:r>
              <a:rPr lang="fr-FR" i="1" dirty="0"/>
              <a:t>Demandez aux autres participants de lever la main lorsqu'ils entendent des exemples de réflexions. Alternativement, deux facilitateurs peuvent jouer le scénario et demander aux participants de nommer les différentes réflexions qu'ils entendent. </a:t>
            </a:r>
          </a:p>
        </p:txBody>
      </p:sp>
      <p:sp>
        <p:nvSpPr>
          <p:cNvPr id="4" name="Slide Number Placeholder 3"/>
          <p:cNvSpPr>
            <a:spLocks noGrp="1"/>
          </p:cNvSpPr>
          <p:nvPr>
            <p:ph type="sldNum" sz="quarter" idx="10"/>
          </p:nvPr>
        </p:nvSpPr>
        <p:spPr/>
        <p:txBody>
          <a:bodyPr/>
          <a:lstStyle/>
          <a:p>
            <a:fld id="{9AC774B7-8773-F442-AE46-14AB52309CAF}" type="slidenum">
              <a:rPr lang="en-US" smtClean="0"/>
              <a:t>14</a:t>
            </a:fld>
            <a:endParaRPr lang="en-US"/>
          </a:p>
        </p:txBody>
      </p:sp>
    </p:spTree>
    <p:extLst>
      <p:ext uri="{BB962C8B-B14F-4D97-AF65-F5344CB8AC3E}">
        <p14:creationId xmlns:p14="http://schemas.microsoft.com/office/powerpoint/2010/main" val="2738593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fr-FR" b="1" dirty="0"/>
              <a:t>Question de discussion</a:t>
            </a:r>
          </a:p>
          <a:p>
            <a:pPr>
              <a:spcBef>
                <a:spcPts val="600"/>
              </a:spcBef>
            </a:pPr>
            <a:r>
              <a:rPr lang="fr-FR" dirty="0"/>
              <a:t>1.  Nous avons dit que la réflexion peut aider à obtenir plus d'informations de la part d'un client. Cela signifie-t-il qu'une réflexion est une question ?</a:t>
            </a:r>
          </a:p>
          <a:p>
            <a:pPr>
              <a:spcBef>
                <a:spcPts val="600"/>
              </a:spcBef>
            </a:pPr>
            <a:r>
              <a:rPr lang="fr-FR" b="1" dirty="0"/>
              <a:t>Réponses possibles : </a:t>
            </a:r>
            <a:r>
              <a:rPr lang="fr-FR" dirty="0"/>
              <a:t>les réflexions sont des déclarations, pas des questions. Réfléchir et poser des questions peut être utile pour aider votre client à parler, mais lorsque vous posez une question, vous prenez le contrôle de la conversation et vous orientez le client pour qu'il se concentre sur vos besoins et vos priorités, plutôt que sur lui-même. C'est pourquoi nous vous recommandons de vous concentrer d'abord sur la réflexion, car elle permet de mettre tout l'attention sur le client.</a:t>
            </a:r>
          </a:p>
        </p:txBody>
      </p:sp>
      <p:sp>
        <p:nvSpPr>
          <p:cNvPr id="4" name="Slide Number Placeholder 3"/>
          <p:cNvSpPr>
            <a:spLocks noGrp="1"/>
          </p:cNvSpPr>
          <p:nvPr>
            <p:ph type="sldNum" sz="quarter" idx="10"/>
          </p:nvPr>
        </p:nvSpPr>
        <p:spPr/>
        <p:txBody>
          <a:bodyPr/>
          <a:lstStyle/>
          <a:p>
            <a:fld id="{9AC774B7-8773-F442-AE46-14AB52309CAF}" type="slidenum">
              <a:rPr lang="en-US" smtClean="0"/>
              <a:t>15</a:t>
            </a:fld>
            <a:endParaRPr lang="en-US"/>
          </a:p>
        </p:txBody>
      </p:sp>
    </p:spTree>
    <p:extLst>
      <p:ext uri="{BB962C8B-B14F-4D97-AF65-F5344CB8AC3E}">
        <p14:creationId xmlns:p14="http://schemas.microsoft.com/office/powerpoint/2010/main" val="813719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fr-FR" dirty="0"/>
              <a:t>Nous allons voir ensemble la première compétence : la réflexion. </a:t>
            </a:r>
          </a:p>
          <a:p>
            <a:pPr>
              <a:spcBef>
                <a:spcPts val="600"/>
              </a:spcBef>
            </a:pPr>
            <a:r>
              <a:rPr lang="fr-FR" dirty="0"/>
              <a:t>Selon vous, que signifie « réflexion »?</a:t>
            </a:r>
          </a:p>
          <a:p>
            <a:pPr>
              <a:spcBef>
                <a:spcPts val="600"/>
              </a:spcBef>
            </a:pPr>
            <a:r>
              <a:rPr lang="fr-FR" i="1" dirty="0"/>
              <a:t> Parmi les réponses possibles, il peut figurer : </a:t>
            </a:r>
          </a:p>
          <a:p>
            <a:pPr>
              <a:spcBef>
                <a:spcPts val="600"/>
              </a:spcBef>
            </a:pPr>
            <a:r>
              <a:rPr lang="fr-FR" i="1" dirty="0"/>
              <a:t>« copier ce que dit mon client » </a:t>
            </a:r>
          </a:p>
          <a:p>
            <a:pPr>
              <a:spcBef>
                <a:spcPts val="600"/>
              </a:spcBef>
            </a:pPr>
            <a:r>
              <a:rPr lang="fr-FR" i="1" dirty="0"/>
              <a:t>« être un reflet de mon client »  </a:t>
            </a:r>
          </a:p>
          <a:p>
            <a:pPr>
              <a:spcBef>
                <a:spcPts val="600"/>
              </a:spcBef>
            </a:pPr>
            <a:r>
              <a:rPr lang="fr-FR" i="1" dirty="0"/>
              <a:t>même « penser à mon client », car « réfléchir » peut aussi signifier réfléchir soigneusement à quelque chose.</a:t>
            </a:r>
          </a:p>
        </p:txBody>
      </p:sp>
      <p:sp>
        <p:nvSpPr>
          <p:cNvPr id="4" name="Slide Number Placeholder 3"/>
          <p:cNvSpPr>
            <a:spLocks noGrp="1"/>
          </p:cNvSpPr>
          <p:nvPr>
            <p:ph type="sldNum" sz="quarter" idx="10"/>
          </p:nvPr>
        </p:nvSpPr>
        <p:spPr/>
        <p:txBody>
          <a:bodyPr/>
          <a:lstStyle/>
          <a:p>
            <a:fld id="{9AC774B7-8773-F442-AE46-14AB52309CAF}" type="slidenum">
              <a:rPr lang="en-US" smtClean="0"/>
              <a:t>2</a:t>
            </a:fld>
            <a:endParaRPr lang="en-US"/>
          </a:p>
        </p:txBody>
      </p:sp>
    </p:spTree>
    <p:extLst>
      <p:ext uri="{BB962C8B-B14F-4D97-AF65-F5344CB8AC3E}">
        <p14:creationId xmlns:p14="http://schemas.microsoft.com/office/powerpoint/2010/main" val="3933029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Les réflexions sont des déclarations – et non des questions – qui peuvent être utilisées pour recueillir des informations et vous aider à mieux comprendre votre client.</a:t>
            </a:r>
          </a:p>
        </p:txBody>
      </p:sp>
      <p:sp>
        <p:nvSpPr>
          <p:cNvPr id="4" name="Slide Number Placeholder 3"/>
          <p:cNvSpPr>
            <a:spLocks noGrp="1"/>
          </p:cNvSpPr>
          <p:nvPr>
            <p:ph type="sldNum" sz="quarter" idx="10"/>
          </p:nvPr>
        </p:nvSpPr>
        <p:spPr/>
        <p:txBody>
          <a:bodyPr/>
          <a:lstStyle/>
          <a:p>
            <a:fld id="{9AC774B7-8773-F442-AE46-14AB52309CAF}" type="slidenum">
              <a:rPr lang="en-US" smtClean="0"/>
              <a:t>3</a:t>
            </a:fld>
            <a:endParaRPr lang="en-US"/>
          </a:p>
        </p:txBody>
      </p:sp>
    </p:spTree>
    <p:extLst>
      <p:ext uri="{BB962C8B-B14F-4D97-AF65-F5344CB8AC3E}">
        <p14:creationId xmlns:p14="http://schemas.microsoft.com/office/powerpoint/2010/main" val="2585004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08025"/>
            <a:ext cx="3768725" cy="2827338"/>
          </a:xfrm>
        </p:spPr>
      </p:sp>
      <p:sp>
        <p:nvSpPr>
          <p:cNvPr id="3" name="Notes Placeholder 2"/>
          <p:cNvSpPr>
            <a:spLocks noGrp="1"/>
          </p:cNvSpPr>
          <p:nvPr>
            <p:ph type="body" idx="1"/>
          </p:nvPr>
        </p:nvSpPr>
        <p:spPr>
          <a:xfrm>
            <a:off x="685800" y="3666903"/>
            <a:ext cx="5576777" cy="5232548"/>
          </a:xfrm>
        </p:spPr>
        <p:txBody>
          <a:bodyPr/>
          <a:lstStyle/>
          <a:p>
            <a:pPr>
              <a:lnSpc>
                <a:spcPct val="95000"/>
              </a:lnSpc>
            </a:pPr>
            <a:r>
              <a:rPr lang="fr-FR" sz="1100" dirty="0"/>
              <a:t>Je vais vous demander de décrire/réfléchir</a:t>
            </a:r>
            <a:r>
              <a:rPr lang="fr-FR" sz="1100" baseline="0" dirty="0"/>
              <a:t> aux</a:t>
            </a:r>
            <a:r>
              <a:rPr lang="fr-FR" sz="1100" dirty="0"/>
              <a:t> étapes de votre communication avec un client :</a:t>
            </a:r>
          </a:p>
          <a:p>
            <a:pPr marL="171450" indent="-171450">
              <a:lnSpc>
                <a:spcPct val="95000"/>
              </a:lnSpc>
              <a:buFont typeface="Arial" panose="020B0604020202020204" pitchFamily="34" charset="0"/>
              <a:buChar char="•"/>
            </a:pPr>
            <a:r>
              <a:rPr lang="fr-FR" sz="1100" dirty="0"/>
              <a:t>Le client a un sentiment/une idée/une question/une préoccupation. (Nos clients se comprennent-ils eux-mêmes toujours parfaitement ?)</a:t>
            </a:r>
          </a:p>
          <a:p>
            <a:pPr marL="171450" indent="-171450">
              <a:lnSpc>
                <a:spcPct val="95000"/>
              </a:lnSpc>
              <a:buFont typeface="Arial" panose="020B0604020202020204" pitchFamily="34" charset="0"/>
              <a:buChar char="•"/>
            </a:pPr>
            <a:r>
              <a:rPr lang="fr-FR" sz="1100" dirty="0"/>
              <a:t>Le client s'exprime auprès du prestataire. (Nos clients disent-ils toujours exactement ce qu'ils veulent dire ?)</a:t>
            </a:r>
          </a:p>
          <a:p>
            <a:pPr marL="171450" indent="-171450">
              <a:lnSpc>
                <a:spcPct val="95000"/>
              </a:lnSpc>
              <a:buFont typeface="Arial" panose="020B0604020202020204" pitchFamily="34" charset="0"/>
              <a:buChar char="•"/>
            </a:pPr>
            <a:r>
              <a:rPr lang="fr-FR" sz="1100" dirty="0"/>
              <a:t>Le prestataire écoute et comprend le client. (Est-ce que nous entendons toujours clairement ?)</a:t>
            </a:r>
          </a:p>
          <a:p>
            <a:pPr marL="171450" indent="-171450">
              <a:lnSpc>
                <a:spcPct val="95000"/>
              </a:lnSpc>
              <a:buFont typeface="Arial" panose="020B0604020202020204" pitchFamily="34" charset="0"/>
              <a:buChar char="•"/>
            </a:pPr>
            <a:r>
              <a:rPr lang="fr-FR" sz="1100" dirty="0"/>
              <a:t>Le prestataire tient compte de ce que le client a dit. (Comprenons-nous toujours ce que nos clients veulent dire ?)</a:t>
            </a:r>
          </a:p>
          <a:p>
            <a:pPr marL="171450" indent="-171450">
              <a:lnSpc>
                <a:spcPct val="95000"/>
              </a:lnSpc>
              <a:buFont typeface="Arial" panose="020B0604020202020204" pitchFamily="34" charset="0"/>
              <a:buChar char="•"/>
            </a:pPr>
            <a:r>
              <a:rPr lang="fr-FR" sz="1100" dirty="0"/>
              <a:t>Le prestataire reflète ce qu'il pense que le client a dit.</a:t>
            </a:r>
          </a:p>
          <a:p>
            <a:pPr marL="171450" indent="-171450">
              <a:lnSpc>
                <a:spcPct val="95000"/>
              </a:lnSpc>
              <a:buFont typeface="Arial" panose="020B0604020202020204" pitchFamily="34" charset="0"/>
              <a:buChar char="•"/>
            </a:pPr>
            <a:r>
              <a:rPr lang="fr-FR" sz="1100" dirty="0"/>
              <a:t>Le client a alors la possibilité d'interpréter et de répondre à la réflexion du prestataire pour clarifier, affirmer, etc.</a:t>
            </a:r>
          </a:p>
          <a:p>
            <a:pPr>
              <a:lnSpc>
                <a:spcPct val="95000"/>
              </a:lnSpc>
              <a:spcBef>
                <a:spcPts val="600"/>
              </a:spcBef>
            </a:pPr>
            <a:r>
              <a:rPr lang="fr-FR" sz="1100" dirty="0"/>
              <a:t>La communication en tant que processus est pleine d'opportunités de malentendus – à la fois entre nous et avec les autres. </a:t>
            </a:r>
          </a:p>
          <a:p>
            <a:pPr>
              <a:lnSpc>
                <a:spcPct val="95000"/>
              </a:lnSpc>
              <a:spcBef>
                <a:spcPts val="600"/>
              </a:spcBef>
            </a:pPr>
            <a:r>
              <a:rPr lang="fr-FR" sz="1100" dirty="0"/>
              <a:t>Pouvez-vous partager</a:t>
            </a:r>
            <a:r>
              <a:rPr lang="fr-FR" sz="1100" baseline="0" dirty="0"/>
              <a:t> un</a:t>
            </a:r>
            <a:r>
              <a:rPr lang="fr-FR" sz="1100" dirty="0"/>
              <a:t> exemples tiré de votre propre vie sur la manière dont la communication peut être mal comprise?</a:t>
            </a:r>
            <a:r>
              <a:rPr lang="fr-FR" sz="1100" baseline="0" dirty="0"/>
              <a:t> </a:t>
            </a:r>
            <a:endParaRPr lang="fr-FR" sz="1100" dirty="0"/>
          </a:p>
          <a:p>
            <a:pPr>
              <a:lnSpc>
                <a:spcPct val="95000"/>
              </a:lnSpc>
              <a:spcBef>
                <a:spcPts val="600"/>
              </a:spcBef>
            </a:pPr>
            <a:r>
              <a:rPr lang="fr-FR" sz="1100" dirty="0"/>
              <a:t>La réflexion est une compétence que vous pouvez utiliser pour « vérifier » et vous assurer que vous avez bien compris. </a:t>
            </a:r>
          </a:p>
          <a:p>
            <a:pPr>
              <a:lnSpc>
                <a:spcPct val="95000"/>
              </a:lnSpc>
              <a:spcBef>
                <a:spcPts val="600"/>
              </a:spcBef>
            </a:pPr>
            <a:r>
              <a:rPr lang="fr-FR" sz="1100" i="1" dirty="0"/>
              <a:t>(Indiquez où la « réflexion » se produit sur votre diagramme d'écoute).</a:t>
            </a:r>
          </a:p>
          <a:p>
            <a:pPr>
              <a:lnSpc>
                <a:spcPct val="95000"/>
              </a:lnSpc>
              <a:spcBef>
                <a:spcPts val="600"/>
              </a:spcBef>
            </a:pPr>
            <a:r>
              <a:rPr lang="fr-FR" sz="1100" dirty="0"/>
              <a:t>La réflexion est un processus qui consiste à renvoyer à votre client les déclarations qu'il a faites. Quelques exemples:</a:t>
            </a:r>
          </a:p>
          <a:p>
            <a:pPr>
              <a:lnSpc>
                <a:spcPct val="95000"/>
              </a:lnSpc>
              <a:spcBef>
                <a:spcPts val="600"/>
              </a:spcBef>
            </a:pPr>
            <a:r>
              <a:rPr lang="fr-FR" sz="1100" dirty="0"/>
              <a:t>Client : « Je me </a:t>
            </a:r>
            <a:r>
              <a:rPr lang="fr-FR" sz="1100" u="sng" dirty="0"/>
              <a:t>sens vraiment confuse </a:t>
            </a:r>
            <a:r>
              <a:rPr lang="fr-FR" sz="1100" dirty="0"/>
              <a:t>ces derniers temps. Il me dit qu'il m'aime, mais ensuite il a des aventures</a:t>
            </a:r>
            <a:r>
              <a:rPr lang="fr-FR" sz="1100" baseline="0" dirty="0"/>
              <a:t> </a:t>
            </a:r>
            <a:r>
              <a:rPr lang="fr-FR" sz="1100" dirty="0"/>
              <a:t>avec d'autres personnes ».</a:t>
            </a:r>
          </a:p>
          <a:p>
            <a:pPr>
              <a:lnSpc>
                <a:spcPct val="95000"/>
              </a:lnSpc>
              <a:spcBef>
                <a:spcPts val="600"/>
              </a:spcBef>
            </a:pPr>
            <a:r>
              <a:rPr lang="fr-FR" sz="1100" dirty="0"/>
              <a:t>Navigateur : « </a:t>
            </a:r>
            <a:r>
              <a:rPr lang="fr-FR" sz="1100" u="sng" dirty="0"/>
              <a:t>Vous avez donc l'impression qu'il vous donne des messages contradictoires</a:t>
            </a:r>
            <a:r>
              <a:rPr lang="fr-FR" sz="1100" dirty="0"/>
              <a:t>».</a:t>
            </a:r>
          </a:p>
          <a:p>
            <a:pPr>
              <a:lnSpc>
                <a:spcPct val="95000"/>
              </a:lnSpc>
              <a:spcBef>
                <a:spcPts val="600"/>
              </a:spcBef>
            </a:pPr>
            <a:r>
              <a:rPr lang="fr-FR" sz="1100" dirty="0"/>
              <a:t>Client : « Il me met tellement en colère ! C'est comme s'il </a:t>
            </a:r>
            <a:r>
              <a:rPr lang="fr-FR" sz="1100" u="sng" dirty="0"/>
              <a:t>n'écoutait jamais </a:t>
            </a:r>
            <a:r>
              <a:rPr lang="fr-FR" sz="1100" dirty="0"/>
              <a:t>ce que je dis ».</a:t>
            </a:r>
          </a:p>
          <a:p>
            <a:pPr>
              <a:lnSpc>
                <a:spcPct val="95000"/>
              </a:lnSpc>
              <a:spcBef>
                <a:spcPts val="600"/>
              </a:spcBef>
            </a:pPr>
            <a:r>
              <a:rPr lang="fr-FR" sz="1100" dirty="0"/>
              <a:t>Navigateur : « </a:t>
            </a:r>
            <a:r>
              <a:rPr lang="fr-FR" sz="1100" u="sng" dirty="0"/>
              <a:t>Vous avez l'impression qu'il se moque de ce que vous pensez </a:t>
            </a:r>
            <a:r>
              <a:rPr lang="fr-FR" sz="1100" dirty="0"/>
              <a:t>».</a:t>
            </a:r>
          </a:p>
        </p:txBody>
      </p:sp>
      <p:sp>
        <p:nvSpPr>
          <p:cNvPr id="4" name="Slide Number Placeholder 3"/>
          <p:cNvSpPr>
            <a:spLocks noGrp="1"/>
          </p:cNvSpPr>
          <p:nvPr>
            <p:ph type="sldNum" sz="quarter" idx="10"/>
          </p:nvPr>
        </p:nvSpPr>
        <p:spPr/>
        <p:txBody>
          <a:bodyPr/>
          <a:lstStyle/>
          <a:p>
            <a:fld id="{9AC774B7-8773-F442-AE46-14AB52309CAF}" type="slidenum">
              <a:rPr lang="en-US" smtClean="0"/>
              <a:t>4</a:t>
            </a:fld>
            <a:endParaRPr lang="en-US" dirty="0"/>
          </a:p>
        </p:txBody>
      </p:sp>
    </p:spTree>
    <p:extLst>
      <p:ext uri="{BB962C8B-B14F-4D97-AF65-F5344CB8AC3E}">
        <p14:creationId xmlns:p14="http://schemas.microsoft.com/office/powerpoint/2010/main" val="2415123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067050" cy="2301875"/>
          </a:xfrm>
        </p:spPr>
      </p:sp>
      <p:sp>
        <p:nvSpPr>
          <p:cNvPr id="3" name="Notes Placeholder 2"/>
          <p:cNvSpPr>
            <a:spLocks noGrp="1"/>
          </p:cNvSpPr>
          <p:nvPr>
            <p:ph type="body" idx="1"/>
          </p:nvPr>
        </p:nvSpPr>
        <p:spPr>
          <a:xfrm>
            <a:off x="467833" y="3025476"/>
            <a:ext cx="6049925" cy="5746383"/>
          </a:xfrm>
        </p:spPr>
        <p:txBody>
          <a:bodyPr/>
          <a:lstStyle/>
          <a:p>
            <a:pPr>
              <a:lnSpc>
                <a:spcPct val="90000"/>
              </a:lnSpc>
            </a:pPr>
            <a:r>
              <a:rPr lang="fr-FR" sz="1000" dirty="0"/>
              <a:t>Voici quelques exemples verbaux qui peuvent être utilisés lorsque l'on fait une réflexion. Par exemple :</a:t>
            </a:r>
          </a:p>
          <a:p>
            <a:pPr marL="171450" indent="-171450">
              <a:lnSpc>
                <a:spcPct val="90000"/>
              </a:lnSpc>
              <a:buFont typeface="Arial" panose="020B0604020202020204" pitchFamily="34" charset="0"/>
              <a:buChar char="•"/>
            </a:pPr>
            <a:r>
              <a:rPr lang="fr-FR" sz="1000" dirty="0"/>
              <a:t>« Alors vous vous sentez... »</a:t>
            </a:r>
          </a:p>
          <a:p>
            <a:pPr marL="171450" indent="-171450">
              <a:lnSpc>
                <a:spcPct val="90000"/>
              </a:lnSpc>
              <a:buFont typeface="Arial" panose="020B0604020202020204" pitchFamily="34" charset="0"/>
              <a:buChar char="•"/>
            </a:pPr>
            <a:r>
              <a:rPr lang="fr-FR" sz="1000" dirty="0"/>
              <a:t>« Ce que j'entends, c'est que tu... »</a:t>
            </a:r>
          </a:p>
          <a:p>
            <a:pPr marL="171450" indent="-171450">
              <a:lnSpc>
                <a:spcPct val="90000"/>
              </a:lnSpc>
              <a:buFont typeface="Arial" panose="020B0604020202020204" pitchFamily="34" charset="0"/>
              <a:buChar char="•"/>
            </a:pPr>
            <a:r>
              <a:rPr lang="fr-FR" sz="1000" dirty="0"/>
              <a:t>« Vous vous demandez si... »</a:t>
            </a:r>
          </a:p>
          <a:p>
            <a:pPr marL="171450" indent="-171450">
              <a:lnSpc>
                <a:spcPct val="90000"/>
              </a:lnSpc>
              <a:buFont typeface="Arial" panose="020B0604020202020204" pitchFamily="34" charset="0"/>
              <a:buChar char="•"/>
            </a:pPr>
            <a:r>
              <a:rPr lang="fr-FR" sz="1000" dirty="0"/>
              <a:t>« Il semble que… »</a:t>
            </a:r>
          </a:p>
          <a:p>
            <a:pPr>
              <a:lnSpc>
                <a:spcPct val="90000"/>
              </a:lnSpc>
            </a:pPr>
            <a:r>
              <a:rPr lang="fr-FR" sz="1000" dirty="0"/>
              <a:t>Il n'est pas nécessaire de les utiliser, mais ils peuvent être utiles, surtout pour quelqu'un qui commence tout juste à utiliser les réflexions.</a:t>
            </a:r>
          </a:p>
          <a:p>
            <a:pPr>
              <a:lnSpc>
                <a:spcPct val="90000"/>
              </a:lnSpc>
              <a:spcBef>
                <a:spcPts val="600"/>
              </a:spcBef>
            </a:pPr>
            <a:r>
              <a:rPr lang="fr-FR" sz="1000" i="0" dirty="0"/>
              <a:t>Je vais lire quelques déclarations,</a:t>
            </a:r>
            <a:r>
              <a:rPr lang="fr-FR" sz="1000" i="0" baseline="0" dirty="0"/>
              <a:t> et je  demanderai à des volontaires d’</a:t>
            </a:r>
            <a:r>
              <a:rPr lang="fr-FR" sz="1000" i="0" dirty="0"/>
              <a:t>utiliser des exemples de réflexion</a:t>
            </a:r>
            <a:r>
              <a:rPr lang="fr-FR" sz="1000" i="0" baseline="0" dirty="0"/>
              <a:t> verbale</a:t>
            </a:r>
            <a:r>
              <a:rPr lang="fr-FR" sz="1000" i="0" dirty="0"/>
              <a:t>:</a:t>
            </a:r>
          </a:p>
          <a:p>
            <a:pPr marL="171450" indent="-171450">
              <a:lnSpc>
                <a:spcPct val="90000"/>
              </a:lnSpc>
              <a:buFont typeface="Arial" panose="020B0604020202020204" pitchFamily="34" charset="0"/>
              <a:buChar char="•"/>
            </a:pPr>
            <a:r>
              <a:rPr lang="fr-FR" sz="1000" dirty="0"/>
              <a:t>« Les gens parlent toujours du VIH, mais je suis jeune et en forme, alors je ne m'en fais pas vraiment pour ça ».</a:t>
            </a:r>
          </a:p>
          <a:p>
            <a:pPr marL="171450" indent="-171450">
              <a:lnSpc>
                <a:spcPct val="90000"/>
              </a:lnSpc>
              <a:buFont typeface="Arial" panose="020B0604020202020204" pitchFamily="34" charset="0"/>
              <a:buChar char="•"/>
            </a:pPr>
            <a:r>
              <a:rPr lang="fr-FR" sz="1000" dirty="0"/>
              <a:t>« Je sais que je devrais le dire à ma femme, mais je ne sais pas ce que je ferais si elle et les enfants me quittaient ».</a:t>
            </a:r>
          </a:p>
          <a:p>
            <a:pPr marL="171450" indent="-171450">
              <a:lnSpc>
                <a:spcPct val="90000"/>
              </a:lnSpc>
              <a:buFont typeface="Arial" panose="020B0604020202020204" pitchFamily="34" charset="0"/>
              <a:buChar char="•"/>
            </a:pPr>
            <a:r>
              <a:rPr lang="fr-FR" sz="1000" dirty="0"/>
              <a:t>« Si je demande à mon petit ami d'utiliser des préservatifs, il va penser que j'ai couché ici et là ».</a:t>
            </a:r>
          </a:p>
          <a:p>
            <a:pPr>
              <a:lnSpc>
                <a:spcPct val="90000"/>
              </a:lnSpc>
            </a:pPr>
            <a:r>
              <a:rPr lang="fr-FR" sz="1000" dirty="0"/>
              <a:t>Il n'y a pas une seule bonne réponse à cette question – il y a de nombreuses façons différentes dont un prestataire peut choisir de réfléchir à ces déclarations. </a:t>
            </a:r>
          </a:p>
          <a:p>
            <a:pPr>
              <a:lnSpc>
                <a:spcPct val="90000"/>
              </a:lnSpc>
              <a:spcBef>
                <a:spcPts val="600"/>
              </a:spcBef>
            </a:pPr>
            <a:r>
              <a:rPr lang="fr-FR" sz="1000" b="1" dirty="0"/>
              <a:t>Exercice : lancer de la balle de réflexion </a:t>
            </a:r>
            <a:r>
              <a:rPr lang="fr-FR" sz="1000" dirty="0"/>
              <a:t>: Mettez-vous</a:t>
            </a:r>
            <a:r>
              <a:rPr lang="fr-FR" sz="1000" baseline="0" dirty="0"/>
              <a:t> en cercle</a:t>
            </a:r>
            <a:r>
              <a:rPr lang="fr-FR" sz="1000" dirty="0"/>
              <a:t> et apportez une balle qui peut être facilement lancée et attrapée </a:t>
            </a:r>
            <a:r>
              <a:rPr lang="fr-FR" sz="1000" i="1" dirty="0"/>
              <a:t>(cela peut être fait avec du papier et du ruban adhésif si nécessaire)</a:t>
            </a:r>
            <a:r>
              <a:rPr lang="fr-FR" sz="1000" dirty="0"/>
              <a:t>. Je vais faire une déclaration sur moi-même. (</a:t>
            </a:r>
            <a:r>
              <a:rPr lang="fr-FR" sz="1000" i="1" dirty="0"/>
              <a:t>Vous pouvez suggérer un thème pour le groupe – tel que « Quelque chose que j'aime chez moi » ou « Quelque chose qui m'occupe actuellement » – ou un autre sujet qui convient à vos participants</a:t>
            </a:r>
            <a:r>
              <a:rPr lang="fr-FR" sz="1000" dirty="0"/>
              <a:t>.) </a:t>
            </a:r>
          </a:p>
          <a:p>
            <a:pPr>
              <a:lnSpc>
                <a:spcPct val="90000"/>
              </a:lnSpc>
            </a:pPr>
            <a:r>
              <a:rPr lang="fr-FR" sz="1000" dirty="0"/>
              <a:t>Exemple : « J'adore voyager pour mon travail, mais j'ai l'impression de ne pas avoir assez de temps à consacrer à mes amis et à ma famille ».</a:t>
            </a:r>
          </a:p>
          <a:p>
            <a:pPr>
              <a:lnSpc>
                <a:spcPct val="90000"/>
              </a:lnSpc>
              <a:spcBef>
                <a:spcPts val="600"/>
              </a:spcBef>
            </a:pPr>
            <a:r>
              <a:rPr lang="fr-FR" sz="1000" dirty="0"/>
              <a:t>Après avoir fait votre déclaration, vous allez établir un contact visuel avec une personne du cercle et lui lancer la balle lorsqu'elle semble prête à la recevoir. Son travail consiste </a:t>
            </a:r>
            <a:r>
              <a:rPr lang="fr-FR" sz="1000" u="none" dirty="0"/>
              <a:t>d'abord à faire une réflexion</a:t>
            </a:r>
            <a:r>
              <a:rPr lang="fr-FR" sz="1000" u="none" baseline="0" dirty="0"/>
              <a:t> sur </a:t>
            </a:r>
            <a:r>
              <a:rPr lang="fr-FR" sz="1000" dirty="0"/>
              <a:t>ce que vous avez dit, puis à faire une déclaration sur lui-même, puis à lancer la balle à quelqu'un d'autre. Chaque participant devra à chaque fois écouter attentivement. Continuez jusqu'à ce que chacun ait eu au moins un tour. Il est important de ne pas passer la balle à la personne à côté de vous – si les gens ne savent pas qui sera le prochain, ils sont plus susceptibles d'être très attentifs. </a:t>
            </a:r>
          </a:p>
          <a:p>
            <a:pPr>
              <a:lnSpc>
                <a:spcPct val="90000"/>
              </a:lnSpc>
              <a:spcBef>
                <a:spcPts val="600"/>
              </a:spcBef>
            </a:pPr>
            <a:r>
              <a:rPr lang="fr-FR" sz="1000" i="1" dirty="0"/>
              <a:t>Lorsque l'activité est terminée:</a:t>
            </a:r>
          </a:p>
          <a:p>
            <a:pPr>
              <a:lnSpc>
                <a:spcPct val="90000"/>
              </a:lnSpc>
            </a:pPr>
            <a:r>
              <a:rPr lang="fr-FR" sz="1000" i="0" dirty="0"/>
              <a:t>Qu’avez-vous </a:t>
            </a:r>
            <a:r>
              <a:rPr lang="fr-FR" sz="1000" dirty="0"/>
              <a:t>ressenti? Qu'est-ce qui a été facile dans la réflexion ? Qu'est-ce qui a été difficile ?</a:t>
            </a:r>
          </a:p>
          <a:p>
            <a:pPr>
              <a:lnSpc>
                <a:spcPct val="90000"/>
              </a:lnSpc>
            </a:pPr>
            <a:r>
              <a:rPr lang="fr-FR" sz="1000" dirty="0"/>
              <a:t>Pour être en mesure de tenir compte efficacement des déclarations de vos clients, vous devez être capable d'écouter et d’observer attentivement vos clients pour des indices verbaux et non verbaux, ET de réfléchir attentivement à la signification de ce qu'ils vous disent (ou ne disent pas). </a:t>
            </a:r>
          </a:p>
          <a:p>
            <a:pPr>
              <a:lnSpc>
                <a:spcPct val="90000"/>
              </a:lnSpc>
              <a:spcBef>
                <a:spcPts val="600"/>
              </a:spcBef>
            </a:pPr>
            <a:r>
              <a:rPr lang="fr-FR" sz="1000" b="1" i="1" dirty="0"/>
              <a:t>Remarque</a:t>
            </a:r>
            <a:r>
              <a:rPr lang="fr-FR" sz="1000" i="1" dirty="0"/>
              <a:t> : vous pouvez vous référer à nouveau au diagramme d'écoute à ce stade</a:t>
            </a:r>
            <a:r>
              <a:rPr lang="fr-FR" sz="1000" dirty="0"/>
              <a:t>. </a:t>
            </a:r>
          </a:p>
          <a:p>
            <a:pPr>
              <a:lnSpc>
                <a:spcPct val="90000"/>
              </a:lnSpc>
            </a:pPr>
            <a:r>
              <a:rPr lang="fr-FR" sz="1000" dirty="0"/>
              <a:t>Plutôt que de vous préoccuper de ce que vous voulez dire à vos clients, votre première préoccupation devrait être de comprendre ce qu'ils essaient de vous dire.</a:t>
            </a:r>
          </a:p>
          <a:p>
            <a:pPr>
              <a:lnSpc>
                <a:spcPct val="90000"/>
              </a:lnSpc>
              <a:spcBef>
                <a:spcPts val="600"/>
              </a:spcBef>
            </a:pPr>
            <a:r>
              <a:rPr lang="fr-FR" sz="1000" dirty="0"/>
              <a:t>Il est important à ce stade de comprendre que la réflexion ne signifie pas qu'il faille répéter mot pour mot ce que dit votre client. Ce serait une façon superficielle d’engager la conversation avec le client et cela pourrait rapidement devenir ennuyeux.</a:t>
            </a:r>
          </a:p>
        </p:txBody>
      </p:sp>
      <p:sp>
        <p:nvSpPr>
          <p:cNvPr id="4" name="Slide Number Placeholder 3"/>
          <p:cNvSpPr>
            <a:spLocks noGrp="1"/>
          </p:cNvSpPr>
          <p:nvPr>
            <p:ph type="sldNum" sz="quarter" idx="10"/>
          </p:nvPr>
        </p:nvSpPr>
        <p:spPr/>
        <p:txBody>
          <a:bodyPr/>
          <a:lstStyle/>
          <a:p>
            <a:fld id="{9AC774B7-8773-F442-AE46-14AB52309CAF}" type="slidenum">
              <a:rPr lang="en-US" smtClean="0"/>
              <a:t>5</a:t>
            </a:fld>
            <a:endParaRPr lang="en-US"/>
          </a:p>
        </p:txBody>
      </p:sp>
    </p:spTree>
    <p:extLst>
      <p:ext uri="{BB962C8B-B14F-4D97-AF65-F5344CB8AC3E}">
        <p14:creationId xmlns:p14="http://schemas.microsoft.com/office/powerpoint/2010/main" val="807067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fr-FR" dirty="0"/>
              <a:t>Il existe différents types de réflexions : les réflexions simples consistent essentiellement à reformuler les mots de votre client pour en saisir le sens fondamental. </a:t>
            </a:r>
          </a:p>
          <a:p>
            <a:pPr>
              <a:spcBef>
                <a:spcPts val="600"/>
              </a:spcBef>
            </a:pPr>
            <a:r>
              <a:rPr lang="fr-FR" dirty="0"/>
              <a:t>Les réflexions simples peuvent être utiles pour faire avancer la conversation de temps en temps, mais elles ne révèlent pas vraiment une compréhension plus approfondie de ce que votre client exprime.</a:t>
            </a:r>
          </a:p>
        </p:txBody>
      </p:sp>
      <p:sp>
        <p:nvSpPr>
          <p:cNvPr id="4" name="Slide Number Placeholder 3"/>
          <p:cNvSpPr>
            <a:spLocks noGrp="1"/>
          </p:cNvSpPr>
          <p:nvPr>
            <p:ph type="sldNum" sz="quarter" idx="10"/>
          </p:nvPr>
        </p:nvSpPr>
        <p:spPr/>
        <p:txBody>
          <a:bodyPr/>
          <a:lstStyle/>
          <a:p>
            <a:fld id="{9AC774B7-8773-F442-AE46-14AB52309CAF}" type="slidenum">
              <a:rPr lang="en-US" smtClean="0"/>
              <a:t>6</a:t>
            </a:fld>
            <a:endParaRPr lang="en-US"/>
          </a:p>
        </p:txBody>
      </p:sp>
    </p:spTree>
    <p:extLst>
      <p:ext uri="{BB962C8B-B14F-4D97-AF65-F5344CB8AC3E}">
        <p14:creationId xmlns:p14="http://schemas.microsoft.com/office/powerpoint/2010/main" val="860898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fr-FR" i="1" dirty="0"/>
              <a:t>Passez en revue les diapositives 7 à 11 ou les cartes préparées à l'avance qui seront placées au mur pour passer en revue les différents types de réflexions complexes.</a:t>
            </a:r>
          </a:p>
          <a:p>
            <a:pPr>
              <a:spcBef>
                <a:spcPts val="600"/>
              </a:spcBef>
            </a:pPr>
            <a:r>
              <a:rPr lang="fr-FR" baseline="0" dirty="0"/>
              <a:t>Nous allons maintenant passer en revue les différents types de réflexions complexes.</a:t>
            </a:r>
            <a:endParaRPr lang="fr-FR" dirty="0"/>
          </a:p>
          <a:p>
            <a:pPr>
              <a:spcBef>
                <a:spcPts val="600"/>
              </a:spcBef>
            </a:pPr>
            <a:r>
              <a:rPr lang="fr-FR" dirty="0"/>
              <a:t>Les réflexions complexes exigent plus de réflexion et d'efforts :</a:t>
            </a:r>
          </a:p>
          <a:p>
            <a:pPr marL="171450" indent="-171450">
              <a:buFont typeface="Arial" panose="020B0604020202020204" pitchFamily="34" charset="0"/>
              <a:buChar char="•"/>
            </a:pPr>
            <a:r>
              <a:rPr lang="fr-FR" dirty="0"/>
              <a:t>Paraphraser exige que nous fassions un « saut » logique entre ce que dit notre client et ce qu'il veut vraiment dire. Il s'agit d'une reformulation majeure à</a:t>
            </a:r>
            <a:r>
              <a:rPr lang="fr-FR" baseline="0" dirty="0"/>
              <a:t> travers </a:t>
            </a:r>
            <a:r>
              <a:rPr lang="fr-FR" dirty="0"/>
              <a:t>laquelle nous devons déduire la signification du client.</a:t>
            </a:r>
          </a:p>
        </p:txBody>
      </p:sp>
      <p:sp>
        <p:nvSpPr>
          <p:cNvPr id="4" name="Slide Number Placeholder 3"/>
          <p:cNvSpPr>
            <a:spLocks noGrp="1"/>
          </p:cNvSpPr>
          <p:nvPr>
            <p:ph type="sldNum" sz="quarter" idx="10"/>
          </p:nvPr>
        </p:nvSpPr>
        <p:spPr/>
        <p:txBody>
          <a:bodyPr/>
          <a:lstStyle/>
          <a:p>
            <a:fld id="{9AC774B7-8773-F442-AE46-14AB52309CAF}" type="slidenum">
              <a:rPr lang="en-US" smtClean="0"/>
              <a:t>7</a:t>
            </a:fld>
            <a:endParaRPr lang="en-US"/>
          </a:p>
        </p:txBody>
      </p:sp>
    </p:spTree>
    <p:extLst>
      <p:ext uri="{BB962C8B-B14F-4D97-AF65-F5344CB8AC3E}">
        <p14:creationId xmlns:p14="http://schemas.microsoft.com/office/powerpoint/2010/main" val="4261467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Il s’agit ici de faire preuve de sensibilité en montrant que vous comprenez les émotions qu'un client ressent, même s'il n'a pas désigné cette émotion par son propre nom.</a:t>
            </a:r>
          </a:p>
        </p:txBody>
      </p:sp>
      <p:sp>
        <p:nvSpPr>
          <p:cNvPr id="4" name="Slide Number Placeholder 3"/>
          <p:cNvSpPr>
            <a:spLocks noGrp="1"/>
          </p:cNvSpPr>
          <p:nvPr>
            <p:ph type="sldNum" sz="quarter" idx="10"/>
          </p:nvPr>
        </p:nvSpPr>
        <p:spPr/>
        <p:txBody>
          <a:bodyPr/>
          <a:lstStyle/>
          <a:p>
            <a:fld id="{9AC774B7-8773-F442-AE46-14AB52309CAF}" type="slidenum">
              <a:rPr lang="en-US" smtClean="0"/>
              <a:t>8</a:t>
            </a:fld>
            <a:endParaRPr lang="en-US"/>
          </a:p>
        </p:txBody>
      </p:sp>
    </p:spTree>
    <p:extLst>
      <p:ext uri="{BB962C8B-B14F-4D97-AF65-F5344CB8AC3E}">
        <p14:creationId xmlns:p14="http://schemas.microsoft.com/office/powerpoint/2010/main" val="1477410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Les réflexions à double sens reconnaissent qu'un client peut avoir des sentiments contradictoires sur une idée, un comportement ou une situation et présente les deux côtés de la question.</a:t>
            </a:r>
          </a:p>
        </p:txBody>
      </p:sp>
      <p:sp>
        <p:nvSpPr>
          <p:cNvPr id="4" name="Slide Number Placeholder 3"/>
          <p:cNvSpPr>
            <a:spLocks noGrp="1"/>
          </p:cNvSpPr>
          <p:nvPr>
            <p:ph type="sldNum" sz="quarter" idx="10"/>
          </p:nvPr>
        </p:nvSpPr>
        <p:spPr/>
        <p:txBody>
          <a:bodyPr/>
          <a:lstStyle/>
          <a:p>
            <a:fld id="{9AC774B7-8773-F442-AE46-14AB52309CAF}" type="slidenum">
              <a:rPr lang="en-US" smtClean="0"/>
              <a:t>9</a:t>
            </a:fld>
            <a:endParaRPr lang="en-US"/>
          </a:p>
        </p:txBody>
      </p:sp>
    </p:spTree>
    <p:extLst>
      <p:ext uri="{BB962C8B-B14F-4D97-AF65-F5344CB8AC3E}">
        <p14:creationId xmlns:p14="http://schemas.microsoft.com/office/powerpoint/2010/main" val="10130183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29D0F8-D172-6446-8609-1A4CDE5E0FB8}"/>
              </a:ext>
            </a:extLst>
          </p:cNvPr>
          <p:cNvSpPr/>
          <p:nvPr userDrawn="1"/>
        </p:nvSpPr>
        <p:spPr>
          <a:xfrm>
            <a:off x="0" y="-1566"/>
            <a:ext cx="9144000" cy="5775767"/>
          </a:xfrm>
          <a:prstGeom prst="rect">
            <a:avLst/>
          </a:prstGeom>
          <a:solidFill>
            <a:srgbClr val="112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795756" y="1563435"/>
            <a:ext cx="6137060" cy="1655763"/>
          </a:xfrm>
          <a:prstGeom prst="rect">
            <a:avLst/>
          </a:prstGeom>
        </p:spPr>
        <p:txBody>
          <a:bodyPr anchor="b"/>
          <a:lstStyle>
            <a:lvl1pPr algn="l">
              <a:defRPr sz="3600" b="1" i="0">
                <a:solidFill>
                  <a:srgbClr val="DEEBF7"/>
                </a:solidFill>
                <a:latin typeface="Arial" panose="020B0604020202020204" pitchFamily="34" charset="0"/>
                <a:cs typeface="Arial" panose="020B0604020202020204" pitchFamily="34" charset="0"/>
              </a:defRPr>
            </a:lvl1pPr>
          </a:lstStyle>
          <a:p>
            <a:r>
              <a:rPr lang="en-US" dirty="0"/>
              <a:t>Title of the document goes here—the font is Arial 36pt, Bold, Blue-Gray</a:t>
            </a:r>
          </a:p>
        </p:txBody>
      </p:sp>
      <p:sp>
        <p:nvSpPr>
          <p:cNvPr id="3" name="Subtitle 2"/>
          <p:cNvSpPr>
            <a:spLocks noGrp="1"/>
          </p:cNvSpPr>
          <p:nvPr>
            <p:ph type="subTitle" idx="1" hasCustomPrompt="1"/>
          </p:nvPr>
        </p:nvSpPr>
        <p:spPr>
          <a:xfrm>
            <a:off x="795756" y="3342715"/>
            <a:ext cx="6137060" cy="672765"/>
          </a:xfrm>
          <a:prstGeom prst="rect">
            <a:avLst/>
          </a:prstGeom>
        </p:spPr>
        <p:txBody>
          <a:bodyPr/>
          <a:lstStyle>
            <a:lvl1pPr marL="0" indent="0" algn="l">
              <a:buNone/>
              <a:defRPr sz="2000" b="0" i="0" spc="300">
                <a:solidFill>
                  <a:srgbClr val="577F9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LINE 1, ARIAL REGULAR, 20PT, EXPANDED </a:t>
            </a:r>
          </a:p>
        </p:txBody>
      </p:sp>
      <p:sp>
        <p:nvSpPr>
          <p:cNvPr id="13" name="Rectangle 12">
            <a:extLst>
              <a:ext uri="{FF2B5EF4-FFF2-40B4-BE49-F238E27FC236}">
                <a16:creationId xmlns:a16="http://schemas.microsoft.com/office/drawing/2014/main" id="{6EEC186D-09B3-7C40-86B2-9CCD3AAC19C7}"/>
              </a:ext>
            </a:extLst>
          </p:cNvPr>
          <p:cNvSpPr/>
          <p:nvPr userDrawn="1"/>
        </p:nvSpPr>
        <p:spPr>
          <a:xfrm>
            <a:off x="795755" y="4257917"/>
            <a:ext cx="3243805" cy="7535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E0A29BA2-C15F-2740-863C-ED8E4347CAB3}"/>
              </a:ext>
            </a:extLst>
          </p:cNvPr>
          <p:cNvPicPr/>
          <p:nvPr userDrawn="1"/>
        </p:nvPicPr>
        <p:blipFill rotWithShape="1">
          <a:blip r:embed="rId2" cstate="email">
            <a:alphaModFix/>
            <a:extLst>
              <a:ext uri="{28A0092B-C50C-407E-A947-70E740481C1C}">
                <a14:useLocalDpi xmlns:a14="http://schemas.microsoft.com/office/drawing/2010/main" val="0"/>
              </a:ext>
            </a:extLst>
          </a:blip>
          <a:srcRect t="36352" r="38913"/>
          <a:stretch/>
        </p:blipFill>
        <p:spPr bwMode="auto">
          <a:xfrm>
            <a:off x="6551271" y="0"/>
            <a:ext cx="2592729" cy="2691747"/>
          </a:xfrm>
          <a:prstGeom prst="rect">
            <a:avLst/>
          </a:prstGeom>
          <a:noFill/>
          <a:ln>
            <a:noFill/>
          </a:ln>
        </p:spPr>
      </p:pic>
      <p:sp>
        <p:nvSpPr>
          <p:cNvPr id="36" name="Text Placeholder 35">
            <a:extLst>
              <a:ext uri="{FF2B5EF4-FFF2-40B4-BE49-F238E27FC236}">
                <a16:creationId xmlns:a16="http://schemas.microsoft.com/office/drawing/2014/main" id="{34F3FDC0-5EA7-5049-B509-531EE6327776}"/>
              </a:ext>
            </a:extLst>
          </p:cNvPr>
          <p:cNvSpPr>
            <a:spLocks noGrp="1"/>
          </p:cNvSpPr>
          <p:nvPr>
            <p:ph type="body" sz="quarter" idx="10" hasCustomPrompt="1"/>
          </p:nvPr>
        </p:nvSpPr>
        <p:spPr>
          <a:xfrm>
            <a:off x="795338" y="4470011"/>
            <a:ext cx="3776662" cy="303978"/>
          </a:xfrm>
          <a:prstGeom prst="rect">
            <a:avLst/>
          </a:prstGeom>
        </p:spPr>
        <p:txBody>
          <a:bodyPr/>
          <a:lstStyle>
            <a:lvl1pPr marL="0" indent="0">
              <a:lnSpc>
                <a:spcPct val="100000"/>
              </a:lnSpc>
              <a:spcBef>
                <a:spcPts val="600"/>
              </a:spcBef>
              <a:buNone/>
              <a:defRPr sz="1600" b="1" i="0">
                <a:solidFill>
                  <a:srgbClr val="DEEBF7"/>
                </a:solidFill>
                <a:latin typeface="Arial" panose="020B0604020202020204" pitchFamily="34" charset="0"/>
                <a:cs typeface="Arial" panose="020B0604020202020204" pitchFamily="34" charset="0"/>
              </a:defRPr>
            </a:lvl1pPr>
          </a:lstStyle>
          <a:p>
            <a:pPr lvl="0"/>
            <a:r>
              <a:rPr lang="en-US" dirty="0"/>
              <a:t>Author name</a:t>
            </a:r>
          </a:p>
        </p:txBody>
      </p:sp>
      <p:sp>
        <p:nvSpPr>
          <p:cNvPr id="39" name="Text Placeholder 38">
            <a:extLst>
              <a:ext uri="{FF2B5EF4-FFF2-40B4-BE49-F238E27FC236}">
                <a16:creationId xmlns:a16="http://schemas.microsoft.com/office/drawing/2014/main" id="{0243FC27-0225-9F41-8ADB-FA544A17B773}"/>
              </a:ext>
            </a:extLst>
          </p:cNvPr>
          <p:cNvSpPr>
            <a:spLocks noGrp="1"/>
          </p:cNvSpPr>
          <p:nvPr>
            <p:ph type="body" sz="quarter" idx="11" hasCustomPrompt="1"/>
          </p:nvPr>
        </p:nvSpPr>
        <p:spPr>
          <a:xfrm>
            <a:off x="795338" y="4796635"/>
            <a:ext cx="3776662" cy="303978"/>
          </a:xfrm>
          <a:prstGeom prst="rect">
            <a:avLst/>
          </a:prstGeom>
        </p:spPr>
        <p:txBody>
          <a:bodyPr/>
          <a:lstStyle>
            <a:lvl1pPr marL="0" indent="0">
              <a:buNone/>
              <a:defRPr sz="1600" b="0" i="1">
                <a:solidFill>
                  <a:srgbClr val="DEEBF7"/>
                </a:solidFill>
                <a:latin typeface="Arial" panose="020B0604020202020204" pitchFamily="34" charset="0"/>
                <a:cs typeface="Arial" panose="020B0604020202020204" pitchFamily="34" charset="0"/>
              </a:defRPr>
            </a:lvl1pPr>
          </a:lstStyle>
          <a:p>
            <a:pPr lvl="0"/>
            <a:r>
              <a:rPr lang="en-US" dirty="0"/>
              <a:t>Author title</a:t>
            </a:r>
          </a:p>
        </p:txBody>
      </p:sp>
      <p:pic>
        <p:nvPicPr>
          <p:cNvPr id="15" name="Picture 14">
            <a:extLst>
              <a:ext uri="{FF2B5EF4-FFF2-40B4-BE49-F238E27FC236}">
                <a16:creationId xmlns:a16="http://schemas.microsoft.com/office/drawing/2014/main" id="{599B8F8E-6BA2-4D32-809E-E534C0554CA1}"/>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597219" y="5897718"/>
            <a:ext cx="2118433" cy="651825"/>
          </a:xfrm>
          <a:prstGeom prst="rect">
            <a:avLst/>
          </a:prstGeom>
        </p:spPr>
      </p:pic>
      <p:pic>
        <p:nvPicPr>
          <p:cNvPr id="16" name="Picture 15" descr="A close up of a sign&#10;&#10;Description generated with very high confidence">
            <a:extLst>
              <a:ext uri="{FF2B5EF4-FFF2-40B4-BE49-F238E27FC236}">
                <a16:creationId xmlns:a16="http://schemas.microsoft.com/office/drawing/2014/main" id="{C8879209-C510-47F5-AC38-52A5B7CCEC84}"/>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a:stretch/>
        </p:blipFill>
        <p:spPr>
          <a:xfrm>
            <a:off x="784182" y="5805390"/>
            <a:ext cx="1299262" cy="841402"/>
          </a:xfrm>
          <a:prstGeom prst="rect">
            <a:avLst/>
          </a:prstGeom>
        </p:spPr>
      </p:pic>
      <p:pic>
        <p:nvPicPr>
          <p:cNvPr id="17" name="Picture 16">
            <a:extLst>
              <a:ext uri="{FF2B5EF4-FFF2-40B4-BE49-F238E27FC236}">
                <a16:creationId xmlns:a16="http://schemas.microsoft.com/office/drawing/2014/main" id="{74D89402-9EFF-4CF0-9D35-2CC9F73930A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29427" y="5856090"/>
            <a:ext cx="1107242" cy="740002"/>
          </a:xfrm>
          <a:prstGeom prst="rect">
            <a:avLst/>
          </a:prstGeom>
        </p:spPr>
      </p:pic>
    </p:spTree>
    <p:extLst>
      <p:ext uri="{BB962C8B-B14F-4D97-AF65-F5344CB8AC3E}">
        <p14:creationId xmlns:p14="http://schemas.microsoft.com/office/powerpoint/2010/main" val="2940684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Special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701D2C60-AE90-4942-A1A3-815C2797870D}"/>
              </a:ext>
            </a:extLst>
          </p:cNvPr>
          <p:cNvSpPr>
            <a:spLocks noGrp="1"/>
          </p:cNvSpPr>
          <p:nvPr>
            <p:ph type="pic" sz="quarter" idx="10"/>
          </p:nvPr>
        </p:nvSpPr>
        <p:spPr>
          <a:xfrm>
            <a:off x="0" y="-1"/>
            <a:ext cx="9144000" cy="6859979"/>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endParaRPr lang="en-US" dirty="0"/>
          </a:p>
        </p:txBody>
      </p:sp>
      <p:sp>
        <p:nvSpPr>
          <p:cNvPr id="16" name="Rectangle 15">
            <a:extLst>
              <a:ext uri="{FF2B5EF4-FFF2-40B4-BE49-F238E27FC236}">
                <a16:creationId xmlns:a16="http://schemas.microsoft.com/office/drawing/2014/main" id="{B1B0873C-1198-584F-950D-0CE08ED743E1}"/>
              </a:ext>
            </a:extLst>
          </p:cNvPr>
          <p:cNvSpPr/>
          <p:nvPr userDrawn="1"/>
        </p:nvSpPr>
        <p:spPr>
          <a:xfrm>
            <a:off x="573576" y="0"/>
            <a:ext cx="3766929" cy="5706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967788E9-F096-2441-A820-2BB0AC447F5D}"/>
              </a:ext>
            </a:extLst>
          </p:cNvPr>
          <p:cNvSpPr/>
          <p:nvPr userDrawn="1"/>
        </p:nvSpPr>
        <p:spPr>
          <a:xfrm>
            <a:off x="573577" y="0"/>
            <a:ext cx="3757353" cy="574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630" y="365126"/>
            <a:ext cx="3460832" cy="823913"/>
          </a:xfrm>
          <a:prstGeom prst="rect">
            <a:avLst/>
          </a:prstGeom>
        </p:spPr>
        <p:txBody>
          <a:bodyPr>
            <a:normAutofit/>
          </a:bodyPr>
          <a:lstStyle>
            <a:lvl1pPr>
              <a:defRPr sz="2800" b="1" i="0">
                <a:solidFill>
                  <a:srgbClr val="E7343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17630" y="1288899"/>
            <a:ext cx="3460832" cy="655648"/>
          </a:xfrm>
          <a:prstGeom prst="rect">
            <a:avLst/>
          </a:prstGeom>
        </p:spPr>
        <p:txBody>
          <a:bodyPr anchor="t" anchorCtr="0">
            <a:normAutofit/>
          </a:bodyPr>
          <a:lstStyle>
            <a:lvl1pPr marL="0" indent="0">
              <a:buNone/>
              <a:defRPr sz="2000" b="1" i="0">
                <a:solidFill>
                  <a:schemeClr val="tx1">
                    <a:lumMod val="85000"/>
                    <a:lumOff val="1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Rectangle 13">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2"/>
          <p:cNvSpPr>
            <a:spLocks noGrp="1"/>
          </p:cNvSpPr>
          <p:nvPr>
            <p:ph idx="11"/>
          </p:nvPr>
        </p:nvSpPr>
        <p:spPr>
          <a:xfrm>
            <a:off x="717630" y="2044406"/>
            <a:ext cx="3460832" cy="3535127"/>
          </a:xfrm>
          <a:prstGeom prst="rect">
            <a:avLst/>
          </a:prstGeom>
        </p:spPr>
        <p:txBody>
          <a:bodyPr>
            <a:normAutofit/>
          </a:bodyPr>
          <a:lstStyle>
            <a:lvl1pPr marL="228600" indent="-227013">
              <a:spcBef>
                <a:spcPts val="1200"/>
              </a:spcBef>
              <a:buClr>
                <a:srgbClr val="E73439"/>
              </a:buClr>
              <a:defRPr sz="2000" b="0" i="0">
                <a:solidFill>
                  <a:schemeClr val="tx1">
                    <a:lumMod val="85000"/>
                    <a:lumOff val="15000"/>
                  </a:schemeClr>
                </a:solidFill>
                <a:latin typeface="Arial" panose="020B0604020202020204" pitchFamily="34" charset="0"/>
                <a:cs typeface="Arial" panose="020B0604020202020204" pitchFamily="34" charset="0"/>
              </a:defRPr>
            </a:lvl1pPr>
            <a:lvl2pPr marL="576263" indent="-288925">
              <a:buClr>
                <a:srgbClr val="E73439"/>
              </a:buClr>
              <a:buFont typeface="Arial" panose="020B0604020202020204" pitchFamily="34" charset="0"/>
              <a:buChar char="–"/>
              <a:defRPr sz="1800" b="0" i="0">
                <a:solidFill>
                  <a:schemeClr val="tx1">
                    <a:lumMod val="85000"/>
                    <a:lumOff val="15000"/>
                  </a:schemeClr>
                </a:solidFill>
                <a:latin typeface="Arial" panose="020B0604020202020204" pitchFamily="34" charset="0"/>
                <a:cs typeface="Arial" panose="020B0604020202020204" pitchFamily="34" charset="0"/>
              </a:defRPr>
            </a:lvl2pPr>
            <a:lvl3pPr marL="744538" indent="-168275">
              <a:buClr>
                <a:srgbClr val="E73439"/>
              </a:buClr>
              <a:buFont typeface="Calibri" panose="020F0502020204030204" pitchFamily="34" charset="0"/>
              <a:buChar char="‐"/>
              <a:defRPr sz="1600"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19297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Divi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FCE0326-9836-C04B-89F1-346F72C6B52B}"/>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582" y="1"/>
            <a:ext cx="2988734" cy="3979333"/>
          </a:xfrm>
          <a:prstGeom prst="rect">
            <a:avLst/>
          </a:prstGeom>
        </p:spPr>
      </p:pic>
      <p:sp>
        <p:nvSpPr>
          <p:cNvPr id="17" name="Picture Placeholder 16">
            <a:extLst>
              <a:ext uri="{FF2B5EF4-FFF2-40B4-BE49-F238E27FC236}">
                <a16:creationId xmlns:a16="http://schemas.microsoft.com/office/drawing/2014/main" id="{44BF14A4-0541-3545-99AD-5E5B557C852B}"/>
              </a:ext>
            </a:extLst>
          </p:cNvPr>
          <p:cNvSpPr>
            <a:spLocks noGrp="1"/>
          </p:cNvSpPr>
          <p:nvPr>
            <p:ph type="pic" sz="quarter" idx="11"/>
          </p:nvPr>
        </p:nvSpPr>
        <p:spPr>
          <a:xfrm>
            <a:off x="2986088" y="-2"/>
            <a:ext cx="6157912" cy="3979335"/>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endParaRPr lang="en-US" dirty="0"/>
          </a:p>
        </p:txBody>
      </p:sp>
      <p:sp>
        <p:nvSpPr>
          <p:cNvPr id="11" name="Rectangle 10">
            <a:extLst>
              <a:ext uri="{FF2B5EF4-FFF2-40B4-BE49-F238E27FC236}">
                <a16:creationId xmlns:a16="http://schemas.microsoft.com/office/drawing/2014/main" id="{858E55C2-C8B7-B146-81B3-FE1F3E7DEC87}"/>
              </a:ext>
            </a:extLst>
          </p:cNvPr>
          <p:cNvSpPr/>
          <p:nvPr userDrawn="1"/>
        </p:nvSpPr>
        <p:spPr>
          <a:xfrm>
            <a:off x="0" y="3979334"/>
            <a:ext cx="9144000" cy="2878665"/>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ubtitle 2">
            <a:extLst>
              <a:ext uri="{FF2B5EF4-FFF2-40B4-BE49-F238E27FC236}">
                <a16:creationId xmlns:a16="http://schemas.microsoft.com/office/drawing/2014/main" id="{FC328256-5B7D-AF40-9EE8-52DEDA34DEC3}"/>
              </a:ext>
            </a:extLst>
          </p:cNvPr>
          <p:cNvSpPr>
            <a:spLocks noGrp="1"/>
          </p:cNvSpPr>
          <p:nvPr>
            <p:ph type="subTitle" idx="10" hasCustomPrompt="1"/>
          </p:nvPr>
        </p:nvSpPr>
        <p:spPr>
          <a:xfrm>
            <a:off x="1252330" y="4650758"/>
            <a:ext cx="6639339" cy="1627947"/>
          </a:xfrm>
          <a:prstGeom prst="rect">
            <a:avLst/>
          </a:prstGeom>
        </p:spPr>
        <p:txBody>
          <a:bodyPr/>
          <a:lstStyle>
            <a:lvl1pPr marL="0" indent="0" algn="l">
              <a:buNone/>
              <a:defRPr sz="3200" b="0" i="0" spc="3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 HERE, ARIAL REGULAR, 32PT, </a:t>
            </a:r>
            <a:br>
              <a:rPr lang="en-US" dirty="0"/>
            </a:br>
            <a:r>
              <a:rPr lang="en-US" dirty="0"/>
              <a:t>ALL CAPS EXPANDED </a:t>
            </a:r>
          </a:p>
        </p:txBody>
      </p:sp>
      <p:sp>
        <p:nvSpPr>
          <p:cNvPr id="19" name="Rectangle 18">
            <a:extLst>
              <a:ext uri="{FF2B5EF4-FFF2-40B4-BE49-F238E27FC236}">
                <a16:creationId xmlns:a16="http://schemas.microsoft.com/office/drawing/2014/main" id="{12E0D32C-B620-7A4D-BC36-49900D1DFC99}"/>
              </a:ext>
            </a:extLst>
          </p:cNvPr>
          <p:cNvSpPr/>
          <p:nvPr userDrawn="1"/>
        </p:nvSpPr>
        <p:spPr>
          <a:xfrm>
            <a:off x="1328194" y="4443168"/>
            <a:ext cx="3243805" cy="75358"/>
          </a:xfrm>
          <a:prstGeom prst="rect">
            <a:avLst/>
          </a:prstGeom>
          <a:solidFill>
            <a:srgbClr val="112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90012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Content_wGraphic">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9144000"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C8D2E9CD-85A1-8249-B610-F55A92BA9DF8}"/>
              </a:ext>
            </a:extLst>
          </p:cNvPr>
          <p:cNvPicPr>
            <a:picLocks noChangeAspect="1"/>
          </p:cNvPicPr>
          <p:nvPr userDrawn="1"/>
        </p:nvPicPr>
        <p:blipFill rotWithShape="1">
          <a:blip r:embed="rId2" cstate="email">
            <a:alphaModFix amt="40000"/>
            <a:extLst>
              <a:ext uri="{28A0092B-C50C-407E-A947-70E740481C1C}">
                <a14:useLocalDpi xmlns:a14="http://schemas.microsoft.com/office/drawing/2010/main" val="0"/>
              </a:ext>
            </a:extLst>
          </a:blip>
          <a:srcRect/>
          <a:stretch/>
        </p:blipFill>
        <p:spPr>
          <a:xfrm rot="16200000">
            <a:off x="6059765" y="189226"/>
            <a:ext cx="3273461" cy="2895009"/>
          </a:xfrm>
          <a:prstGeom prst="rect">
            <a:avLst/>
          </a:prstGeom>
        </p:spPr>
      </p:pic>
      <p:sp>
        <p:nvSpPr>
          <p:cNvPr id="2" name="Title 1"/>
          <p:cNvSpPr>
            <a:spLocks noGrp="1"/>
          </p:cNvSpPr>
          <p:nvPr>
            <p:ph type="title"/>
          </p:nvPr>
        </p:nvSpPr>
        <p:spPr>
          <a:xfrm>
            <a:off x="628650" y="588493"/>
            <a:ext cx="7886700"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Content Placeholder 2"/>
          <p:cNvSpPr>
            <a:spLocks noGrp="1"/>
          </p:cNvSpPr>
          <p:nvPr>
            <p:ph idx="1"/>
          </p:nvPr>
        </p:nvSpPr>
        <p:spPr>
          <a:xfrm>
            <a:off x="628650" y="1636730"/>
            <a:ext cx="7886700" cy="4932746"/>
          </a:xfrm>
          <a:prstGeom prst="rect">
            <a:avLst/>
          </a:prstGeom>
        </p:spPr>
        <p:txBody>
          <a:bodyPr>
            <a:noAutofit/>
          </a:bodyPr>
          <a:lstStyle>
            <a:lvl1pPr marL="346075" indent="-346075">
              <a:lnSpc>
                <a:spcPct val="95000"/>
              </a:lnSpc>
              <a:spcBef>
                <a:spcPts val="18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lnSpc>
                <a:spcPct val="95000"/>
              </a:lnSpc>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lnSpc>
                <a:spcPct val="95000"/>
              </a:lnSpc>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61048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Content_Pla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9144000"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588493"/>
            <a:ext cx="7886700"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Content Placeholder 2"/>
          <p:cNvSpPr>
            <a:spLocks noGrp="1"/>
          </p:cNvSpPr>
          <p:nvPr>
            <p:ph idx="1"/>
          </p:nvPr>
        </p:nvSpPr>
        <p:spPr>
          <a:xfrm>
            <a:off x="628650" y="1636730"/>
            <a:ext cx="7886700" cy="4932746"/>
          </a:xfrm>
          <a:prstGeom prst="rect">
            <a:avLst/>
          </a:prstGeom>
        </p:spPr>
        <p:txBody>
          <a:bodyPr>
            <a:noAutofit/>
          </a:bodyPr>
          <a:lstStyle>
            <a:lvl1pPr marL="346075" indent="-346075">
              <a:lnSpc>
                <a:spcPct val="95000"/>
              </a:lnSpc>
              <a:spcBef>
                <a:spcPts val="1800"/>
              </a:spcBef>
              <a:buClr>
                <a:srgbClr val="E73439"/>
              </a:buClr>
              <a:buFont typeface="Wingdings" panose="05000000000000000000" pitchFamily="2" charset="2"/>
              <a:buChar cha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lnSpc>
                <a:spcPct val="95000"/>
              </a:lnSpc>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lnSpc>
                <a:spcPct val="95000"/>
              </a:lnSpc>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10873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HighlightContent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9144000" cy="6858000"/>
          </a:xfrm>
          <a:prstGeom prst="rect">
            <a:avLst/>
          </a:prstGeom>
          <a:solidFill>
            <a:srgbClr val="577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842933" y="774443"/>
            <a:ext cx="3848306" cy="5719490"/>
          </a:xfrm>
          <a:prstGeom prst="rect">
            <a:avLst/>
          </a:prstGeom>
        </p:spPr>
        <p:txBody>
          <a:bodyPr>
            <a:normAutofit/>
          </a:bodyPr>
          <a:lstStyle>
            <a:lvl1pPr marL="228600" indent="-223838">
              <a:spcBef>
                <a:spcPts val="1200"/>
              </a:spcBef>
              <a:buFont typeface="Arial" panose="020B0604020202020204" pitchFamily="34" charset="0"/>
              <a:buChar char="•"/>
              <a:defRPr sz="2000" b="0" i="0">
                <a:solidFill>
                  <a:srgbClr val="DEEBF7"/>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24" name="Picture 23">
            <a:extLst>
              <a:ext uri="{FF2B5EF4-FFF2-40B4-BE49-F238E27FC236}">
                <a16:creationId xmlns:a16="http://schemas.microsoft.com/office/drawing/2014/main" id="{C8D2E9CD-85A1-8249-B610-F55A92BA9DF8}"/>
              </a:ext>
            </a:extLst>
          </p:cNvPr>
          <p:cNvPicPr>
            <a:picLocks noChangeAspect="1"/>
          </p:cNvPicPr>
          <p:nvPr userDrawn="1"/>
        </p:nvPicPr>
        <p:blipFill rotWithShape="1">
          <a:blip r:embed="rId2" cstate="email">
            <a:alphaModFix amt="14000"/>
            <a:extLst>
              <a:ext uri="{28A0092B-C50C-407E-A947-70E740481C1C}">
                <a14:useLocalDpi xmlns:a14="http://schemas.microsoft.com/office/drawing/2010/main" val="0"/>
              </a:ext>
            </a:extLst>
          </a:blip>
          <a:srcRect/>
          <a:stretch/>
        </p:blipFill>
        <p:spPr>
          <a:xfrm rot="10800000">
            <a:off x="0" y="-20736"/>
            <a:ext cx="3273461" cy="2895009"/>
          </a:xfrm>
          <a:prstGeom prst="rect">
            <a:avLst/>
          </a:prstGeom>
        </p:spPr>
      </p:pic>
      <p:sp>
        <p:nvSpPr>
          <p:cNvPr id="2" name="Title 1"/>
          <p:cNvSpPr>
            <a:spLocks noGrp="1"/>
          </p:cNvSpPr>
          <p:nvPr>
            <p:ph type="title" hasCustomPrompt="1"/>
          </p:nvPr>
        </p:nvSpPr>
        <p:spPr>
          <a:xfrm>
            <a:off x="356881" y="3094810"/>
            <a:ext cx="3459653" cy="1273432"/>
          </a:xfrm>
          <a:prstGeom prst="rect">
            <a:avLst/>
          </a:prstGeom>
        </p:spPr>
        <p:txBody>
          <a:bodyPr anchor="t" anchorCtr="0"/>
          <a:lstStyle>
            <a:lvl1pPr>
              <a:defRPr sz="2800" b="1" i="0">
                <a:solidFill>
                  <a:srgbClr val="DEEBF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Rectangle 12">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93533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628650" y="588493"/>
            <a:ext cx="7886700"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Content Placeholder 2">
            <a:extLst>
              <a:ext uri="{FF2B5EF4-FFF2-40B4-BE49-F238E27FC236}">
                <a16:creationId xmlns:a16="http://schemas.microsoft.com/office/drawing/2014/main" id="{5AB40963-B099-4A6D-90C7-EB1794E8E0E5}"/>
              </a:ext>
            </a:extLst>
          </p:cNvPr>
          <p:cNvSpPr>
            <a:spLocks noGrp="1"/>
          </p:cNvSpPr>
          <p:nvPr>
            <p:ph idx="1"/>
          </p:nvPr>
        </p:nvSpPr>
        <p:spPr>
          <a:xfrm>
            <a:off x="628650" y="1636730"/>
            <a:ext cx="7886700" cy="4932746"/>
          </a:xfrm>
          <a:prstGeom prst="rect">
            <a:avLst/>
          </a:prstGeom>
        </p:spPr>
        <p:txBody>
          <a:bodyPr>
            <a:noAutofit/>
          </a:bodyPr>
          <a:lstStyle>
            <a:lvl1pPr marL="346075" indent="-346075">
              <a:lnSpc>
                <a:spcPct val="95000"/>
              </a:lnSpc>
              <a:spcBef>
                <a:spcPts val="1800"/>
              </a:spcBef>
              <a:buClr>
                <a:srgbClr val="E73439"/>
              </a:buClr>
              <a:buFont typeface="Wingdings" panose="05000000000000000000" pitchFamily="2" charset="2"/>
              <a:buChar cha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lnSpc>
                <a:spcPct val="95000"/>
              </a:lnSpc>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lnSpc>
                <a:spcPct val="95000"/>
              </a:lnSpc>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64330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Special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40789D1-6B5D-BC4E-9BBE-7E32165D1974}"/>
              </a:ext>
            </a:extLst>
          </p:cNvPr>
          <p:cNvSpPr/>
          <p:nvPr userDrawn="1"/>
        </p:nvSpPr>
        <p:spPr>
          <a:xfrm>
            <a:off x="3044142" y="-1"/>
            <a:ext cx="6099858" cy="685998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633054" y="597273"/>
            <a:ext cx="4823027" cy="974783"/>
          </a:xfrm>
          <a:prstGeom prst="rect">
            <a:avLst/>
          </a:prstGeom>
        </p:spPr>
        <p:txBody>
          <a:bodyPr/>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Picture Placeholder 12">
            <a:extLst>
              <a:ext uri="{FF2B5EF4-FFF2-40B4-BE49-F238E27FC236}">
                <a16:creationId xmlns:a16="http://schemas.microsoft.com/office/drawing/2014/main" id="{6C5B1DD5-42FC-3C48-B80C-8E80F8F5C71E}"/>
              </a:ext>
            </a:extLst>
          </p:cNvPr>
          <p:cNvSpPr>
            <a:spLocks noGrp="1"/>
          </p:cNvSpPr>
          <p:nvPr>
            <p:ph type="pic" sz="quarter" idx="10" hasCustomPrompt="1"/>
          </p:nvPr>
        </p:nvSpPr>
        <p:spPr>
          <a:xfrm>
            <a:off x="0" y="-1"/>
            <a:ext cx="3044825" cy="6858001"/>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r>
              <a:rPr lang="en-US" dirty="0"/>
              <a:t>Photo placeholder</a:t>
            </a:r>
          </a:p>
        </p:txBody>
      </p:sp>
      <p:sp>
        <p:nvSpPr>
          <p:cNvPr id="12" name="Content Placeholder 2"/>
          <p:cNvSpPr>
            <a:spLocks noGrp="1"/>
          </p:cNvSpPr>
          <p:nvPr>
            <p:ph idx="1"/>
          </p:nvPr>
        </p:nvSpPr>
        <p:spPr>
          <a:xfrm>
            <a:off x="3633053" y="1871133"/>
            <a:ext cx="4823027" cy="4622799"/>
          </a:xfrm>
          <a:prstGeom prst="rect">
            <a:avLst/>
          </a:prstGeom>
        </p:spPr>
        <p:txBody>
          <a:bodyPr>
            <a:normAutofit/>
          </a:bodyPr>
          <a:lstStyle>
            <a:lvl1pPr marL="346075" indent="-346075">
              <a:spcBef>
                <a:spcPts val="12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5" name="Rectangle 14">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43319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Special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40789D1-6B5D-BC4E-9BBE-7E32165D1974}"/>
              </a:ext>
            </a:extLst>
          </p:cNvPr>
          <p:cNvSpPr/>
          <p:nvPr userDrawn="1"/>
        </p:nvSpPr>
        <p:spPr>
          <a:xfrm>
            <a:off x="5104" y="0"/>
            <a:ext cx="6099858"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53285" y="597273"/>
            <a:ext cx="4823027" cy="974783"/>
          </a:xfrm>
          <a:prstGeom prst="rect">
            <a:avLst/>
          </a:prstGeom>
        </p:spPr>
        <p:txBody>
          <a:bodyPr anchor="b" anchorCtr="0"/>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Picture Placeholder 12">
            <a:extLst>
              <a:ext uri="{FF2B5EF4-FFF2-40B4-BE49-F238E27FC236}">
                <a16:creationId xmlns:a16="http://schemas.microsoft.com/office/drawing/2014/main" id="{6C5B1DD5-42FC-3C48-B80C-8E80F8F5C71E}"/>
              </a:ext>
            </a:extLst>
          </p:cNvPr>
          <p:cNvSpPr>
            <a:spLocks noGrp="1"/>
          </p:cNvSpPr>
          <p:nvPr>
            <p:ph type="pic" sz="quarter" idx="10" hasCustomPrompt="1"/>
          </p:nvPr>
        </p:nvSpPr>
        <p:spPr>
          <a:xfrm>
            <a:off x="6094071" y="-1"/>
            <a:ext cx="3044825" cy="6857999"/>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r>
              <a:rPr lang="en-US" dirty="0"/>
              <a:t>Photo placeholder</a:t>
            </a:r>
          </a:p>
        </p:txBody>
      </p:sp>
      <p:sp>
        <p:nvSpPr>
          <p:cNvPr id="14" name="Content Placeholder 2"/>
          <p:cNvSpPr>
            <a:spLocks noGrp="1"/>
          </p:cNvSpPr>
          <p:nvPr>
            <p:ph idx="11"/>
          </p:nvPr>
        </p:nvSpPr>
        <p:spPr>
          <a:xfrm>
            <a:off x="653285" y="1786467"/>
            <a:ext cx="4823027" cy="4707465"/>
          </a:xfrm>
          <a:prstGeom prst="rect">
            <a:avLst/>
          </a:prstGeom>
        </p:spPr>
        <p:txBody>
          <a:bodyPr>
            <a:normAutofit/>
          </a:bodyPr>
          <a:lstStyle>
            <a:lvl1pPr marL="346075" indent="-346075">
              <a:spcBef>
                <a:spcPts val="12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5" name="Rectangle 14">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5463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Special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21F04DB-D97B-774F-8BE5-98481FB18328}"/>
              </a:ext>
            </a:extLst>
          </p:cNvPr>
          <p:cNvSpPr>
            <a:spLocks noGrp="1"/>
          </p:cNvSpPr>
          <p:nvPr>
            <p:ph type="pic" sz="quarter" idx="10"/>
          </p:nvPr>
        </p:nvSpPr>
        <p:spPr>
          <a:xfrm>
            <a:off x="0" y="0"/>
            <a:ext cx="9144000" cy="4182533"/>
          </a:xfrm>
          <a:prstGeom prst="rect">
            <a:avLst/>
          </a:prstGeom>
          <a:solidFill>
            <a:srgbClr val="11254D"/>
          </a:solidFill>
        </p:spPr>
        <p:txBody>
          <a:bodyPr anchor="ctr" anchorCtr="0"/>
          <a:lstStyle>
            <a:lvl1pPr marL="0" indent="0" algn="ctr">
              <a:buNone/>
              <a:defRPr sz="1200">
                <a:solidFill>
                  <a:srgbClr val="577F9F"/>
                </a:solidFill>
              </a:defRPr>
            </a:lvl1pPr>
          </a:lstStyle>
          <a:p>
            <a:endParaRPr lang="en-US" dirty="0"/>
          </a:p>
        </p:txBody>
      </p:sp>
      <p:sp>
        <p:nvSpPr>
          <p:cNvPr id="12" name="Text Placeholder 11">
            <a:extLst>
              <a:ext uri="{FF2B5EF4-FFF2-40B4-BE49-F238E27FC236}">
                <a16:creationId xmlns:a16="http://schemas.microsoft.com/office/drawing/2014/main" id="{6E972D29-1E70-BF4B-A9FE-DFD3EB838D1A}"/>
              </a:ext>
            </a:extLst>
          </p:cNvPr>
          <p:cNvSpPr>
            <a:spLocks noGrp="1"/>
          </p:cNvSpPr>
          <p:nvPr>
            <p:ph type="body" sz="quarter" idx="11" hasCustomPrompt="1"/>
          </p:nvPr>
        </p:nvSpPr>
        <p:spPr>
          <a:xfrm>
            <a:off x="556115" y="4521200"/>
            <a:ext cx="3034983" cy="2006600"/>
          </a:xfrm>
          <a:prstGeom prst="rect">
            <a:avLst/>
          </a:prstGeom>
        </p:spPr>
        <p:txBody>
          <a:bodyPr/>
          <a:lstStyle>
            <a:lvl1pPr marL="0" indent="0">
              <a:buNone/>
              <a:defRPr sz="2400" b="1" i="0" baseline="0">
                <a:solidFill>
                  <a:srgbClr val="E73439"/>
                </a:solidFill>
                <a:latin typeface="Arial" panose="020B0604020202020204" pitchFamily="34" charset="0"/>
                <a:cs typeface="Arial" panose="020B0604020202020204" pitchFamily="34" charset="0"/>
              </a:defRPr>
            </a:lvl1pPr>
            <a:lvl2pPr marL="457200" indent="0">
              <a:buNone/>
              <a:defRPr/>
            </a:lvl2pPr>
          </a:lstStyle>
          <a:p>
            <a:pPr lvl="0"/>
            <a:r>
              <a:rPr lang="en-US" dirty="0"/>
              <a:t>SIDE TITLE GOES HERE. ARIAL BOLD, 24PT, ALL CAPREDS</a:t>
            </a:r>
          </a:p>
        </p:txBody>
      </p:sp>
      <p:sp>
        <p:nvSpPr>
          <p:cNvPr id="14" name="Content Placeholder 13">
            <a:extLst>
              <a:ext uri="{FF2B5EF4-FFF2-40B4-BE49-F238E27FC236}">
                <a16:creationId xmlns:a16="http://schemas.microsoft.com/office/drawing/2014/main" id="{B3970259-9024-0745-AD1C-AAC38D47B49E}"/>
              </a:ext>
            </a:extLst>
          </p:cNvPr>
          <p:cNvSpPr>
            <a:spLocks noGrp="1"/>
          </p:cNvSpPr>
          <p:nvPr>
            <p:ph sz="quarter" idx="12"/>
          </p:nvPr>
        </p:nvSpPr>
        <p:spPr>
          <a:xfrm>
            <a:off x="4239492" y="4521200"/>
            <a:ext cx="4348394" cy="2006600"/>
          </a:xfrm>
          <a:prstGeom prst="rect">
            <a:avLst/>
          </a:prstGeom>
        </p:spPr>
        <p:txBody>
          <a:bodyPr>
            <a:normAutofit/>
          </a:bodyPr>
          <a:lstStyle>
            <a:lvl1pPr>
              <a:buClr>
                <a:srgbClr val="E73439"/>
              </a:buClr>
              <a:defRPr sz="1800">
                <a:solidFill>
                  <a:schemeClr val="tx1">
                    <a:lumMod val="85000"/>
                    <a:lumOff val="15000"/>
                  </a:schemeClr>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1" name="Rectangle 10">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93635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9/8/2021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704727668"/>
      </p:ext>
    </p:extLst>
  </p:cSld>
  <p:clrMap bg1="lt1" tx1="dk1" bg2="lt2" tx2="dk2" accent1="accent1" accent2="accent2" accent3="accent3" accent4="accent4" accent5="accent5" accent6="accent6" hlink="hlink" folHlink="folHlink"/>
  <p:sldLayoutIdLst>
    <p:sldLayoutId id="2147483800" r:id="rId1"/>
    <p:sldLayoutId id="2147483809" r:id="rId2"/>
    <p:sldLayoutId id="2147483810" r:id="rId3"/>
    <p:sldLayoutId id="2147483816" r:id="rId4"/>
    <p:sldLayoutId id="2147483811" r:id="rId5"/>
    <p:sldLayoutId id="2147483807" r:id="rId6"/>
    <p:sldLayoutId id="2147483812" r:id="rId7"/>
    <p:sldLayoutId id="2147483813" r:id="rId8"/>
    <p:sldLayoutId id="2147483814" r:id="rId9"/>
    <p:sldLayoutId id="2147483815" r:id="rId10"/>
  </p:sldLayoutIdLst>
  <p:txStyles>
    <p:title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microsoft.com/office/2007/relationships/hdphoto" Target="../media/hdphoto6.wdp"/></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tiff"/><Relationship Id="rId7" Type="http://schemas.microsoft.com/office/2007/relationships/hdphoto" Target="../media/hdphoto3.wdp"/><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99430-D71E-4841-A449-5F6FEAE6D4A4}"/>
              </a:ext>
            </a:extLst>
          </p:cNvPr>
          <p:cNvSpPr>
            <a:spLocks noGrp="1"/>
          </p:cNvSpPr>
          <p:nvPr>
            <p:ph type="ctrTitle"/>
          </p:nvPr>
        </p:nvSpPr>
        <p:spPr/>
        <p:txBody>
          <a:bodyPr/>
          <a:lstStyle/>
          <a:p>
            <a:r>
              <a:rPr lang="en-US" dirty="0" err="1"/>
              <a:t>Écoute</a:t>
            </a:r>
            <a:r>
              <a:rPr lang="en-US" dirty="0"/>
              <a:t> </a:t>
            </a:r>
            <a:r>
              <a:rPr lang="en-US" dirty="0" err="1"/>
              <a:t>réflective</a:t>
            </a:r>
            <a:endParaRPr lang="en-US" dirty="0"/>
          </a:p>
        </p:txBody>
      </p:sp>
      <p:sp>
        <p:nvSpPr>
          <p:cNvPr id="3" name="Subtitle 2">
            <a:extLst>
              <a:ext uri="{FF2B5EF4-FFF2-40B4-BE49-F238E27FC236}">
                <a16:creationId xmlns:a16="http://schemas.microsoft.com/office/drawing/2014/main" id="{D5F176ED-4528-AD41-A92C-8F781C6AB8B9}"/>
              </a:ext>
            </a:extLst>
          </p:cNvPr>
          <p:cNvSpPr>
            <a:spLocks noGrp="1"/>
          </p:cNvSpPr>
          <p:nvPr>
            <p:ph type="subTitle" idx="1"/>
          </p:nvPr>
        </p:nvSpPr>
        <p:spPr/>
        <p:txBody>
          <a:bodyPr>
            <a:normAutofit fontScale="92500" lnSpcReduction="20000"/>
          </a:bodyPr>
          <a:lstStyle/>
          <a:p>
            <a:r>
              <a:rPr lang="en-US" dirty="0"/>
              <a:t>Module 3 — Counseling de motivation</a:t>
            </a:r>
          </a:p>
          <a:p>
            <a:r>
              <a:rPr lang="en-US" dirty="0"/>
              <a:t>Pays, </a:t>
            </a:r>
            <a:r>
              <a:rPr lang="en-US" dirty="0" err="1"/>
              <a:t>Année</a:t>
            </a:r>
            <a:endParaRPr lang="en-US" dirty="0"/>
          </a:p>
        </p:txBody>
      </p:sp>
      <p:sp>
        <p:nvSpPr>
          <p:cNvPr id="6" name="Text Placeholder 3">
            <a:extLst>
              <a:ext uri="{FF2B5EF4-FFF2-40B4-BE49-F238E27FC236}">
                <a16:creationId xmlns:a16="http://schemas.microsoft.com/office/drawing/2014/main" id="{51770E53-DE4D-B444-BC2D-90D5E4FC2342}"/>
              </a:ext>
            </a:extLst>
          </p:cNvPr>
          <p:cNvSpPr txBox="1">
            <a:spLocks/>
          </p:cNvSpPr>
          <p:nvPr/>
        </p:nvSpPr>
        <p:spPr>
          <a:xfrm>
            <a:off x="675255" y="4592635"/>
            <a:ext cx="3776662" cy="303978"/>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00000"/>
              </a:lnSpc>
              <a:spcBef>
                <a:spcPts val="600"/>
              </a:spcBef>
              <a:buFont typeface="Arial" panose="020B0604020202020204" pitchFamily="34" charset="0"/>
              <a:buNone/>
              <a:defRPr sz="1600" b="1" i="0" kern="1200">
                <a:solidFill>
                  <a:srgbClr val="DEEBF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Nom du </a:t>
            </a:r>
            <a:r>
              <a:rPr lang="fr-FR" dirty="0"/>
              <a:t>facilitateur</a:t>
            </a:r>
          </a:p>
        </p:txBody>
      </p:sp>
      <p:sp>
        <p:nvSpPr>
          <p:cNvPr id="7" name="Text Placeholder 7">
            <a:extLst>
              <a:ext uri="{FF2B5EF4-FFF2-40B4-BE49-F238E27FC236}">
                <a16:creationId xmlns:a16="http://schemas.microsoft.com/office/drawing/2014/main" id="{BCA98E2F-B233-44A2-96B2-FFB08F2B31BA}"/>
              </a:ext>
            </a:extLst>
          </p:cNvPr>
          <p:cNvSpPr txBox="1">
            <a:spLocks/>
          </p:cNvSpPr>
          <p:nvPr/>
        </p:nvSpPr>
        <p:spPr>
          <a:xfrm>
            <a:off x="675255" y="4919259"/>
            <a:ext cx="3776662" cy="303978"/>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b="0" i="1" kern="1200">
                <a:solidFill>
                  <a:srgbClr val="DEEBF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Titre du facilitateur</a:t>
            </a:r>
          </a:p>
        </p:txBody>
      </p:sp>
    </p:spTree>
    <p:extLst>
      <p:ext uri="{BB962C8B-B14F-4D97-AF65-F5344CB8AC3E}">
        <p14:creationId xmlns:p14="http://schemas.microsoft.com/office/powerpoint/2010/main" val="1962345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Résumer</a:t>
            </a:r>
            <a:endParaRPr lang="en-US" dirty="0"/>
          </a:p>
        </p:txBody>
      </p:sp>
      <p:sp>
        <p:nvSpPr>
          <p:cNvPr id="3" name="Content Placeholder 2">
            <a:extLst>
              <a:ext uri="{FF2B5EF4-FFF2-40B4-BE49-F238E27FC236}">
                <a16:creationId xmlns:a16="http://schemas.microsoft.com/office/drawing/2014/main" id="{DBE0B8C8-A862-F34E-9809-FC910AD075ED}"/>
              </a:ext>
            </a:extLst>
          </p:cNvPr>
          <p:cNvSpPr txBox="1">
            <a:spLocks/>
          </p:cNvSpPr>
          <p:nvPr/>
        </p:nvSpPr>
        <p:spPr>
          <a:xfrm>
            <a:off x="628650" y="1593805"/>
            <a:ext cx="7886700" cy="5025935"/>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4000"/>
              </a:lnSpc>
              <a:spcBef>
                <a:spcPts val="1200"/>
              </a:spcBef>
              <a:buNone/>
            </a:pPr>
            <a:r>
              <a:rPr lang="en-US" sz="1600" b="1" dirty="0" err="1">
                <a:latin typeface="Arial"/>
                <a:cs typeface="Arial"/>
              </a:rPr>
              <a:t>Cliente</a:t>
            </a:r>
            <a:r>
              <a:rPr lang="en-US" sz="1600" b="1" dirty="0">
                <a:latin typeface="Arial"/>
                <a:cs typeface="Arial"/>
              </a:rPr>
              <a:t> </a:t>
            </a:r>
            <a:r>
              <a:rPr lang="en-US" sz="1600" dirty="0">
                <a:latin typeface="Arial"/>
                <a:cs typeface="Arial"/>
              </a:rPr>
              <a:t>: « </a:t>
            </a:r>
            <a:r>
              <a:rPr lang="en-US" sz="1600" dirty="0" err="1">
                <a:latin typeface="Arial"/>
                <a:cs typeface="Arial"/>
              </a:rPr>
              <a:t>J’ai</a:t>
            </a:r>
            <a:r>
              <a:rPr lang="en-US" sz="1600" dirty="0">
                <a:latin typeface="Arial"/>
                <a:cs typeface="Arial"/>
              </a:rPr>
              <a:t> </a:t>
            </a:r>
            <a:r>
              <a:rPr lang="en-US" sz="1600" dirty="0" err="1">
                <a:latin typeface="Arial"/>
                <a:cs typeface="Arial"/>
              </a:rPr>
              <a:t>besoin</a:t>
            </a:r>
            <a:r>
              <a:rPr lang="en-US" sz="1600" dirty="0">
                <a:latin typeface="Arial"/>
                <a:cs typeface="Arial"/>
              </a:rPr>
              <a:t> de </a:t>
            </a:r>
            <a:r>
              <a:rPr lang="en-US" sz="1600" dirty="0" err="1">
                <a:latin typeface="Arial"/>
                <a:cs typeface="Arial"/>
              </a:rPr>
              <a:t>trouver</a:t>
            </a:r>
            <a:r>
              <a:rPr lang="en-US" sz="1600" dirty="0">
                <a:latin typeface="Arial"/>
                <a:cs typeface="Arial"/>
              </a:rPr>
              <a:t> un </a:t>
            </a:r>
            <a:r>
              <a:rPr lang="en-US" sz="1600" dirty="0" err="1">
                <a:latin typeface="Arial"/>
                <a:cs typeface="Arial"/>
              </a:rPr>
              <a:t>nouvel</a:t>
            </a:r>
            <a:r>
              <a:rPr lang="en-US" sz="1600" dirty="0">
                <a:latin typeface="Arial"/>
                <a:cs typeface="Arial"/>
              </a:rPr>
              <a:t> </a:t>
            </a:r>
            <a:r>
              <a:rPr lang="en-US" sz="1600" dirty="0" err="1">
                <a:latin typeface="Arial"/>
                <a:cs typeface="Arial"/>
              </a:rPr>
              <a:t>emploi</a:t>
            </a:r>
            <a:r>
              <a:rPr lang="en-US" sz="1600" dirty="0">
                <a:latin typeface="Arial"/>
                <a:cs typeface="Arial"/>
              </a:rPr>
              <a:t>, </a:t>
            </a:r>
            <a:r>
              <a:rPr lang="en-US" sz="1600" dirty="0" err="1">
                <a:latin typeface="Arial"/>
                <a:cs typeface="Arial"/>
              </a:rPr>
              <a:t>quelque</a:t>
            </a:r>
            <a:r>
              <a:rPr lang="en-US" sz="1600" dirty="0">
                <a:latin typeface="Arial"/>
                <a:cs typeface="Arial"/>
              </a:rPr>
              <a:t> chose qui me met au </a:t>
            </a:r>
            <a:r>
              <a:rPr lang="en-US" sz="1600" dirty="0" err="1">
                <a:latin typeface="Arial"/>
                <a:cs typeface="Arial"/>
              </a:rPr>
              <a:t>défi</a:t>
            </a:r>
            <a:r>
              <a:rPr lang="en-US" sz="1600" dirty="0">
                <a:latin typeface="Arial"/>
                <a:cs typeface="Arial"/>
              </a:rPr>
              <a:t> avec un </a:t>
            </a:r>
            <a:r>
              <a:rPr lang="en-US" sz="1600" dirty="0" err="1">
                <a:latin typeface="Arial"/>
                <a:cs typeface="Arial"/>
              </a:rPr>
              <a:t>meilleur</a:t>
            </a:r>
            <a:r>
              <a:rPr lang="en-US" sz="1600" dirty="0">
                <a:latin typeface="Arial"/>
                <a:cs typeface="Arial"/>
              </a:rPr>
              <a:t> </a:t>
            </a:r>
            <a:r>
              <a:rPr lang="en-US" sz="1600" dirty="0" err="1">
                <a:latin typeface="Arial"/>
                <a:cs typeface="Arial"/>
              </a:rPr>
              <a:t>salaire</a:t>
            </a:r>
            <a:r>
              <a:rPr lang="en-US" sz="1600" dirty="0">
                <a:latin typeface="Arial"/>
                <a:cs typeface="Arial"/>
              </a:rPr>
              <a:t>. Et </a:t>
            </a:r>
            <a:r>
              <a:rPr lang="en-US" sz="1600" dirty="0" err="1">
                <a:latin typeface="Arial"/>
                <a:cs typeface="Arial"/>
              </a:rPr>
              <a:t>j’ai</a:t>
            </a:r>
            <a:r>
              <a:rPr lang="en-US" sz="1600" dirty="0">
                <a:latin typeface="Arial"/>
                <a:cs typeface="Arial"/>
              </a:rPr>
              <a:t> </a:t>
            </a:r>
            <a:r>
              <a:rPr lang="en-US" sz="1600" dirty="0" err="1">
                <a:latin typeface="Arial"/>
                <a:cs typeface="Arial"/>
              </a:rPr>
              <a:t>l’intention</a:t>
            </a:r>
            <a:r>
              <a:rPr lang="en-US" sz="1600" dirty="0">
                <a:latin typeface="Arial"/>
                <a:cs typeface="Arial"/>
              </a:rPr>
              <a:t> de </a:t>
            </a:r>
            <a:r>
              <a:rPr lang="en-US" sz="1600" dirty="0" err="1">
                <a:latin typeface="Arial"/>
                <a:cs typeface="Arial"/>
              </a:rPr>
              <a:t>recommencer</a:t>
            </a:r>
            <a:r>
              <a:rPr lang="en-US" sz="1600" dirty="0">
                <a:latin typeface="Arial"/>
                <a:cs typeface="Arial"/>
              </a:rPr>
              <a:t> à faire des </a:t>
            </a:r>
            <a:r>
              <a:rPr lang="en-US" sz="1600" dirty="0" err="1">
                <a:latin typeface="Arial"/>
                <a:cs typeface="Arial"/>
              </a:rPr>
              <a:t>exercices</a:t>
            </a:r>
            <a:r>
              <a:rPr lang="en-US" sz="1600" dirty="0">
                <a:latin typeface="Arial"/>
                <a:cs typeface="Arial"/>
              </a:rPr>
              <a:t> – je </a:t>
            </a:r>
            <a:r>
              <a:rPr lang="en-US" sz="1600" dirty="0" err="1">
                <a:latin typeface="Arial"/>
                <a:cs typeface="Arial"/>
              </a:rPr>
              <a:t>suis</a:t>
            </a:r>
            <a:r>
              <a:rPr lang="en-US" sz="1600" dirty="0">
                <a:latin typeface="Arial"/>
                <a:cs typeface="Arial"/>
              </a:rPr>
              <a:t> </a:t>
            </a:r>
            <a:r>
              <a:rPr lang="en-US" sz="1600" dirty="0" err="1">
                <a:latin typeface="Arial"/>
                <a:cs typeface="Arial"/>
              </a:rPr>
              <a:t>devenue</a:t>
            </a:r>
            <a:r>
              <a:rPr lang="en-US" sz="1600" dirty="0">
                <a:latin typeface="Arial"/>
                <a:cs typeface="Arial"/>
              </a:rPr>
              <a:t> </a:t>
            </a:r>
            <a:r>
              <a:rPr lang="en-US" sz="1600" dirty="0" err="1">
                <a:latin typeface="Arial"/>
                <a:cs typeface="Arial"/>
              </a:rPr>
              <a:t>si</a:t>
            </a:r>
            <a:r>
              <a:rPr lang="en-US" sz="1600" dirty="0">
                <a:latin typeface="Arial"/>
                <a:cs typeface="Arial"/>
              </a:rPr>
              <a:t> </a:t>
            </a:r>
            <a:r>
              <a:rPr lang="en-US" sz="1600" dirty="0" err="1">
                <a:latin typeface="Arial"/>
                <a:cs typeface="Arial"/>
              </a:rPr>
              <a:t>grosse</a:t>
            </a:r>
            <a:r>
              <a:rPr lang="en-US" sz="1600" dirty="0">
                <a:latin typeface="Arial"/>
                <a:cs typeface="Arial"/>
              </a:rPr>
              <a:t>  </a:t>
            </a:r>
            <a:r>
              <a:rPr lang="en-US" sz="1600" dirty="0" err="1">
                <a:latin typeface="Arial"/>
                <a:cs typeface="Arial"/>
              </a:rPr>
              <a:t>qu’aucun</a:t>
            </a:r>
            <a:r>
              <a:rPr lang="en-US" sz="1600" dirty="0">
                <a:latin typeface="Arial"/>
                <a:cs typeface="Arial"/>
              </a:rPr>
              <a:t> de </a:t>
            </a:r>
            <a:r>
              <a:rPr lang="en-US" sz="1600" dirty="0" err="1">
                <a:latin typeface="Arial"/>
                <a:cs typeface="Arial"/>
              </a:rPr>
              <a:t>mes</a:t>
            </a:r>
            <a:r>
              <a:rPr lang="en-US" sz="1600" dirty="0">
                <a:latin typeface="Arial"/>
                <a:cs typeface="Arial"/>
              </a:rPr>
              <a:t> habits ne me </a:t>
            </a:r>
            <a:r>
              <a:rPr lang="en-US" sz="1600" dirty="0" err="1">
                <a:latin typeface="Arial"/>
                <a:cs typeface="Arial"/>
              </a:rPr>
              <a:t>va.</a:t>
            </a:r>
            <a:r>
              <a:rPr lang="en-US" sz="1600" dirty="0">
                <a:latin typeface="Arial"/>
                <a:cs typeface="Arial"/>
              </a:rPr>
              <a:t> Si </a:t>
            </a:r>
            <a:r>
              <a:rPr lang="en-US" sz="1600" dirty="0" err="1">
                <a:latin typeface="Arial"/>
                <a:cs typeface="Arial"/>
              </a:rPr>
              <a:t>j’étais</a:t>
            </a:r>
            <a:r>
              <a:rPr lang="en-US" sz="1600" dirty="0">
                <a:latin typeface="Arial"/>
                <a:cs typeface="Arial"/>
              </a:rPr>
              <a:t> en </a:t>
            </a:r>
            <a:r>
              <a:rPr lang="en-US" sz="1600" dirty="0" err="1">
                <a:latin typeface="Arial"/>
                <a:cs typeface="Arial"/>
              </a:rPr>
              <a:t>meilleure</a:t>
            </a:r>
            <a:r>
              <a:rPr lang="en-US" sz="1600" dirty="0">
                <a:latin typeface="Arial"/>
                <a:cs typeface="Arial"/>
              </a:rPr>
              <a:t> </a:t>
            </a:r>
            <a:r>
              <a:rPr lang="en-US" sz="1600" dirty="0" err="1">
                <a:latin typeface="Arial"/>
                <a:cs typeface="Arial"/>
              </a:rPr>
              <a:t>forme</a:t>
            </a:r>
            <a:r>
              <a:rPr lang="en-US" sz="1600" dirty="0">
                <a:latin typeface="Arial"/>
                <a:cs typeface="Arial"/>
              </a:rPr>
              <a:t>, je </a:t>
            </a:r>
            <a:r>
              <a:rPr lang="en-US" sz="1600" dirty="0" err="1">
                <a:latin typeface="Arial"/>
                <a:cs typeface="Arial"/>
              </a:rPr>
              <a:t>pourrais</a:t>
            </a:r>
            <a:r>
              <a:rPr lang="en-US" sz="1600" dirty="0">
                <a:latin typeface="Arial"/>
                <a:cs typeface="Arial"/>
              </a:rPr>
              <a:t> </a:t>
            </a:r>
            <a:r>
              <a:rPr lang="en-US" sz="1600" dirty="0" err="1">
                <a:latin typeface="Arial"/>
                <a:cs typeface="Arial"/>
              </a:rPr>
              <a:t>trouver</a:t>
            </a:r>
            <a:r>
              <a:rPr lang="en-US" sz="1600" dirty="0">
                <a:latin typeface="Arial"/>
                <a:cs typeface="Arial"/>
              </a:rPr>
              <a:t> un petit </a:t>
            </a:r>
            <a:r>
              <a:rPr lang="en-US" sz="1600" dirty="0" err="1">
                <a:latin typeface="Arial"/>
                <a:cs typeface="Arial"/>
              </a:rPr>
              <a:t>ami</a:t>
            </a:r>
            <a:r>
              <a:rPr lang="en-US" sz="1600" dirty="0">
                <a:latin typeface="Arial"/>
                <a:cs typeface="Arial"/>
              </a:rPr>
              <a:t>. Sinon je </a:t>
            </a:r>
            <a:r>
              <a:rPr lang="en-US" sz="1600" dirty="0" err="1">
                <a:latin typeface="Arial"/>
                <a:cs typeface="Arial"/>
              </a:rPr>
              <a:t>suis</a:t>
            </a:r>
            <a:r>
              <a:rPr lang="en-US" sz="1600" dirty="0">
                <a:latin typeface="Arial"/>
                <a:cs typeface="Arial"/>
              </a:rPr>
              <a:t> </a:t>
            </a:r>
            <a:r>
              <a:rPr lang="en-US" sz="1600" dirty="0" err="1">
                <a:latin typeface="Arial"/>
                <a:cs typeface="Arial"/>
              </a:rPr>
              <a:t>contente</a:t>
            </a:r>
            <a:r>
              <a:rPr lang="en-US" sz="1600" dirty="0">
                <a:latin typeface="Arial"/>
                <a:cs typeface="Arial"/>
              </a:rPr>
              <a:t> de ma vie </a:t>
            </a:r>
            <a:r>
              <a:rPr lang="en-US" sz="1600" dirty="0" err="1">
                <a:latin typeface="Arial"/>
                <a:cs typeface="Arial"/>
              </a:rPr>
              <a:t>sociale</a:t>
            </a:r>
            <a:r>
              <a:rPr lang="en-US" sz="1600" dirty="0">
                <a:latin typeface="Arial"/>
                <a:cs typeface="Arial"/>
              </a:rPr>
              <a:t>. </a:t>
            </a:r>
            <a:r>
              <a:rPr lang="en-US" sz="1600" dirty="0" err="1">
                <a:latin typeface="Arial"/>
                <a:cs typeface="Arial"/>
              </a:rPr>
              <a:t>J’ai</a:t>
            </a:r>
            <a:r>
              <a:rPr lang="en-US" sz="1600" dirty="0">
                <a:latin typeface="Arial"/>
                <a:cs typeface="Arial"/>
              </a:rPr>
              <a:t> beaucoup </a:t>
            </a:r>
            <a:r>
              <a:rPr lang="en-US" sz="1600" dirty="0" err="1">
                <a:latin typeface="Arial"/>
                <a:cs typeface="Arial"/>
              </a:rPr>
              <a:t>d’amis</a:t>
            </a:r>
            <a:r>
              <a:rPr lang="en-US" sz="1600" dirty="0">
                <a:latin typeface="Arial"/>
                <a:cs typeface="Arial"/>
              </a:rPr>
              <a:t>, </a:t>
            </a:r>
            <a:r>
              <a:rPr lang="en-US" sz="1600" dirty="0" err="1">
                <a:latin typeface="Arial"/>
                <a:cs typeface="Arial"/>
              </a:rPr>
              <a:t>j’aimerais</a:t>
            </a:r>
            <a:r>
              <a:rPr lang="en-US" sz="1600" dirty="0">
                <a:latin typeface="Arial"/>
                <a:cs typeface="Arial"/>
              </a:rPr>
              <a:t> </a:t>
            </a:r>
            <a:r>
              <a:rPr lang="en-US" sz="1600" dirty="0" err="1">
                <a:latin typeface="Arial"/>
                <a:cs typeface="Arial"/>
              </a:rPr>
              <a:t>juste</a:t>
            </a:r>
            <a:r>
              <a:rPr lang="en-US" sz="1600" dirty="0">
                <a:latin typeface="Arial"/>
                <a:cs typeface="Arial"/>
              </a:rPr>
              <a:t> passer beaucoup plus de temps avec </a:t>
            </a:r>
            <a:r>
              <a:rPr lang="en-US" sz="1600" dirty="0" err="1">
                <a:latin typeface="Arial"/>
                <a:cs typeface="Arial"/>
              </a:rPr>
              <a:t>eux</a:t>
            </a:r>
            <a:r>
              <a:rPr lang="en-US" sz="1600" dirty="0">
                <a:latin typeface="Arial"/>
                <a:cs typeface="Arial"/>
              </a:rPr>
              <a:t>. </a:t>
            </a:r>
            <a:r>
              <a:rPr lang="en-US" sz="1600" dirty="0" err="1">
                <a:latin typeface="Arial"/>
                <a:cs typeface="Arial"/>
              </a:rPr>
              <a:t>Ils</a:t>
            </a:r>
            <a:r>
              <a:rPr lang="en-US" sz="1600" dirty="0">
                <a:latin typeface="Arial"/>
                <a:cs typeface="Arial"/>
              </a:rPr>
              <a:t> </a:t>
            </a:r>
            <a:r>
              <a:rPr lang="en-US" sz="1600" dirty="0" err="1">
                <a:latin typeface="Arial"/>
                <a:cs typeface="Arial"/>
              </a:rPr>
              <a:t>m’invitent</a:t>
            </a:r>
            <a:r>
              <a:rPr lang="en-US" sz="1600" dirty="0">
                <a:latin typeface="Arial"/>
                <a:cs typeface="Arial"/>
              </a:rPr>
              <a:t> </a:t>
            </a:r>
            <a:r>
              <a:rPr lang="en-US" sz="1600" dirty="0" err="1">
                <a:latin typeface="Arial"/>
                <a:cs typeface="Arial"/>
              </a:rPr>
              <a:t>toujours</a:t>
            </a:r>
            <a:r>
              <a:rPr lang="en-US" sz="1600" dirty="0">
                <a:latin typeface="Arial"/>
                <a:cs typeface="Arial"/>
              </a:rPr>
              <a:t> à faire des choses, </a:t>
            </a:r>
            <a:r>
              <a:rPr lang="en-US" sz="1600" dirty="0" err="1">
                <a:latin typeface="Arial"/>
                <a:cs typeface="Arial"/>
              </a:rPr>
              <a:t>mais</a:t>
            </a:r>
            <a:r>
              <a:rPr lang="en-US" sz="1600" dirty="0">
                <a:latin typeface="Arial"/>
                <a:cs typeface="Arial"/>
              </a:rPr>
              <a:t> je </a:t>
            </a:r>
            <a:r>
              <a:rPr lang="en-US" sz="1600" dirty="0" err="1">
                <a:latin typeface="Arial"/>
                <a:cs typeface="Arial"/>
              </a:rPr>
              <a:t>dois</a:t>
            </a:r>
            <a:r>
              <a:rPr lang="en-US" sz="1600" dirty="0">
                <a:latin typeface="Arial"/>
                <a:cs typeface="Arial"/>
              </a:rPr>
              <a:t> </a:t>
            </a:r>
            <a:r>
              <a:rPr lang="en-US" sz="1600" dirty="0" err="1">
                <a:latin typeface="Arial"/>
                <a:cs typeface="Arial"/>
              </a:rPr>
              <a:t>travailler</a:t>
            </a:r>
            <a:r>
              <a:rPr lang="en-US" sz="1600" dirty="0">
                <a:latin typeface="Arial"/>
                <a:cs typeface="Arial"/>
              </a:rPr>
              <a:t> tard la </a:t>
            </a:r>
            <a:r>
              <a:rPr lang="en-US" sz="1600" dirty="0" err="1">
                <a:latin typeface="Arial"/>
                <a:cs typeface="Arial"/>
              </a:rPr>
              <a:t>plupart</a:t>
            </a:r>
            <a:r>
              <a:rPr lang="en-US" sz="1600" dirty="0">
                <a:latin typeface="Arial"/>
                <a:cs typeface="Arial"/>
              </a:rPr>
              <a:t> du temps. Je </a:t>
            </a:r>
            <a:r>
              <a:rPr lang="en-US" sz="1600" dirty="0" err="1">
                <a:latin typeface="Arial"/>
                <a:cs typeface="Arial"/>
              </a:rPr>
              <a:t>pense</a:t>
            </a:r>
            <a:r>
              <a:rPr lang="en-US" sz="1600" dirty="0">
                <a:latin typeface="Arial"/>
                <a:cs typeface="Arial"/>
              </a:rPr>
              <a:t> </a:t>
            </a:r>
            <a:r>
              <a:rPr lang="en-US" sz="1600" dirty="0" err="1">
                <a:latin typeface="Arial"/>
                <a:cs typeface="Arial"/>
              </a:rPr>
              <a:t>qu’un</a:t>
            </a:r>
            <a:r>
              <a:rPr lang="en-US" sz="1600" dirty="0">
                <a:latin typeface="Arial"/>
                <a:cs typeface="Arial"/>
              </a:rPr>
              <a:t> </a:t>
            </a:r>
            <a:r>
              <a:rPr lang="en-US" sz="1600" dirty="0" err="1">
                <a:latin typeface="Arial"/>
                <a:cs typeface="Arial"/>
              </a:rPr>
              <a:t>meilleur</a:t>
            </a:r>
            <a:r>
              <a:rPr lang="en-US" sz="1600" dirty="0">
                <a:latin typeface="Arial"/>
                <a:cs typeface="Arial"/>
              </a:rPr>
              <a:t> travail </a:t>
            </a:r>
            <a:r>
              <a:rPr lang="en-US" sz="1600" dirty="0" err="1">
                <a:latin typeface="Arial"/>
                <a:cs typeface="Arial"/>
              </a:rPr>
              <a:t>aiderait</a:t>
            </a:r>
            <a:r>
              <a:rPr lang="en-US" sz="1600" dirty="0">
                <a:latin typeface="Arial"/>
                <a:cs typeface="Arial"/>
              </a:rPr>
              <a:t> à </a:t>
            </a:r>
            <a:r>
              <a:rPr lang="en-US" sz="1600" dirty="0" err="1">
                <a:latin typeface="Arial"/>
                <a:cs typeface="Arial"/>
              </a:rPr>
              <a:t>cela</a:t>
            </a:r>
            <a:r>
              <a:rPr lang="en-US" sz="1600" dirty="0">
                <a:latin typeface="Arial"/>
                <a:cs typeface="Arial"/>
              </a:rPr>
              <a:t>, </a:t>
            </a:r>
            <a:r>
              <a:rPr lang="en-US" sz="1600" dirty="0" err="1">
                <a:latin typeface="Arial"/>
                <a:cs typeface="Arial"/>
              </a:rPr>
              <a:t>mais</a:t>
            </a:r>
            <a:r>
              <a:rPr lang="en-US" sz="1600" dirty="0">
                <a:latin typeface="Arial"/>
                <a:cs typeface="Arial"/>
              </a:rPr>
              <a:t> </a:t>
            </a:r>
            <a:r>
              <a:rPr lang="en-US" sz="1600" dirty="0" err="1">
                <a:latin typeface="Arial"/>
                <a:cs typeface="Arial"/>
              </a:rPr>
              <a:t>quelque</a:t>
            </a:r>
            <a:r>
              <a:rPr lang="en-US" sz="1600" dirty="0">
                <a:latin typeface="Arial"/>
                <a:cs typeface="Arial"/>
              </a:rPr>
              <a:t> chose qui </a:t>
            </a:r>
            <a:r>
              <a:rPr lang="en-US" sz="1600" dirty="0" err="1">
                <a:latin typeface="Arial"/>
                <a:cs typeface="Arial"/>
              </a:rPr>
              <a:t>exigerait</a:t>
            </a:r>
            <a:r>
              <a:rPr lang="en-US" sz="1600" dirty="0">
                <a:latin typeface="Arial"/>
                <a:cs typeface="Arial"/>
              </a:rPr>
              <a:t> </a:t>
            </a:r>
            <a:r>
              <a:rPr lang="en-US" sz="1600" dirty="0" err="1">
                <a:latin typeface="Arial"/>
                <a:cs typeface="Arial"/>
              </a:rPr>
              <a:t>moins</a:t>
            </a:r>
            <a:r>
              <a:rPr lang="en-US" sz="1600" dirty="0">
                <a:latin typeface="Arial"/>
                <a:cs typeface="Arial"/>
              </a:rPr>
              <a:t> </a:t>
            </a:r>
            <a:r>
              <a:rPr lang="en-US" sz="1600" dirty="0" err="1">
                <a:latin typeface="Arial"/>
                <a:cs typeface="Arial"/>
              </a:rPr>
              <a:t>d’heures</a:t>
            </a:r>
            <a:r>
              <a:rPr lang="en-US" sz="1600" dirty="0">
                <a:latin typeface="Arial"/>
                <a:cs typeface="Arial"/>
              </a:rPr>
              <a:t>. Quand je </a:t>
            </a:r>
            <a:r>
              <a:rPr lang="en-US" sz="1600" dirty="0" err="1">
                <a:latin typeface="Arial"/>
                <a:cs typeface="Arial"/>
              </a:rPr>
              <a:t>vois</a:t>
            </a:r>
            <a:r>
              <a:rPr lang="en-US" sz="1600" dirty="0">
                <a:latin typeface="Arial"/>
                <a:cs typeface="Arial"/>
              </a:rPr>
              <a:t> </a:t>
            </a:r>
            <a:r>
              <a:rPr lang="en-US" sz="1600" dirty="0" err="1">
                <a:latin typeface="Arial"/>
                <a:cs typeface="Arial"/>
              </a:rPr>
              <a:t>mes</a:t>
            </a:r>
            <a:r>
              <a:rPr lang="en-US" sz="1600" dirty="0">
                <a:latin typeface="Arial"/>
                <a:cs typeface="Arial"/>
              </a:rPr>
              <a:t> </a:t>
            </a:r>
            <a:r>
              <a:rPr lang="en-US" sz="1600" dirty="0" err="1">
                <a:latin typeface="Arial"/>
                <a:cs typeface="Arial"/>
              </a:rPr>
              <a:t>amis</a:t>
            </a:r>
            <a:r>
              <a:rPr lang="en-US" sz="1600" dirty="0">
                <a:latin typeface="Arial"/>
                <a:cs typeface="Arial"/>
              </a:rPr>
              <a:t>, </a:t>
            </a:r>
            <a:r>
              <a:rPr lang="en-US" sz="1600" dirty="0" err="1">
                <a:latin typeface="Arial"/>
                <a:cs typeface="Arial"/>
              </a:rPr>
              <a:t>ils</a:t>
            </a:r>
            <a:r>
              <a:rPr lang="en-US" sz="1600" dirty="0">
                <a:latin typeface="Arial"/>
                <a:cs typeface="Arial"/>
              </a:rPr>
              <a:t> </a:t>
            </a:r>
            <a:r>
              <a:rPr lang="en-US" sz="1600" dirty="0" err="1">
                <a:latin typeface="Arial"/>
                <a:cs typeface="Arial"/>
              </a:rPr>
              <a:t>fument</a:t>
            </a:r>
            <a:r>
              <a:rPr lang="en-US" sz="1600" dirty="0">
                <a:latin typeface="Arial"/>
                <a:cs typeface="Arial"/>
              </a:rPr>
              <a:t> </a:t>
            </a:r>
            <a:r>
              <a:rPr lang="en-US" sz="1600" dirty="0" err="1">
                <a:latin typeface="Arial"/>
                <a:cs typeface="Arial"/>
              </a:rPr>
              <a:t>toujours</a:t>
            </a:r>
            <a:r>
              <a:rPr lang="en-US" sz="1600" dirty="0">
                <a:latin typeface="Arial"/>
                <a:cs typeface="Arial"/>
              </a:rPr>
              <a:t>, </a:t>
            </a:r>
            <a:r>
              <a:rPr lang="en-US" sz="1600" dirty="0" err="1">
                <a:latin typeface="Arial"/>
                <a:cs typeface="Arial"/>
              </a:rPr>
              <a:t>ce</a:t>
            </a:r>
            <a:r>
              <a:rPr lang="en-US" sz="1600" dirty="0">
                <a:latin typeface="Arial"/>
                <a:cs typeface="Arial"/>
              </a:rPr>
              <a:t> qui rend difficile pour </a:t>
            </a:r>
            <a:r>
              <a:rPr lang="en-US" sz="1600" dirty="0" err="1">
                <a:latin typeface="Arial"/>
                <a:cs typeface="Arial"/>
              </a:rPr>
              <a:t>moi</a:t>
            </a:r>
            <a:r>
              <a:rPr lang="en-US" sz="1600" dirty="0">
                <a:latin typeface="Arial"/>
                <a:cs typeface="Arial"/>
              </a:rPr>
              <a:t> </a:t>
            </a:r>
            <a:r>
              <a:rPr lang="en-US" sz="1600" dirty="0" err="1">
                <a:latin typeface="Arial"/>
                <a:cs typeface="Arial"/>
              </a:rPr>
              <a:t>d’arrêter</a:t>
            </a:r>
            <a:r>
              <a:rPr lang="en-US" sz="1600" dirty="0">
                <a:latin typeface="Arial"/>
                <a:cs typeface="Arial"/>
              </a:rPr>
              <a:t>. </a:t>
            </a:r>
            <a:r>
              <a:rPr lang="en-US" sz="1600" dirty="0" err="1">
                <a:latin typeface="Arial"/>
                <a:cs typeface="Arial"/>
              </a:rPr>
              <a:t>C’est</a:t>
            </a:r>
            <a:r>
              <a:rPr lang="en-US" sz="1600" dirty="0">
                <a:latin typeface="Arial"/>
                <a:cs typeface="Arial"/>
              </a:rPr>
              <a:t> </a:t>
            </a:r>
            <a:r>
              <a:rPr lang="en-US" sz="1600" dirty="0" err="1">
                <a:latin typeface="Arial"/>
                <a:cs typeface="Arial"/>
              </a:rPr>
              <a:t>une</a:t>
            </a:r>
            <a:r>
              <a:rPr lang="en-US" sz="1600" dirty="0">
                <a:latin typeface="Arial"/>
                <a:cs typeface="Arial"/>
              </a:rPr>
              <a:t> chose que je </a:t>
            </a:r>
            <a:r>
              <a:rPr lang="en-US" sz="1600" dirty="0" err="1">
                <a:latin typeface="Arial"/>
                <a:cs typeface="Arial"/>
              </a:rPr>
              <a:t>dois</a:t>
            </a:r>
            <a:r>
              <a:rPr lang="en-US" sz="1600" dirty="0">
                <a:latin typeface="Arial"/>
                <a:cs typeface="Arial"/>
              </a:rPr>
              <a:t> </a:t>
            </a:r>
            <a:r>
              <a:rPr lang="en-US" sz="1600" dirty="0" err="1">
                <a:latin typeface="Arial"/>
                <a:cs typeface="Arial"/>
              </a:rPr>
              <a:t>absolument</a:t>
            </a:r>
            <a:r>
              <a:rPr lang="en-US" sz="1600" dirty="0">
                <a:latin typeface="Arial"/>
                <a:cs typeface="Arial"/>
              </a:rPr>
              <a:t> changer.</a:t>
            </a:r>
          </a:p>
          <a:p>
            <a:pPr marL="0" indent="0">
              <a:lnSpc>
                <a:spcPct val="134000"/>
              </a:lnSpc>
              <a:spcBef>
                <a:spcPts val="1200"/>
              </a:spcBef>
              <a:buNone/>
            </a:pPr>
            <a:r>
              <a:rPr lang="en-US" sz="1600" dirty="0">
                <a:latin typeface="Arial"/>
                <a:cs typeface="Arial"/>
              </a:rPr>
              <a:t>Je </a:t>
            </a:r>
            <a:r>
              <a:rPr lang="en-US" sz="1600" dirty="0" err="1">
                <a:latin typeface="Arial"/>
                <a:cs typeface="Arial"/>
              </a:rPr>
              <a:t>veux</a:t>
            </a:r>
            <a:r>
              <a:rPr lang="en-US" sz="1600" dirty="0">
                <a:latin typeface="Arial"/>
                <a:cs typeface="Arial"/>
              </a:rPr>
              <a:t> </a:t>
            </a:r>
            <a:r>
              <a:rPr lang="en-US" sz="1600" dirty="0" err="1">
                <a:latin typeface="Arial"/>
                <a:cs typeface="Arial"/>
              </a:rPr>
              <a:t>sérieusement</a:t>
            </a:r>
            <a:r>
              <a:rPr lang="en-US" sz="1600" dirty="0">
                <a:latin typeface="Arial"/>
                <a:cs typeface="Arial"/>
              </a:rPr>
              <a:t> </a:t>
            </a:r>
            <a:r>
              <a:rPr lang="en-US" sz="1600" dirty="0" err="1">
                <a:latin typeface="Arial"/>
                <a:cs typeface="Arial"/>
              </a:rPr>
              <a:t>arrêter</a:t>
            </a:r>
            <a:r>
              <a:rPr lang="en-US" sz="1600" dirty="0">
                <a:latin typeface="Arial"/>
                <a:cs typeface="Arial"/>
              </a:rPr>
              <a:t> de </a:t>
            </a:r>
            <a:r>
              <a:rPr lang="en-US" sz="1600" dirty="0" err="1">
                <a:latin typeface="Arial"/>
                <a:cs typeface="Arial"/>
              </a:rPr>
              <a:t>fumer</a:t>
            </a:r>
            <a:r>
              <a:rPr lang="en-US" sz="1600" dirty="0">
                <a:latin typeface="Arial"/>
                <a:cs typeface="Arial"/>
              </a:rPr>
              <a:t>. Je sais que </a:t>
            </a:r>
            <a:r>
              <a:rPr lang="en-US" sz="1600" dirty="0" err="1">
                <a:latin typeface="Arial"/>
                <a:cs typeface="Arial"/>
              </a:rPr>
              <a:t>cela</a:t>
            </a:r>
            <a:r>
              <a:rPr lang="en-US" sz="1600" dirty="0">
                <a:latin typeface="Arial"/>
                <a:cs typeface="Arial"/>
              </a:rPr>
              <a:t> commence à </a:t>
            </a:r>
            <a:r>
              <a:rPr lang="en-US" sz="1600" dirty="0" err="1">
                <a:latin typeface="Arial"/>
                <a:cs typeface="Arial"/>
              </a:rPr>
              <a:t>nuire</a:t>
            </a:r>
            <a:r>
              <a:rPr lang="en-US" sz="1600" dirty="0">
                <a:latin typeface="Arial"/>
                <a:cs typeface="Arial"/>
              </a:rPr>
              <a:t> à ma santé. </a:t>
            </a:r>
            <a:r>
              <a:rPr lang="en-US" sz="1600" dirty="0" err="1">
                <a:latin typeface="Arial"/>
                <a:cs typeface="Arial"/>
              </a:rPr>
              <a:t>Quelques</a:t>
            </a:r>
            <a:r>
              <a:rPr lang="en-US" sz="1600" dirty="0">
                <a:latin typeface="Arial"/>
                <a:cs typeface="Arial"/>
              </a:rPr>
              <a:t> </a:t>
            </a:r>
            <a:r>
              <a:rPr lang="en-US" sz="1600" dirty="0" err="1">
                <a:latin typeface="Arial"/>
                <a:cs typeface="Arial"/>
              </a:rPr>
              <a:t>fois</a:t>
            </a:r>
            <a:r>
              <a:rPr lang="en-US" sz="1600" dirty="0">
                <a:latin typeface="Arial"/>
                <a:cs typeface="Arial"/>
              </a:rPr>
              <a:t> je ne </a:t>
            </a:r>
            <a:r>
              <a:rPr lang="en-US" sz="1600" dirty="0" err="1">
                <a:latin typeface="Arial"/>
                <a:cs typeface="Arial"/>
              </a:rPr>
              <a:t>peux</a:t>
            </a:r>
            <a:r>
              <a:rPr lang="en-US" sz="1600" dirty="0">
                <a:latin typeface="Arial"/>
                <a:cs typeface="Arial"/>
              </a:rPr>
              <a:t> </a:t>
            </a:r>
            <a:r>
              <a:rPr lang="en-US" sz="1600" dirty="0" err="1">
                <a:latin typeface="Arial"/>
                <a:cs typeface="Arial"/>
              </a:rPr>
              <a:t>même</a:t>
            </a:r>
            <a:r>
              <a:rPr lang="en-US" sz="1600" dirty="0">
                <a:latin typeface="Arial"/>
                <a:cs typeface="Arial"/>
              </a:rPr>
              <a:t> pas </a:t>
            </a:r>
            <a:r>
              <a:rPr lang="en-US" sz="1600" dirty="0" err="1">
                <a:latin typeface="Arial"/>
                <a:cs typeface="Arial"/>
              </a:rPr>
              <a:t>monter</a:t>
            </a:r>
            <a:r>
              <a:rPr lang="en-US" sz="1600" dirty="0">
                <a:latin typeface="Arial"/>
                <a:cs typeface="Arial"/>
              </a:rPr>
              <a:t> les escaliers sans </a:t>
            </a:r>
            <a:r>
              <a:rPr lang="en-US" sz="1600" dirty="0" err="1">
                <a:latin typeface="Arial"/>
                <a:cs typeface="Arial"/>
              </a:rPr>
              <a:t>perdre</a:t>
            </a:r>
            <a:r>
              <a:rPr lang="en-US" sz="1600" dirty="0">
                <a:latin typeface="Arial"/>
                <a:cs typeface="Arial"/>
              </a:rPr>
              <a:t> le </a:t>
            </a:r>
            <a:r>
              <a:rPr lang="en-US" sz="1600" dirty="0" err="1">
                <a:latin typeface="Arial"/>
                <a:cs typeface="Arial"/>
              </a:rPr>
              <a:t>souffle</a:t>
            </a:r>
            <a:r>
              <a:rPr lang="en-US" sz="1600" dirty="0">
                <a:latin typeface="Arial"/>
                <a:cs typeface="Arial"/>
              </a:rPr>
              <a:t>… …</a:t>
            </a:r>
            <a:r>
              <a:rPr lang="en-US" sz="1600" dirty="0" err="1">
                <a:latin typeface="Arial"/>
                <a:cs typeface="Arial"/>
              </a:rPr>
              <a:t>même</a:t>
            </a:r>
            <a:r>
              <a:rPr lang="en-US" sz="1600" dirty="0">
                <a:latin typeface="Arial"/>
                <a:cs typeface="Arial"/>
              </a:rPr>
              <a:t> </a:t>
            </a:r>
            <a:r>
              <a:rPr lang="en-US" sz="1600" dirty="0" err="1">
                <a:latin typeface="Arial"/>
                <a:cs typeface="Arial"/>
              </a:rPr>
              <a:t>si</a:t>
            </a:r>
            <a:r>
              <a:rPr lang="en-US" sz="1600" dirty="0">
                <a:latin typeface="Arial"/>
                <a:cs typeface="Arial"/>
              </a:rPr>
              <a:t> je suppose </a:t>
            </a:r>
            <a:r>
              <a:rPr lang="en-US" sz="1600" dirty="0" err="1">
                <a:latin typeface="Arial"/>
                <a:cs typeface="Arial"/>
              </a:rPr>
              <a:t>aussi</a:t>
            </a:r>
            <a:r>
              <a:rPr lang="en-US" sz="1600" dirty="0">
                <a:latin typeface="Arial"/>
                <a:cs typeface="Arial"/>
              </a:rPr>
              <a:t> que </a:t>
            </a:r>
            <a:r>
              <a:rPr lang="en-US" sz="1600" dirty="0" err="1">
                <a:latin typeface="Arial"/>
                <a:cs typeface="Arial"/>
              </a:rPr>
              <a:t>cela</a:t>
            </a:r>
            <a:r>
              <a:rPr lang="en-US" sz="1600" dirty="0">
                <a:latin typeface="Arial"/>
                <a:cs typeface="Arial"/>
              </a:rPr>
              <a:t> </a:t>
            </a:r>
            <a:r>
              <a:rPr lang="en-US" sz="1600" dirty="0" err="1">
                <a:latin typeface="Arial"/>
                <a:cs typeface="Arial"/>
              </a:rPr>
              <a:t>pourrait</a:t>
            </a:r>
            <a:r>
              <a:rPr lang="en-US" sz="1600" dirty="0">
                <a:latin typeface="Arial"/>
                <a:cs typeface="Arial"/>
              </a:rPr>
              <a:t> </a:t>
            </a:r>
            <a:r>
              <a:rPr lang="en-US" sz="1600" dirty="0" err="1">
                <a:latin typeface="Arial"/>
                <a:cs typeface="Arial"/>
              </a:rPr>
              <a:t>être</a:t>
            </a:r>
            <a:r>
              <a:rPr lang="en-US" sz="1600" dirty="0">
                <a:latin typeface="Arial"/>
                <a:cs typeface="Arial"/>
              </a:rPr>
              <a:t> </a:t>
            </a:r>
            <a:r>
              <a:rPr lang="en-US" sz="1600" dirty="0" err="1">
                <a:latin typeface="Arial"/>
                <a:cs typeface="Arial"/>
              </a:rPr>
              <a:t>dû</a:t>
            </a:r>
            <a:r>
              <a:rPr lang="en-US" sz="1600" dirty="0">
                <a:latin typeface="Arial"/>
                <a:cs typeface="Arial"/>
              </a:rPr>
              <a:t> au fait que je ne </a:t>
            </a:r>
            <a:r>
              <a:rPr lang="en-US" sz="1600" dirty="0" err="1">
                <a:latin typeface="Arial"/>
                <a:cs typeface="Arial"/>
              </a:rPr>
              <a:t>fais</a:t>
            </a:r>
            <a:r>
              <a:rPr lang="en-US" sz="1600" dirty="0">
                <a:latin typeface="Arial"/>
                <a:cs typeface="Arial"/>
              </a:rPr>
              <a:t> pas </a:t>
            </a:r>
            <a:r>
              <a:rPr lang="en-US" sz="1600" dirty="0" err="1">
                <a:latin typeface="Arial"/>
                <a:cs typeface="Arial"/>
              </a:rPr>
              <a:t>d’exercice</a:t>
            </a:r>
            <a:r>
              <a:rPr lang="en-US" sz="1600" dirty="0">
                <a:latin typeface="Arial"/>
                <a:cs typeface="Arial"/>
              </a:rPr>
              <a:t>. »</a:t>
            </a:r>
          </a:p>
        </p:txBody>
      </p:sp>
    </p:spTree>
    <p:extLst>
      <p:ext uri="{BB962C8B-B14F-4D97-AF65-F5344CB8AC3E}">
        <p14:creationId xmlns:p14="http://schemas.microsoft.com/office/powerpoint/2010/main" val="2475501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Résumé</a:t>
            </a:r>
          </a:p>
        </p:txBody>
      </p:sp>
      <p:sp>
        <p:nvSpPr>
          <p:cNvPr id="3" name="Content Placeholder 2">
            <a:extLst>
              <a:ext uri="{FF2B5EF4-FFF2-40B4-BE49-F238E27FC236}">
                <a16:creationId xmlns:a16="http://schemas.microsoft.com/office/drawing/2014/main" id="{C30512EA-0F4E-FC41-A8F4-4383835500AA}"/>
              </a:ext>
            </a:extLst>
          </p:cNvPr>
          <p:cNvSpPr txBox="1">
            <a:spLocks/>
          </p:cNvSpPr>
          <p:nvPr/>
        </p:nvSpPr>
        <p:spPr>
          <a:xfrm>
            <a:off x="628650" y="1503653"/>
            <a:ext cx="7886700" cy="3609260"/>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i="1" dirty="0" err="1">
                <a:solidFill>
                  <a:schemeClr val="tx1">
                    <a:lumMod val="75000"/>
                    <a:lumOff val="25000"/>
                  </a:schemeClr>
                </a:solidFill>
                <a:latin typeface="Arial"/>
                <a:cs typeface="Arial"/>
              </a:rPr>
              <a:t>Prestataire</a:t>
            </a:r>
            <a:r>
              <a:rPr lang="en-US" b="1" i="1" dirty="0">
                <a:solidFill>
                  <a:schemeClr val="tx1">
                    <a:lumMod val="75000"/>
                    <a:lumOff val="25000"/>
                  </a:schemeClr>
                </a:solidFill>
                <a:latin typeface="Arial"/>
                <a:cs typeface="Arial"/>
              </a:rPr>
              <a:t> </a:t>
            </a:r>
            <a:r>
              <a:rPr lang="en-US" i="1" dirty="0">
                <a:solidFill>
                  <a:schemeClr val="tx1">
                    <a:lumMod val="75000"/>
                    <a:lumOff val="25000"/>
                  </a:schemeClr>
                </a:solidFill>
                <a:latin typeface="Arial"/>
                <a:cs typeface="Arial"/>
              </a:rPr>
              <a:t>: « </a:t>
            </a:r>
            <a:r>
              <a:rPr lang="en-US" i="1" dirty="0" err="1">
                <a:solidFill>
                  <a:schemeClr val="tx1">
                    <a:lumMod val="75000"/>
                    <a:lumOff val="25000"/>
                  </a:schemeClr>
                </a:solidFill>
                <a:latin typeface="Arial"/>
                <a:cs typeface="Arial"/>
              </a:rPr>
              <a:t>Alors</a:t>
            </a:r>
            <a:r>
              <a:rPr lang="en-US" i="1" dirty="0">
                <a:solidFill>
                  <a:schemeClr val="tx1">
                    <a:lumMod val="75000"/>
                    <a:lumOff val="25000"/>
                  </a:schemeClr>
                </a:solidFill>
                <a:latin typeface="Arial"/>
                <a:cs typeface="Arial"/>
              </a:rPr>
              <a:t> </a:t>
            </a:r>
            <a:r>
              <a:rPr lang="en-US" i="1" dirty="0" err="1">
                <a:solidFill>
                  <a:schemeClr val="tx1">
                    <a:lumMod val="75000"/>
                    <a:lumOff val="25000"/>
                  </a:schemeClr>
                </a:solidFill>
                <a:latin typeface="Arial"/>
                <a:cs typeface="Arial"/>
              </a:rPr>
              <a:t>d’ici</a:t>
            </a:r>
            <a:r>
              <a:rPr lang="en-US" i="1" dirty="0">
                <a:solidFill>
                  <a:schemeClr val="tx1">
                    <a:lumMod val="75000"/>
                    <a:lumOff val="25000"/>
                  </a:schemeClr>
                </a:solidFill>
                <a:latin typeface="Arial"/>
                <a:cs typeface="Arial"/>
              </a:rPr>
              <a:t> </a:t>
            </a:r>
            <a:r>
              <a:rPr lang="en-US" i="1" dirty="0" err="1">
                <a:solidFill>
                  <a:schemeClr val="tx1">
                    <a:lumMod val="75000"/>
                    <a:lumOff val="25000"/>
                  </a:schemeClr>
                </a:solidFill>
                <a:latin typeface="Arial"/>
                <a:cs typeface="Arial"/>
              </a:rPr>
              <a:t>peu</a:t>
            </a:r>
            <a:r>
              <a:rPr lang="en-US" i="1" dirty="0">
                <a:solidFill>
                  <a:schemeClr val="tx1">
                    <a:lumMod val="75000"/>
                    <a:lumOff val="25000"/>
                  </a:schemeClr>
                </a:solidFill>
                <a:latin typeface="Arial"/>
                <a:cs typeface="Arial"/>
              </a:rPr>
              <a:t>, </a:t>
            </a:r>
            <a:r>
              <a:rPr lang="en-US" i="1" dirty="0" err="1">
                <a:solidFill>
                  <a:schemeClr val="tx1">
                    <a:lumMod val="75000"/>
                    <a:lumOff val="25000"/>
                  </a:schemeClr>
                </a:solidFill>
                <a:latin typeface="Arial"/>
                <a:cs typeface="Arial"/>
              </a:rPr>
              <a:t>vous</a:t>
            </a:r>
            <a:r>
              <a:rPr lang="en-US" i="1" dirty="0">
                <a:solidFill>
                  <a:schemeClr val="tx1">
                    <a:lumMod val="75000"/>
                    <a:lumOff val="25000"/>
                  </a:schemeClr>
                </a:solidFill>
                <a:latin typeface="Arial"/>
                <a:cs typeface="Arial"/>
              </a:rPr>
              <a:t> </a:t>
            </a:r>
            <a:r>
              <a:rPr lang="en-US" i="1" dirty="0" err="1">
                <a:solidFill>
                  <a:schemeClr val="tx1">
                    <a:lumMod val="75000"/>
                    <a:lumOff val="25000"/>
                  </a:schemeClr>
                </a:solidFill>
                <a:latin typeface="Arial"/>
                <a:cs typeface="Arial"/>
              </a:rPr>
              <a:t>espérez</a:t>
            </a:r>
            <a:r>
              <a:rPr lang="en-US" i="1" dirty="0">
                <a:solidFill>
                  <a:schemeClr val="tx1">
                    <a:lumMod val="75000"/>
                    <a:lumOff val="25000"/>
                  </a:schemeClr>
                </a:solidFill>
                <a:latin typeface="Arial"/>
                <a:cs typeface="Arial"/>
              </a:rPr>
              <a:t> </a:t>
            </a:r>
            <a:r>
              <a:rPr lang="en-US" i="1" dirty="0" err="1">
                <a:solidFill>
                  <a:schemeClr val="tx1">
                    <a:lumMod val="75000"/>
                    <a:lumOff val="25000"/>
                  </a:schemeClr>
                </a:solidFill>
                <a:latin typeface="Arial"/>
                <a:cs typeface="Arial"/>
              </a:rPr>
              <a:t>avoir</a:t>
            </a:r>
            <a:r>
              <a:rPr lang="en-US" i="1" dirty="0">
                <a:solidFill>
                  <a:schemeClr val="tx1">
                    <a:lumMod val="75000"/>
                    <a:lumOff val="25000"/>
                  </a:schemeClr>
                </a:solidFill>
                <a:latin typeface="Arial"/>
                <a:cs typeface="Arial"/>
              </a:rPr>
              <a:t> un </a:t>
            </a:r>
            <a:r>
              <a:rPr lang="en-US" i="1" dirty="0" err="1">
                <a:solidFill>
                  <a:schemeClr val="tx1">
                    <a:lumMod val="75000"/>
                    <a:lumOff val="25000"/>
                  </a:schemeClr>
                </a:solidFill>
                <a:latin typeface="Arial"/>
                <a:cs typeface="Arial"/>
              </a:rPr>
              <a:t>nouvel</a:t>
            </a:r>
            <a:r>
              <a:rPr lang="en-US" i="1" dirty="0">
                <a:solidFill>
                  <a:schemeClr val="tx1">
                    <a:lumMod val="75000"/>
                    <a:lumOff val="25000"/>
                  </a:schemeClr>
                </a:solidFill>
                <a:latin typeface="Arial"/>
                <a:cs typeface="Arial"/>
              </a:rPr>
              <a:t> </a:t>
            </a:r>
            <a:r>
              <a:rPr lang="en-US" i="1" dirty="0" err="1">
                <a:solidFill>
                  <a:schemeClr val="tx1">
                    <a:lumMod val="75000"/>
                    <a:lumOff val="25000"/>
                  </a:schemeClr>
                </a:solidFill>
                <a:latin typeface="Arial"/>
                <a:cs typeface="Arial"/>
              </a:rPr>
              <a:t>emploi</a:t>
            </a:r>
            <a:r>
              <a:rPr lang="en-US" i="1" dirty="0">
                <a:solidFill>
                  <a:schemeClr val="tx1">
                    <a:lumMod val="75000"/>
                    <a:lumOff val="25000"/>
                  </a:schemeClr>
                </a:solidFill>
                <a:latin typeface="Arial"/>
                <a:cs typeface="Arial"/>
              </a:rPr>
              <a:t>, </a:t>
            </a:r>
            <a:r>
              <a:rPr lang="en-US" i="1" dirty="0" err="1">
                <a:solidFill>
                  <a:schemeClr val="tx1">
                    <a:lumMod val="75000"/>
                    <a:lumOff val="25000"/>
                  </a:schemeClr>
                </a:solidFill>
                <a:latin typeface="Arial"/>
                <a:cs typeface="Arial"/>
              </a:rPr>
              <a:t>ce</a:t>
            </a:r>
            <a:r>
              <a:rPr lang="en-US" i="1" dirty="0">
                <a:solidFill>
                  <a:schemeClr val="tx1">
                    <a:lumMod val="75000"/>
                    <a:lumOff val="25000"/>
                  </a:schemeClr>
                </a:solidFill>
                <a:latin typeface="Arial"/>
                <a:cs typeface="Arial"/>
              </a:rPr>
              <a:t> qui </a:t>
            </a:r>
            <a:r>
              <a:rPr lang="en-US" i="1" dirty="0" err="1">
                <a:solidFill>
                  <a:schemeClr val="tx1">
                    <a:lumMod val="75000"/>
                    <a:lumOff val="25000"/>
                  </a:schemeClr>
                </a:solidFill>
                <a:latin typeface="Arial"/>
                <a:cs typeface="Arial"/>
              </a:rPr>
              <a:t>vous</a:t>
            </a:r>
            <a:r>
              <a:rPr lang="en-US" i="1" dirty="0">
                <a:solidFill>
                  <a:schemeClr val="tx1">
                    <a:lumMod val="75000"/>
                    <a:lumOff val="25000"/>
                  </a:schemeClr>
                </a:solidFill>
                <a:latin typeface="Arial"/>
                <a:cs typeface="Arial"/>
              </a:rPr>
              <a:t> </a:t>
            </a:r>
            <a:r>
              <a:rPr lang="en-US" i="1" dirty="0" err="1">
                <a:solidFill>
                  <a:schemeClr val="tx1">
                    <a:lumMod val="75000"/>
                    <a:lumOff val="25000"/>
                  </a:schemeClr>
                </a:solidFill>
                <a:latin typeface="Arial"/>
                <a:cs typeface="Arial"/>
              </a:rPr>
              <a:t>permettra</a:t>
            </a:r>
            <a:r>
              <a:rPr lang="en-US" i="1" dirty="0">
                <a:solidFill>
                  <a:schemeClr val="tx1">
                    <a:lumMod val="75000"/>
                    <a:lumOff val="25000"/>
                  </a:schemeClr>
                </a:solidFill>
                <a:latin typeface="Arial"/>
                <a:cs typeface="Arial"/>
              </a:rPr>
              <a:t> de </a:t>
            </a:r>
            <a:r>
              <a:rPr lang="en-US" i="1" dirty="0" err="1">
                <a:solidFill>
                  <a:schemeClr val="tx1">
                    <a:lumMod val="75000"/>
                    <a:lumOff val="25000"/>
                  </a:schemeClr>
                </a:solidFill>
                <a:latin typeface="Arial"/>
                <a:cs typeface="Arial"/>
              </a:rPr>
              <a:t>mieux</a:t>
            </a:r>
            <a:r>
              <a:rPr lang="en-US" i="1" dirty="0">
                <a:solidFill>
                  <a:schemeClr val="tx1">
                    <a:lumMod val="75000"/>
                    <a:lumOff val="25000"/>
                  </a:schemeClr>
                </a:solidFill>
                <a:latin typeface="Arial"/>
                <a:cs typeface="Arial"/>
              </a:rPr>
              <a:t> </a:t>
            </a:r>
            <a:r>
              <a:rPr lang="en-US" i="1" dirty="0" err="1">
                <a:solidFill>
                  <a:schemeClr val="tx1">
                    <a:lumMod val="75000"/>
                    <a:lumOff val="25000"/>
                  </a:schemeClr>
                </a:solidFill>
                <a:latin typeface="Arial"/>
                <a:cs typeface="Arial"/>
              </a:rPr>
              <a:t>voir</a:t>
            </a:r>
            <a:r>
              <a:rPr lang="en-US" i="1" dirty="0">
                <a:solidFill>
                  <a:schemeClr val="tx1">
                    <a:lumMod val="75000"/>
                    <a:lumOff val="25000"/>
                  </a:schemeClr>
                </a:solidFill>
                <a:latin typeface="Arial"/>
                <a:cs typeface="Arial"/>
              </a:rPr>
              <a:t> </a:t>
            </a:r>
            <a:r>
              <a:rPr lang="en-US" i="1" dirty="0" err="1">
                <a:solidFill>
                  <a:schemeClr val="tx1">
                    <a:lumMod val="75000"/>
                    <a:lumOff val="25000"/>
                  </a:schemeClr>
                </a:solidFill>
                <a:latin typeface="Arial"/>
                <a:cs typeface="Arial"/>
              </a:rPr>
              <a:t>vos</a:t>
            </a:r>
            <a:r>
              <a:rPr lang="en-US" i="1" dirty="0">
                <a:solidFill>
                  <a:schemeClr val="tx1">
                    <a:lumMod val="75000"/>
                    <a:lumOff val="25000"/>
                  </a:schemeClr>
                </a:solidFill>
                <a:latin typeface="Arial"/>
                <a:cs typeface="Arial"/>
              </a:rPr>
              <a:t> </a:t>
            </a:r>
            <a:r>
              <a:rPr lang="en-US" i="1" dirty="0" err="1">
                <a:solidFill>
                  <a:schemeClr val="tx1">
                    <a:lumMod val="75000"/>
                    <a:lumOff val="25000"/>
                  </a:schemeClr>
                </a:solidFill>
                <a:latin typeface="Arial"/>
                <a:cs typeface="Arial"/>
              </a:rPr>
              <a:t>amis</a:t>
            </a:r>
            <a:r>
              <a:rPr lang="en-US" i="1" dirty="0">
                <a:solidFill>
                  <a:schemeClr val="tx1">
                    <a:lumMod val="75000"/>
                    <a:lumOff val="25000"/>
                  </a:schemeClr>
                </a:solidFill>
                <a:latin typeface="Arial"/>
                <a:cs typeface="Arial"/>
              </a:rPr>
              <a:t> et que </a:t>
            </a:r>
            <a:r>
              <a:rPr lang="en-US" i="1" dirty="0" err="1">
                <a:solidFill>
                  <a:schemeClr val="tx1">
                    <a:lumMod val="75000"/>
                    <a:lumOff val="25000"/>
                  </a:schemeClr>
                </a:solidFill>
                <a:latin typeface="Arial"/>
                <a:cs typeface="Arial"/>
              </a:rPr>
              <a:t>vous</a:t>
            </a:r>
            <a:r>
              <a:rPr lang="en-US" i="1" dirty="0">
                <a:solidFill>
                  <a:schemeClr val="tx1">
                    <a:lumMod val="75000"/>
                    <a:lumOff val="25000"/>
                  </a:schemeClr>
                </a:solidFill>
                <a:latin typeface="Arial"/>
                <a:cs typeface="Arial"/>
              </a:rPr>
              <a:t> </a:t>
            </a:r>
            <a:r>
              <a:rPr lang="en-US" i="1" dirty="0" err="1">
                <a:solidFill>
                  <a:schemeClr val="tx1">
                    <a:lumMod val="75000"/>
                    <a:lumOff val="25000"/>
                  </a:schemeClr>
                </a:solidFill>
                <a:latin typeface="Arial"/>
                <a:cs typeface="Arial"/>
              </a:rPr>
              <a:t>allez</a:t>
            </a:r>
            <a:r>
              <a:rPr lang="en-US" i="1" dirty="0">
                <a:solidFill>
                  <a:schemeClr val="tx1">
                    <a:lumMod val="75000"/>
                    <a:lumOff val="25000"/>
                  </a:schemeClr>
                </a:solidFill>
                <a:latin typeface="Arial"/>
                <a:cs typeface="Arial"/>
              </a:rPr>
              <a:t> faire des </a:t>
            </a:r>
            <a:r>
              <a:rPr lang="en-US" i="1" dirty="0" err="1">
                <a:solidFill>
                  <a:schemeClr val="tx1">
                    <a:lumMod val="75000"/>
                    <a:lumOff val="25000"/>
                  </a:schemeClr>
                </a:solidFill>
                <a:latin typeface="Arial"/>
                <a:cs typeface="Arial"/>
              </a:rPr>
              <a:t>exercices</a:t>
            </a:r>
            <a:r>
              <a:rPr lang="en-US" i="1" dirty="0">
                <a:solidFill>
                  <a:schemeClr val="tx1">
                    <a:lumMod val="75000"/>
                    <a:lumOff val="25000"/>
                  </a:schemeClr>
                </a:solidFill>
                <a:latin typeface="Arial"/>
                <a:cs typeface="Arial"/>
              </a:rPr>
              <a:t> et </a:t>
            </a:r>
            <a:r>
              <a:rPr lang="en-US" i="1" dirty="0" err="1">
                <a:solidFill>
                  <a:schemeClr val="tx1">
                    <a:lumMod val="75000"/>
                    <a:lumOff val="25000"/>
                  </a:schemeClr>
                </a:solidFill>
                <a:latin typeface="Arial"/>
                <a:cs typeface="Arial"/>
              </a:rPr>
              <a:t>vous</a:t>
            </a:r>
            <a:r>
              <a:rPr lang="en-US" i="1" dirty="0">
                <a:solidFill>
                  <a:schemeClr val="tx1">
                    <a:lumMod val="75000"/>
                    <a:lumOff val="25000"/>
                  </a:schemeClr>
                </a:solidFill>
                <a:latin typeface="Arial"/>
                <a:cs typeface="Arial"/>
              </a:rPr>
              <a:t> </a:t>
            </a:r>
            <a:r>
              <a:rPr lang="en-US" i="1" dirty="0" err="1">
                <a:solidFill>
                  <a:schemeClr val="tx1">
                    <a:lumMod val="75000"/>
                    <a:lumOff val="25000"/>
                  </a:schemeClr>
                </a:solidFill>
                <a:latin typeface="Arial"/>
                <a:cs typeface="Arial"/>
              </a:rPr>
              <a:t>remettre</a:t>
            </a:r>
            <a:r>
              <a:rPr lang="en-US" i="1" dirty="0">
                <a:solidFill>
                  <a:schemeClr val="tx1">
                    <a:lumMod val="75000"/>
                    <a:lumOff val="25000"/>
                  </a:schemeClr>
                </a:solidFill>
                <a:latin typeface="Arial"/>
                <a:cs typeface="Arial"/>
              </a:rPr>
              <a:t> </a:t>
            </a:r>
            <a:r>
              <a:rPr lang="en-US" i="1" dirty="0" err="1">
                <a:solidFill>
                  <a:schemeClr val="tx1">
                    <a:lumMod val="75000"/>
                    <a:lumOff val="25000"/>
                  </a:schemeClr>
                </a:solidFill>
                <a:latin typeface="Arial"/>
                <a:cs typeface="Arial"/>
              </a:rPr>
              <a:t>en</a:t>
            </a:r>
            <a:r>
              <a:rPr lang="en-US" i="1" dirty="0">
                <a:solidFill>
                  <a:schemeClr val="tx1">
                    <a:lumMod val="75000"/>
                    <a:lumOff val="25000"/>
                  </a:schemeClr>
                </a:solidFill>
                <a:latin typeface="Arial"/>
                <a:cs typeface="Arial"/>
              </a:rPr>
              <a:t> </a:t>
            </a:r>
            <a:r>
              <a:rPr lang="en-US" i="1" dirty="0" err="1">
                <a:solidFill>
                  <a:schemeClr val="tx1">
                    <a:lumMod val="75000"/>
                    <a:lumOff val="25000"/>
                  </a:schemeClr>
                </a:solidFill>
                <a:latin typeface="Arial"/>
                <a:cs typeface="Arial"/>
              </a:rPr>
              <a:t>meilleure</a:t>
            </a:r>
            <a:r>
              <a:rPr lang="en-US" i="1" dirty="0">
                <a:solidFill>
                  <a:schemeClr val="tx1">
                    <a:lumMod val="75000"/>
                    <a:lumOff val="25000"/>
                  </a:schemeClr>
                </a:solidFill>
                <a:latin typeface="Arial"/>
                <a:cs typeface="Arial"/>
              </a:rPr>
              <a:t> </a:t>
            </a:r>
            <a:r>
              <a:rPr lang="en-US" i="1" dirty="0" err="1">
                <a:solidFill>
                  <a:schemeClr val="tx1">
                    <a:lumMod val="75000"/>
                    <a:lumOff val="25000"/>
                  </a:schemeClr>
                </a:solidFill>
                <a:latin typeface="Arial"/>
                <a:cs typeface="Arial"/>
              </a:rPr>
              <a:t>forme</a:t>
            </a:r>
            <a:r>
              <a:rPr lang="en-US" i="1" dirty="0">
                <a:solidFill>
                  <a:schemeClr val="tx1">
                    <a:lumMod val="75000"/>
                    <a:lumOff val="25000"/>
                  </a:schemeClr>
                </a:solidFill>
                <a:latin typeface="Arial"/>
                <a:cs typeface="Arial"/>
              </a:rPr>
              <a:t>. </a:t>
            </a:r>
            <a:r>
              <a:rPr lang="en-US" i="1" dirty="0" err="1">
                <a:solidFill>
                  <a:schemeClr val="tx1">
                    <a:lumMod val="75000"/>
                    <a:lumOff val="25000"/>
                  </a:schemeClr>
                </a:solidFill>
                <a:latin typeface="Arial"/>
                <a:cs typeface="Arial"/>
              </a:rPr>
              <a:t>Vous</a:t>
            </a:r>
            <a:r>
              <a:rPr lang="en-US" i="1" dirty="0">
                <a:solidFill>
                  <a:schemeClr val="tx1">
                    <a:lumMod val="75000"/>
                    <a:lumOff val="25000"/>
                  </a:schemeClr>
                </a:solidFill>
                <a:latin typeface="Arial"/>
                <a:cs typeface="Arial"/>
              </a:rPr>
              <a:t> </a:t>
            </a:r>
            <a:r>
              <a:rPr lang="en-US" i="1" dirty="0" err="1">
                <a:solidFill>
                  <a:schemeClr val="tx1">
                    <a:lumMod val="75000"/>
                    <a:lumOff val="25000"/>
                  </a:schemeClr>
                </a:solidFill>
                <a:latin typeface="Arial"/>
                <a:cs typeface="Arial"/>
              </a:rPr>
              <a:t>avez</a:t>
            </a:r>
            <a:r>
              <a:rPr lang="en-US" i="1" dirty="0">
                <a:solidFill>
                  <a:schemeClr val="tx1">
                    <a:lumMod val="75000"/>
                    <a:lumOff val="25000"/>
                  </a:schemeClr>
                </a:solidFill>
                <a:latin typeface="Arial"/>
                <a:cs typeface="Arial"/>
              </a:rPr>
              <a:t> </a:t>
            </a:r>
            <a:r>
              <a:rPr lang="en-US" i="1" dirty="0" err="1">
                <a:solidFill>
                  <a:schemeClr val="tx1">
                    <a:lumMod val="75000"/>
                    <a:lumOff val="25000"/>
                  </a:schemeClr>
                </a:solidFill>
                <a:latin typeface="Arial"/>
                <a:cs typeface="Arial"/>
              </a:rPr>
              <a:t>mentionné</a:t>
            </a:r>
            <a:r>
              <a:rPr lang="en-US" i="1" dirty="0">
                <a:solidFill>
                  <a:schemeClr val="tx1">
                    <a:lumMod val="75000"/>
                    <a:lumOff val="25000"/>
                  </a:schemeClr>
                </a:solidFill>
                <a:latin typeface="Arial"/>
                <a:cs typeface="Arial"/>
              </a:rPr>
              <a:t> </a:t>
            </a:r>
            <a:r>
              <a:rPr lang="en-US" i="1" dirty="0" err="1">
                <a:solidFill>
                  <a:schemeClr val="tx1">
                    <a:lumMod val="75000"/>
                    <a:lumOff val="25000"/>
                  </a:schemeClr>
                </a:solidFill>
                <a:latin typeface="Arial"/>
                <a:cs typeface="Arial"/>
              </a:rPr>
              <a:t>vouloir</a:t>
            </a:r>
            <a:r>
              <a:rPr lang="en-US" i="1" dirty="0">
                <a:solidFill>
                  <a:schemeClr val="tx1">
                    <a:lumMod val="75000"/>
                    <a:lumOff val="25000"/>
                  </a:schemeClr>
                </a:solidFill>
                <a:latin typeface="Arial"/>
                <a:cs typeface="Arial"/>
              </a:rPr>
              <a:t> </a:t>
            </a:r>
            <a:r>
              <a:rPr lang="en-US" i="1" dirty="0" err="1">
                <a:solidFill>
                  <a:schemeClr val="tx1">
                    <a:lumMod val="75000"/>
                    <a:lumOff val="25000"/>
                  </a:schemeClr>
                </a:solidFill>
                <a:latin typeface="Arial"/>
                <a:cs typeface="Arial"/>
              </a:rPr>
              <a:t>avoir</a:t>
            </a:r>
            <a:r>
              <a:rPr lang="en-US" i="1" dirty="0">
                <a:solidFill>
                  <a:schemeClr val="tx1">
                    <a:lumMod val="75000"/>
                    <a:lumOff val="25000"/>
                  </a:schemeClr>
                </a:solidFill>
                <a:latin typeface="Arial"/>
                <a:cs typeface="Arial"/>
              </a:rPr>
              <a:t> un </a:t>
            </a:r>
            <a:r>
              <a:rPr lang="en-US" i="1" dirty="0" err="1">
                <a:solidFill>
                  <a:schemeClr val="tx1">
                    <a:lumMod val="75000"/>
                    <a:lumOff val="25000"/>
                  </a:schemeClr>
                </a:solidFill>
                <a:latin typeface="Arial"/>
                <a:cs typeface="Arial"/>
              </a:rPr>
              <a:t>copain</a:t>
            </a:r>
            <a:r>
              <a:rPr lang="en-US" i="1" dirty="0">
                <a:solidFill>
                  <a:schemeClr val="tx1">
                    <a:lumMod val="75000"/>
                    <a:lumOff val="25000"/>
                  </a:schemeClr>
                </a:solidFill>
                <a:latin typeface="Arial"/>
                <a:cs typeface="Arial"/>
              </a:rPr>
              <a:t> et </a:t>
            </a:r>
            <a:r>
              <a:rPr lang="en-US" i="1" dirty="0" err="1">
                <a:solidFill>
                  <a:schemeClr val="tx1">
                    <a:lumMod val="75000"/>
                    <a:lumOff val="25000"/>
                  </a:schemeClr>
                </a:solidFill>
                <a:latin typeface="Arial"/>
                <a:cs typeface="Arial"/>
              </a:rPr>
              <a:t>vous</a:t>
            </a:r>
            <a:r>
              <a:rPr lang="en-US" i="1" dirty="0">
                <a:solidFill>
                  <a:schemeClr val="tx1">
                    <a:lumMod val="75000"/>
                    <a:lumOff val="25000"/>
                  </a:schemeClr>
                </a:solidFill>
                <a:latin typeface="Arial"/>
                <a:cs typeface="Arial"/>
              </a:rPr>
              <a:t> </a:t>
            </a:r>
            <a:r>
              <a:rPr lang="en-US" i="1" dirty="0" err="1">
                <a:solidFill>
                  <a:schemeClr val="tx1">
                    <a:lumMod val="75000"/>
                    <a:lumOff val="25000"/>
                  </a:schemeClr>
                </a:solidFill>
                <a:latin typeface="Arial"/>
                <a:cs typeface="Arial"/>
              </a:rPr>
              <a:t>avez</a:t>
            </a:r>
            <a:r>
              <a:rPr lang="en-US" i="1" dirty="0">
                <a:solidFill>
                  <a:schemeClr val="tx1">
                    <a:lumMod val="75000"/>
                    <a:lumOff val="25000"/>
                  </a:schemeClr>
                </a:solidFill>
                <a:latin typeface="Arial"/>
                <a:cs typeface="Arial"/>
              </a:rPr>
              <a:t> </a:t>
            </a:r>
            <a:r>
              <a:rPr lang="en-US" i="1" dirty="0" err="1">
                <a:solidFill>
                  <a:schemeClr val="tx1">
                    <a:lumMod val="75000"/>
                    <a:lumOff val="25000"/>
                  </a:schemeClr>
                </a:solidFill>
                <a:latin typeface="Arial"/>
                <a:cs typeface="Arial"/>
              </a:rPr>
              <a:t>aussi</a:t>
            </a:r>
            <a:r>
              <a:rPr lang="en-US" i="1" dirty="0">
                <a:solidFill>
                  <a:schemeClr val="tx1">
                    <a:lumMod val="75000"/>
                    <a:lumOff val="25000"/>
                  </a:schemeClr>
                </a:solidFill>
                <a:latin typeface="Arial"/>
                <a:cs typeface="Arial"/>
              </a:rPr>
              <a:t> </a:t>
            </a:r>
            <a:r>
              <a:rPr lang="en-US" i="1" dirty="0" err="1">
                <a:solidFill>
                  <a:schemeClr val="tx1">
                    <a:lumMod val="75000"/>
                    <a:lumOff val="25000"/>
                  </a:schemeClr>
                </a:solidFill>
                <a:latin typeface="Arial"/>
                <a:cs typeface="Arial"/>
              </a:rPr>
              <a:t>dit</a:t>
            </a:r>
            <a:r>
              <a:rPr lang="en-US" i="1" dirty="0">
                <a:solidFill>
                  <a:schemeClr val="tx1">
                    <a:lumMod val="75000"/>
                    <a:lumOff val="25000"/>
                  </a:schemeClr>
                </a:solidFill>
                <a:latin typeface="Arial"/>
                <a:cs typeface="Arial"/>
              </a:rPr>
              <a:t> que </a:t>
            </a:r>
            <a:r>
              <a:rPr lang="en-US" i="1" dirty="0" err="1">
                <a:solidFill>
                  <a:schemeClr val="tx1">
                    <a:lumMod val="75000"/>
                    <a:lumOff val="25000"/>
                  </a:schemeClr>
                </a:solidFill>
                <a:latin typeface="Arial"/>
                <a:cs typeface="Arial"/>
              </a:rPr>
              <a:t>vous</a:t>
            </a:r>
            <a:r>
              <a:rPr lang="en-US" i="1" dirty="0">
                <a:solidFill>
                  <a:schemeClr val="tx1">
                    <a:lumMod val="75000"/>
                    <a:lumOff val="25000"/>
                  </a:schemeClr>
                </a:solidFill>
                <a:latin typeface="Arial"/>
                <a:cs typeface="Arial"/>
              </a:rPr>
              <a:t> </a:t>
            </a:r>
            <a:r>
              <a:rPr lang="en-US" i="1" dirty="0" err="1">
                <a:solidFill>
                  <a:schemeClr val="tx1">
                    <a:lumMod val="75000"/>
                    <a:lumOff val="25000"/>
                  </a:schemeClr>
                </a:solidFill>
                <a:latin typeface="Arial"/>
                <a:cs typeface="Arial"/>
              </a:rPr>
              <a:t>vouliez</a:t>
            </a:r>
            <a:r>
              <a:rPr lang="en-US" i="1" dirty="0">
                <a:solidFill>
                  <a:schemeClr val="tx1">
                    <a:lumMod val="75000"/>
                    <a:lumOff val="25000"/>
                  </a:schemeClr>
                </a:solidFill>
                <a:latin typeface="Arial"/>
                <a:cs typeface="Arial"/>
              </a:rPr>
              <a:t> </a:t>
            </a:r>
            <a:r>
              <a:rPr lang="en-US" i="1" dirty="0" err="1">
                <a:solidFill>
                  <a:schemeClr val="tx1">
                    <a:lumMod val="75000"/>
                    <a:lumOff val="25000"/>
                  </a:schemeClr>
                </a:solidFill>
                <a:latin typeface="Arial"/>
                <a:cs typeface="Arial"/>
              </a:rPr>
              <a:t>vraiment</a:t>
            </a:r>
            <a:r>
              <a:rPr lang="en-US" i="1" dirty="0">
                <a:solidFill>
                  <a:schemeClr val="tx1">
                    <a:lumMod val="75000"/>
                    <a:lumOff val="25000"/>
                  </a:schemeClr>
                </a:solidFill>
                <a:latin typeface="Arial"/>
                <a:cs typeface="Arial"/>
              </a:rPr>
              <a:t> </a:t>
            </a:r>
            <a:r>
              <a:rPr lang="en-US" i="1" dirty="0" err="1">
                <a:solidFill>
                  <a:schemeClr val="tx1">
                    <a:lumMod val="75000"/>
                    <a:lumOff val="25000"/>
                  </a:schemeClr>
                </a:solidFill>
                <a:latin typeface="Arial"/>
                <a:cs typeface="Arial"/>
              </a:rPr>
              <a:t>arrêter</a:t>
            </a:r>
            <a:r>
              <a:rPr lang="en-US" i="1" dirty="0">
                <a:solidFill>
                  <a:schemeClr val="tx1">
                    <a:lumMod val="75000"/>
                    <a:lumOff val="25000"/>
                  </a:schemeClr>
                </a:solidFill>
                <a:latin typeface="Arial"/>
                <a:cs typeface="Arial"/>
              </a:rPr>
              <a:t> de </a:t>
            </a:r>
            <a:r>
              <a:rPr lang="en-US" i="1" dirty="0" err="1">
                <a:solidFill>
                  <a:schemeClr val="tx1">
                    <a:lumMod val="75000"/>
                    <a:lumOff val="25000"/>
                  </a:schemeClr>
                </a:solidFill>
                <a:latin typeface="Arial"/>
                <a:cs typeface="Arial"/>
              </a:rPr>
              <a:t>fumer</a:t>
            </a:r>
            <a:r>
              <a:rPr lang="en-US" i="1" dirty="0">
                <a:solidFill>
                  <a:schemeClr val="tx1">
                    <a:lumMod val="75000"/>
                    <a:lumOff val="25000"/>
                  </a:schemeClr>
                </a:solidFill>
                <a:latin typeface="Arial"/>
                <a:cs typeface="Arial"/>
              </a:rPr>
              <a:t>. Est-</a:t>
            </a:r>
            <a:r>
              <a:rPr lang="en-US" i="1" dirty="0" err="1">
                <a:solidFill>
                  <a:schemeClr val="tx1">
                    <a:lumMod val="75000"/>
                    <a:lumOff val="25000"/>
                  </a:schemeClr>
                </a:solidFill>
                <a:latin typeface="Arial"/>
                <a:cs typeface="Arial"/>
              </a:rPr>
              <a:t>ce</a:t>
            </a:r>
            <a:r>
              <a:rPr lang="en-US" i="1" dirty="0">
                <a:solidFill>
                  <a:schemeClr val="tx1">
                    <a:lumMod val="75000"/>
                    <a:lumOff val="25000"/>
                  </a:schemeClr>
                </a:solidFill>
                <a:latin typeface="Arial"/>
                <a:cs typeface="Arial"/>
              </a:rPr>
              <a:t> que </a:t>
            </a:r>
            <a:r>
              <a:rPr lang="en-US" i="1" dirty="0" err="1">
                <a:solidFill>
                  <a:schemeClr val="tx1">
                    <a:lumMod val="75000"/>
                    <a:lumOff val="25000"/>
                  </a:schemeClr>
                </a:solidFill>
                <a:latin typeface="Arial"/>
                <a:cs typeface="Arial"/>
              </a:rPr>
              <a:t>j’ai</a:t>
            </a:r>
            <a:r>
              <a:rPr lang="en-US" i="1" dirty="0">
                <a:solidFill>
                  <a:schemeClr val="tx1">
                    <a:lumMod val="75000"/>
                    <a:lumOff val="25000"/>
                  </a:schemeClr>
                </a:solidFill>
                <a:latin typeface="Arial"/>
                <a:cs typeface="Arial"/>
              </a:rPr>
              <a:t> bien </a:t>
            </a:r>
            <a:r>
              <a:rPr lang="en-US" i="1" dirty="0" err="1">
                <a:solidFill>
                  <a:schemeClr val="tx1">
                    <a:lumMod val="75000"/>
                    <a:lumOff val="25000"/>
                  </a:schemeClr>
                </a:solidFill>
                <a:latin typeface="Arial"/>
                <a:cs typeface="Arial"/>
              </a:rPr>
              <a:t>compris</a:t>
            </a:r>
            <a:r>
              <a:rPr lang="en-US" i="1" dirty="0">
                <a:solidFill>
                  <a:schemeClr val="tx1">
                    <a:lumMod val="75000"/>
                    <a:lumOff val="25000"/>
                  </a:schemeClr>
                </a:solidFill>
                <a:latin typeface="Arial"/>
                <a:cs typeface="Arial"/>
              </a:rPr>
              <a:t> ? </a:t>
            </a:r>
            <a:r>
              <a:rPr lang="en-US" sz="2800" dirty="0"/>
              <a:t>»</a:t>
            </a:r>
            <a:endParaRPr lang="en-US" i="1" dirty="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1992806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21067"/>
            <a:ext cx="7886700" cy="800039"/>
          </a:xfrm>
        </p:spPr>
        <p:txBody>
          <a:bodyPr>
            <a:normAutofit fontScale="90000"/>
          </a:bodyPr>
          <a:lstStyle/>
          <a:p>
            <a:r>
              <a:rPr lang="en-US" dirty="0"/>
              <a:t>Les </a:t>
            </a:r>
            <a:r>
              <a:rPr lang="en-US" dirty="0" err="1"/>
              <a:t>avantages</a:t>
            </a:r>
            <a:r>
              <a:rPr lang="en-US" dirty="0"/>
              <a:t> de </a:t>
            </a:r>
            <a:r>
              <a:rPr lang="en-US" dirty="0" err="1"/>
              <a:t>l’écoute</a:t>
            </a:r>
            <a:r>
              <a:rPr lang="en-US" dirty="0"/>
              <a:t> </a:t>
            </a:r>
            <a:r>
              <a:rPr lang="en-US" dirty="0" err="1"/>
              <a:t>réflective</a:t>
            </a:r>
            <a:endParaRPr lang="en-US" dirty="0"/>
          </a:p>
        </p:txBody>
      </p:sp>
      <p:sp>
        <p:nvSpPr>
          <p:cNvPr id="4" name="Content Placeholder 3">
            <a:extLst>
              <a:ext uri="{FF2B5EF4-FFF2-40B4-BE49-F238E27FC236}">
                <a16:creationId xmlns:a16="http://schemas.microsoft.com/office/drawing/2014/main" id="{2FBB9927-5E5D-4787-AE32-9C967C7F98A4}"/>
              </a:ext>
            </a:extLst>
          </p:cNvPr>
          <p:cNvSpPr>
            <a:spLocks noGrp="1"/>
          </p:cNvSpPr>
          <p:nvPr>
            <p:ph idx="1"/>
          </p:nvPr>
        </p:nvSpPr>
        <p:spPr>
          <a:xfrm>
            <a:off x="628650" y="1424782"/>
            <a:ext cx="7886700" cy="5192572"/>
          </a:xfrm>
        </p:spPr>
        <p:txBody>
          <a:bodyPr vert="horz" lIns="91440" tIns="45720" rIns="91440" bIns="45720" rtlCol="0" anchor="t">
            <a:noAutofit/>
          </a:bodyPr>
          <a:lstStyle/>
          <a:p>
            <a:pPr>
              <a:lnSpc>
                <a:spcPct val="100000"/>
              </a:lnSpc>
            </a:pPr>
            <a:r>
              <a:rPr lang="en-US" sz="2600" dirty="0">
                <a:latin typeface="Arial"/>
                <a:cs typeface="Arial"/>
              </a:rPr>
              <a:t>Le </a:t>
            </a:r>
            <a:r>
              <a:rPr lang="en-US" sz="2600" dirty="0" err="1">
                <a:latin typeface="Arial"/>
                <a:cs typeface="Arial"/>
              </a:rPr>
              <a:t>conseiller</a:t>
            </a:r>
            <a:endParaRPr lang="en-US" dirty="0"/>
          </a:p>
          <a:p>
            <a:pPr lvl="1">
              <a:lnSpc>
                <a:spcPct val="100000"/>
              </a:lnSpc>
              <a:spcBef>
                <a:spcPts val="600"/>
              </a:spcBef>
            </a:pPr>
            <a:r>
              <a:rPr lang="en-US" sz="2200" dirty="0" err="1">
                <a:latin typeface="Arial"/>
                <a:cs typeface="Arial"/>
              </a:rPr>
              <a:t>Exprime</a:t>
            </a:r>
            <a:r>
              <a:rPr lang="en-US" sz="2200" dirty="0">
                <a:latin typeface="Arial"/>
                <a:cs typeface="Arial"/>
              </a:rPr>
              <a:t> </a:t>
            </a:r>
            <a:r>
              <a:rPr lang="en-US" sz="2200" dirty="0" err="1">
                <a:latin typeface="Arial"/>
                <a:cs typeface="Arial"/>
              </a:rPr>
              <a:t>l’empathie</a:t>
            </a:r>
            <a:r>
              <a:rPr lang="en-US" sz="2200" dirty="0">
                <a:latin typeface="Arial"/>
                <a:cs typeface="Arial"/>
              </a:rPr>
              <a:t> (respect/acceptation des sentiments du client)</a:t>
            </a:r>
          </a:p>
          <a:p>
            <a:pPr lvl="1">
              <a:lnSpc>
                <a:spcPct val="100000"/>
              </a:lnSpc>
              <a:spcBef>
                <a:spcPts val="600"/>
              </a:spcBef>
            </a:pPr>
            <a:r>
              <a:rPr lang="en-US" sz="2200" dirty="0" err="1">
                <a:latin typeface="Arial"/>
                <a:cs typeface="Arial"/>
              </a:rPr>
              <a:t>Transmet</a:t>
            </a:r>
            <a:r>
              <a:rPr lang="en-US" sz="2200" dirty="0">
                <a:latin typeface="Arial"/>
                <a:cs typeface="Arial"/>
              </a:rPr>
              <a:t> </a:t>
            </a:r>
            <a:r>
              <a:rPr lang="en-US" sz="2200" dirty="0" err="1">
                <a:latin typeface="Arial"/>
                <a:cs typeface="Arial"/>
              </a:rPr>
              <a:t>une</a:t>
            </a:r>
            <a:r>
              <a:rPr lang="en-US" sz="2200" dirty="0">
                <a:latin typeface="Arial"/>
                <a:cs typeface="Arial"/>
              </a:rPr>
              <a:t> </a:t>
            </a:r>
            <a:r>
              <a:rPr lang="en-US" sz="2200" dirty="0" err="1">
                <a:latin typeface="Arial"/>
                <a:cs typeface="Arial"/>
              </a:rPr>
              <a:t>volonté</a:t>
            </a:r>
            <a:r>
              <a:rPr lang="en-US" sz="2200" dirty="0">
                <a:latin typeface="Arial"/>
                <a:cs typeface="Arial"/>
              </a:rPr>
              <a:t> de ne pas </a:t>
            </a:r>
            <a:r>
              <a:rPr lang="en-US" sz="2200" dirty="0" err="1">
                <a:latin typeface="Arial"/>
                <a:cs typeface="Arial"/>
              </a:rPr>
              <a:t>juger</a:t>
            </a:r>
            <a:endParaRPr lang="en-US" sz="2200" dirty="0">
              <a:latin typeface="Arial"/>
              <a:cs typeface="Arial"/>
            </a:endParaRPr>
          </a:p>
          <a:p>
            <a:pPr lvl="1">
              <a:lnSpc>
                <a:spcPct val="100000"/>
              </a:lnSpc>
              <a:spcBef>
                <a:spcPts val="600"/>
              </a:spcBef>
            </a:pPr>
            <a:r>
              <a:rPr lang="en-US" sz="2200" dirty="0" err="1">
                <a:latin typeface="Arial"/>
                <a:cs typeface="Arial"/>
              </a:rPr>
              <a:t>Clarifie</a:t>
            </a:r>
            <a:r>
              <a:rPr lang="en-US" sz="2200" dirty="0">
                <a:latin typeface="Arial"/>
                <a:cs typeface="Arial"/>
              </a:rPr>
              <a:t> les </a:t>
            </a:r>
            <a:r>
              <a:rPr lang="en-US" sz="2200" dirty="0" err="1">
                <a:latin typeface="Arial"/>
                <a:cs typeface="Arial"/>
              </a:rPr>
              <a:t>incompréhensions</a:t>
            </a:r>
            <a:r>
              <a:rPr lang="en-US" sz="2200" dirty="0">
                <a:latin typeface="Arial"/>
                <a:cs typeface="Arial"/>
              </a:rPr>
              <a:t> à propos de </a:t>
            </a:r>
            <a:r>
              <a:rPr lang="en-US" sz="2200" dirty="0" err="1">
                <a:latin typeface="Arial"/>
                <a:cs typeface="Arial"/>
              </a:rPr>
              <a:t>ce</a:t>
            </a:r>
            <a:r>
              <a:rPr lang="en-US" sz="2200" dirty="0">
                <a:latin typeface="Arial"/>
                <a:cs typeface="Arial"/>
              </a:rPr>
              <a:t> que le client a </a:t>
            </a:r>
            <a:r>
              <a:rPr lang="en-US" sz="2200" dirty="0" err="1">
                <a:latin typeface="Arial"/>
                <a:cs typeface="Arial"/>
              </a:rPr>
              <a:t>dit</a:t>
            </a:r>
            <a:endParaRPr lang="en-US" sz="2200" dirty="0">
              <a:latin typeface="Arial"/>
              <a:cs typeface="Arial"/>
            </a:endParaRPr>
          </a:p>
          <a:p>
            <a:pPr>
              <a:lnSpc>
                <a:spcPct val="100000"/>
              </a:lnSpc>
            </a:pPr>
            <a:r>
              <a:rPr lang="en-US" sz="2600" dirty="0">
                <a:latin typeface="Arial"/>
                <a:cs typeface="Arial"/>
              </a:rPr>
              <a:t>Le client</a:t>
            </a:r>
            <a:endParaRPr lang="en-US" sz="2600" dirty="0"/>
          </a:p>
          <a:p>
            <a:pPr lvl="1">
              <a:lnSpc>
                <a:spcPct val="100000"/>
              </a:lnSpc>
              <a:spcBef>
                <a:spcPts val="600"/>
              </a:spcBef>
            </a:pPr>
            <a:r>
              <a:rPr lang="en-US" sz="2200" dirty="0">
                <a:latin typeface="Arial"/>
                <a:cs typeface="Arial"/>
              </a:rPr>
              <a:t>Se sent </a:t>
            </a:r>
            <a:r>
              <a:rPr lang="en-US" sz="2200" dirty="0" err="1">
                <a:latin typeface="Arial"/>
                <a:cs typeface="Arial"/>
              </a:rPr>
              <a:t>compris</a:t>
            </a:r>
            <a:endParaRPr lang="en-US" sz="2200" dirty="0">
              <a:latin typeface="Arial"/>
              <a:cs typeface="Arial"/>
            </a:endParaRPr>
          </a:p>
          <a:p>
            <a:pPr lvl="1">
              <a:lnSpc>
                <a:spcPct val="100000"/>
              </a:lnSpc>
              <a:spcBef>
                <a:spcPts val="600"/>
              </a:spcBef>
            </a:pPr>
            <a:r>
              <a:rPr lang="en-US" sz="2200" dirty="0">
                <a:latin typeface="Arial"/>
                <a:cs typeface="Arial"/>
              </a:rPr>
              <a:t>Est </a:t>
            </a:r>
            <a:r>
              <a:rPr lang="en-US" sz="2200" dirty="0" err="1">
                <a:latin typeface="Arial"/>
                <a:cs typeface="Arial"/>
              </a:rPr>
              <a:t>encouragé</a:t>
            </a:r>
            <a:r>
              <a:rPr lang="en-US" sz="2200" dirty="0">
                <a:latin typeface="Arial"/>
                <a:cs typeface="Arial"/>
              </a:rPr>
              <a:t> à fournir des </a:t>
            </a:r>
            <a:r>
              <a:rPr lang="en-US" sz="2200" dirty="0" err="1">
                <a:latin typeface="Arial"/>
                <a:cs typeface="Arial"/>
              </a:rPr>
              <a:t>renseignements</a:t>
            </a:r>
            <a:r>
              <a:rPr lang="en-US" sz="2200" dirty="0">
                <a:latin typeface="Arial"/>
                <a:cs typeface="Arial"/>
              </a:rPr>
              <a:t> </a:t>
            </a:r>
            <a:r>
              <a:rPr lang="en-US" sz="2200" dirty="0" err="1">
                <a:latin typeface="Arial"/>
                <a:cs typeface="Arial"/>
              </a:rPr>
              <a:t>supplémentaires</a:t>
            </a:r>
            <a:endParaRPr lang="en-US" sz="2200" dirty="0">
              <a:latin typeface="Arial"/>
              <a:cs typeface="Arial"/>
            </a:endParaRPr>
          </a:p>
          <a:p>
            <a:pPr lvl="1">
              <a:lnSpc>
                <a:spcPct val="100000"/>
              </a:lnSpc>
              <a:spcBef>
                <a:spcPts val="600"/>
              </a:spcBef>
            </a:pPr>
            <a:r>
              <a:rPr lang="en-US" sz="2200" dirty="0">
                <a:latin typeface="Arial"/>
                <a:cs typeface="Arial"/>
              </a:rPr>
              <a:t>Est capable </a:t>
            </a:r>
            <a:r>
              <a:rPr lang="en-US" sz="2200" dirty="0" err="1">
                <a:latin typeface="Arial"/>
                <a:cs typeface="Arial"/>
              </a:rPr>
              <a:t>d’articuler</a:t>
            </a:r>
            <a:r>
              <a:rPr lang="en-US" sz="2200" dirty="0">
                <a:latin typeface="Arial"/>
                <a:cs typeface="Arial"/>
              </a:rPr>
              <a:t> les </a:t>
            </a:r>
            <a:r>
              <a:rPr lang="en-US" sz="2200" dirty="0" err="1">
                <a:latin typeface="Arial"/>
                <a:cs typeface="Arial"/>
              </a:rPr>
              <a:t>idées</a:t>
            </a:r>
            <a:r>
              <a:rPr lang="en-US" sz="2200" dirty="0">
                <a:latin typeface="Arial"/>
                <a:cs typeface="Arial"/>
              </a:rPr>
              <a:t> et les sentiments</a:t>
            </a:r>
          </a:p>
          <a:p>
            <a:pPr lvl="1">
              <a:lnSpc>
                <a:spcPct val="100000"/>
              </a:lnSpc>
              <a:spcBef>
                <a:spcPts val="600"/>
              </a:spcBef>
            </a:pPr>
            <a:r>
              <a:rPr lang="en-US" sz="2200" dirty="0" err="1">
                <a:latin typeface="Arial"/>
                <a:cs typeface="Arial"/>
              </a:rPr>
              <a:t>Devient</a:t>
            </a:r>
            <a:r>
              <a:rPr lang="en-US" sz="2200" dirty="0">
                <a:latin typeface="Arial"/>
                <a:cs typeface="Arial"/>
              </a:rPr>
              <a:t> plus conscient de </a:t>
            </a:r>
            <a:r>
              <a:rPr lang="en-US" sz="2200" dirty="0" err="1">
                <a:latin typeface="Arial"/>
                <a:cs typeface="Arial"/>
              </a:rPr>
              <a:t>ce</a:t>
            </a:r>
            <a:r>
              <a:rPr lang="en-US" sz="2200" dirty="0">
                <a:latin typeface="Arial"/>
                <a:cs typeface="Arial"/>
              </a:rPr>
              <a:t> </a:t>
            </a:r>
            <a:r>
              <a:rPr lang="en-US" sz="2200" dirty="0" err="1">
                <a:latin typeface="Arial"/>
                <a:cs typeface="Arial"/>
              </a:rPr>
              <a:t>qu’il</a:t>
            </a:r>
            <a:r>
              <a:rPr lang="en-US" sz="2200" dirty="0">
                <a:latin typeface="Arial"/>
                <a:cs typeface="Arial"/>
              </a:rPr>
              <a:t> </a:t>
            </a:r>
            <a:r>
              <a:rPr lang="en-US" sz="2200" dirty="0" err="1">
                <a:latin typeface="Arial"/>
                <a:cs typeface="Arial"/>
              </a:rPr>
              <a:t>pense</a:t>
            </a:r>
            <a:endParaRPr lang="en-US" sz="2200" dirty="0"/>
          </a:p>
          <a:p>
            <a:endParaRPr lang="en-US" dirty="0"/>
          </a:p>
        </p:txBody>
      </p:sp>
    </p:spTree>
    <p:extLst>
      <p:ext uri="{BB962C8B-B14F-4D97-AF65-F5344CB8AC3E}">
        <p14:creationId xmlns:p14="http://schemas.microsoft.com/office/powerpoint/2010/main" val="1573942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 </a:t>
            </a:r>
            <a:r>
              <a:rPr lang="en-US" dirty="0" err="1"/>
              <a:t>énoncés</a:t>
            </a:r>
            <a:r>
              <a:rPr lang="en-US" dirty="0"/>
              <a:t> </a:t>
            </a:r>
            <a:r>
              <a:rPr lang="en-US" dirty="0" err="1"/>
              <a:t>empathiques</a:t>
            </a:r>
            <a:r>
              <a:rPr lang="en-US" dirty="0"/>
              <a:t> ne </a:t>
            </a:r>
            <a:r>
              <a:rPr lang="en-US" dirty="0" err="1"/>
              <a:t>sont</a:t>
            </a:r>
            <a:r>
              <a:rPr lang="en-US" dirty="0"/>
              <a:t> pas :</a:t>
            </a:r>
          </a:p>
        </p:txBody>
      </p:sp>
      <p:sp>
        <p:nvSpPr>
          <p:cNvPr id="7" name="Content Placeholder 6">
            <a:extLst>
              <a:ext uri="{FF2B5EF4-FFF2-40B4-BE49-F238E27FC236}">
                <a16:creationId xmlns:a16="http://schemas.microsoft.com/office/drawing/2014/main" id="{F1EFDC2A-FDDE-4EE1-9BCD-87ACDC66D9CC}"/>
              </a:ext>
            </a:extLst>
          </p:cNvPr>
          <p:cNvSpPr>
            <a:spLocks noGrp="1"/>
          </p:cNvSpPr>
          <p:nvPr>
            <p:ph idx="1"/>
          </p:nvPr>
        </p:nvSpPr>
        <p:spPr>
          <a:xfrm>
            <a:off x="628650" y="1636730"/>
            <a:ext cx="7304736" cy="4932746"/>
          </a:xfrm>
        </p:spPr>
        <p:txBody>
          <a:bodyPr vert="horz" lIns="91440" tIns="45720" rIns="91440" bIns="45720" rtlCol="0" anchor="t">
            <a:noAutofit/>
          </a:bodyPr>
          <a:lstStyle/>
          <a:p>
            <a:pPr>
              <a:lnSpc>
                <a:spcPct val="100000"/>
              </a:lnSpc>
            </a:pPr>
            <a:r>
              <a:rPr lang="en-US" dirty="0" err="1">
                <a:latin typeface="Arial"/>
                <a:cs typeface="Arial"/>
              </a:rPr>
              <a:t>Ordonner</a:t>
            </a:r>
            <a:r>
              <a:rPr lang="en-US" dirty="0">
                <a:latin typeface="Arial"/>
                <a:cs typeface="Arial"/>
              </a:rPr>
              <a:t>, </a:t>
            </a:r>
            <a:r>
              <a:rPr lang="en-US" dirty="0" err="1">
                <a:latin typeface="Arial"/>
                <a:cs typeface="Arial"/>
              </a:rPr>
              <a:t>diriger</a:t>
            </a:r>
            <a:r>
              <a:rPr lang="en-US" dirty="0">
                <a:latin typeface="Arial"/>
                <a:cs typeface="Arial"/>
              </a:rPr>
              <a:t> </a:t>
            </a:r>
            <a:r>
              <a:rPr lang="en-US" dirty="0" err="1">
                <a:latin typeface="Arial"/>
                <a:cs typeface="Arial"/>
              </a:rPr>
              <a:t>ou</a:t>
            </a:r>
            <a:r>
              <a:rPr lang="en-US" dirty="0">
                <a:latin typeface="Arial"/>
                <a:cs typeface="Arial"/>
              </a:rPr>
              <a:t> </a:t>
            </a:r>
            <a:r>
              <a:rPr lang="en-US" dirty="0" err="1">
                <a:latin typeface="Arial"/>
                <a:cs typeface="Arial"/>
              </a:rPr>
              <a:t>avertir</a:t>
            </a:r>
            <a:endParaRPr lang="en-US" dirty="0">
              <a:latin typeface="Arial"/>
              <a:cs typeface="Arial"/>
            </a:endParaRPr>
          </a:p>
          <a:p>
            <a:pPr>
              <a:lnSpc>
                <a:spcPct val="100000"/>
              </a:lnSpc>
            </a:pPr>
            <a:r>
              <a:rPr lang="en-US" dirty="0">
                <a:latin typeface="Arial"/>
                <a:cs typeface="Arial"/>
              </a:rPr>
              <a:t>Donner des </a:t>
            </a:r>
            <a:r>
              <a:rPr lang="en-US" dirty="0" err="1">
                <a:latin typeface="Arial"/>
                <a:cs typeface="Arial"/>
              </a:rPr>
              <a:t>conseil</a:t>
            </a:r>
            <a:r>
              <a:rPr lang="en-US" dirty="0">
                <a:latin typeface="Arial"/>
                <a:cs typeface="Arial"/>
              </a:rPr>
              <a:t> et </a:t>
            </a:r>
            <a:r>
              <a:rPr lang="en-US" dirty="0" err="1">
                <a:latin typeface="Arial"/>
                <a:cs typeface="Arial"/>
              </a:rPr>
              <a:t>fournir</a:t>
            </a:r>
            <a:r>
              <a:rPr lang="en-US" dirty="0">
                <a:latin typeface="Arial"/>
                <a:cs typeface="Arial"/>
              </a:rPr>
              <a:t> des opinions non </a:t>
            </a:r>
            <a:r>
              <a:rPr lang="en-US" dirty="0" err="1">
                <a:latin typeface="Arial"/>
                <a:cs typeface="Arial"/>
              </a:rPr>
              <a:t>sollicitées</a:t>
            </a:r>
            <a:endParaRPr lang="en-US" dirty="0"/>
          </a:p>
          <a:p>
            <a:pPr lvl="1">
              <a:lnSpc>
                <a:spcPct val="100000"/>
              </a:lnSpc>
              <a:spcBef>
                <a:spcPts val="1000"/>
              </a:spcBef>
            </a:pPr>
            <a:r>
              <a:rPr lang="en-US" dirty="0">
                <a:latin typeface="Arial"/>
                <a:cs typeface="Arial"/>
              </a:rPr>
              <a:t>« Ce que je </a:t>
            </a:r>
            <a:r>
              <a:rPr lang="en-US" dirty="0" err="1">
                <a:latin typeface="Arial"/>
                <a:cs typeface="Arial"/>
              </a:rPr>
              <a:t>ferais</a:t>
            </a:r>
            <a:r>
              <a:rPr lang="en-US" dirty="0">
                <a:latin typeface="Arial"/>
                <a:cs typeface="Arial"/>
              </a:rPr>
              <a:t>, </a:t>
            </a:r>
            <a:r>
              <a:rPr lang="en-US" dirty="0" err="1">
                <a:latin typeface="Arial"/>
                <a:cs typeface="Arial"/>
              </a:rPr>
              <a:t>c’est</a:t>
            </a:r>
            <a:r>
              <a:rPr lang="en-US" dirty="0">
                <a:latin typeface="Arial"/>
                <a:cs typeface="Arial"/>
              </a:rPr>
              <a:t> … » </a:t>
            </a:r>
            <a:endParaRPr lang="en-US" dirty="0"/>
          </a:p>
          <a:p>
            <a:r>
              <a:rPr lang="en-US" dirty="0" err="1">
                <a:latin typeface="Arial"/>
                <a:cs typeface="Arial"/>
              </a:rPr>
              <a:t>Transmettre</a:t>
            </a:r>
            <a:r>
              <a:rPr lang="en-US" dirty="0">
                <a:latin typeface="Arial"/>
                <a:cs typeface="Arial"/>
              </a:rPr>
              <a:t> des instructions </a:t>
            </a:r>
            <a:r>
              <a:rPr lang="en-US" dirty="0" err="1">
                <a:latin typeface="Arial"/>
                <a:cs typeface="Arial"/>
              </a:rPr>
              <a:t>morales</a:t>
            </a:r>
            <a:r>
              <a:rPr lang="en-US" dirty="0">
                <a:latin typeface="Arial"/>
                <a:cs typeface="Arial"/>
              </a:rPr>
              <a:t> </a:t>
            </a:r>
            <a:br>
              <a:rPr lang="en-US" dirty="0"/>
            </a:br>
            <a:r>
              <a:rPr lang="en-US" dirty="0" err="1">
                <a:latin typeface="Arial"/>
                <a:cs typeface="Arial"/>
              </a:rPr>
              <a:t>ou</a:t>
            </a:r>
            <a:r>
              <a:rPr lang="en-US" dirty="0">
                <a:latin typeface="Arial"/>
                <a:cs typeface="Arial"/>
              </a:rPr>
              <a:t> </a:t>
            </a:r>
            <a:r>
              <a:rPr lang="en-US" dirty="0" err="1">
                <a:latin typeface="Arial"/>
                <a:cs typeface="Arial"/>
              </a:rPr>
              <a:t>prêcher</a:t>
            </a:r>
            <a:endParaRPr lang="en-US" dirty="0">
              <a:latin typeface="Arial"/>
              <a:cs typeface="Arial"/>
            </a:endParaRPr>
          </a:p>
          <a:p>
            <a:pPr lvl="1">
              <a:spcBef>
                <a:spcPts val="1000"/>
              </a:spcBef>
            </a:pPr>
            <a:r>
              <a:rPr lang="en-US" dirty="0" err="1">
                <a:latin typeface="Arial"/>
                <a:cs typeface="Arial"/>
              </a:rPr>
              <a:t>Contenir</a:t>
            </a:r>
            <a:r>
              <a:rPr lang="en-US" dirty="0">
                <a:latin typeface="Arial"/>
                <a:cs typeface="Arial"/>
              </a:rPr>
              <a:t> des mots </a:t>
            </a:r>
            <a:br>
              <a:rPr lang="en-US" dirty="0"/>
            </a:br>
            <a:r>
              <a:rPr lang="en-US" dirty="0" err="1">
                <a:latin typeface="Arial"/>
                <a:cs typeface="Arial"/>
              </a:rPr>
              <a:t>comme</a:t>
            </a:r>
            <a:r>
              <a:rPr lang="en-US" dirty="0">
                <a:latin typeface="Arial"/>
                <a:cs typeface="Arial"/>
              </a:rPr>
              <a:t> « </a:t>
            </a:r>
            <a:r>
              <a:rPr lang="en-US" dirty="0" err="1">
                <a:latin typeface="Arial"/>
                <a:cs typeface="Arial"/>
              </a:rPr>
              <a:t>ferait</a:t>
            </a:r>
            <a:r>
              <a:rPr lang="en-US" dirty="0">
                <a:latin typeface="Arial"/>
                <a:cs typeface="Arial"/>
              </a:rPr>
              <a:t>  </a:t>
            </a:r>
            <a:r>
              <a:rPr lang="en-US" dirty="0" err="1">
                <a:latin typeface="Arial"/>
                <a:cs typeface="Arial"/>
              </a:rPr>
              <a:t>mieux</a:t>
            </a:r>
            <a:r>
              <a:rPr lang="en-US" dirty="0">
                <a:latin typeface="Arial"/>
                <a:cs typeface="Arial"/>
              </a:rPr>
              <a:t> »</a:t>
            </a:r>
            <a:br>
              <a:rPr lang="en-US" dirty="0"/>
            </a:br>
            <a:r>
              <a:rPr lang="en-US" dirty="0" err="1">
                <a:latin typeface="Arial"/>
                <a:cs typeface="Arial"/>
              </a:rPr>
              <a:t>ou</a:t>
            </a:r>
            <a:r>
              <a:rPr lang="en-US" dirty="0">
                <a:latin typeface="Arial"/>
                <a:cs typeface="Arial"/>
              </a:rPr>
              <a:t> « </a:t>
            </a:r>
            <a:r>
              <a:rPr lang="en-US" dirty="0" err="1">
                <a:latin typeface="Arial"/>
                <a:cs typeface="Arial"/>
              </a:rPr>
              <a:t>devrait</a:t>
            </a:r>
            <a:r>
              <a:rPr lang="en-US" dirty="0">
                <a:latin typeface="Arial"/>
                <a:cs typeface="Arial"/>
              </a:rPr>
              <a:t> »</a:t>
            </a:r>
          </a:p>
          <a:p>
            <a:pPr lvl="1">
              <a:spcBef>
                <a:spcPts val="1000"/>
              </a:spcBef>
            </a:pPr>
            <a:r>
              <a:rPr lang="en-US" dirty="0" err="1">
                <a:latin typeface="Arial"/>
                <a:cs typeface="Arial"/>
              </a:rPr>
              <a:t>Ou</a:t>
            </a:r>
            <a:r>
              <a:rPr lang="en-US" dirty="0">
                <a:latin typeface="Arial"/>
                <a:cs typeface="Arial"/>
              </a:rPr>
              <a:t> « bon» </a:t>
            </a:r>
            <a:r>
              <a:rPr lang="en-US" dirty="0" err="1">
                <a:latin typeface="Arial"/>
                <a:cs typeface="Arial"/>
              </a:rPr>
              <a:t>ou</a:t>
            </a:r>
            <a:r>
              <a:rPr lang="en-US" dirty="0">
                <a:latin typeface="Arial"/>
                <a:cs typeface="Arial"/>
              </a:rPr>
              <a:t> « </a:t>
            </a:r>
            <a:r>
              <a:rPr lang="en-US" dirty="0" err="1">
                <a:latin typeface="Arial"/>
                <a:cs typeface="Arial"/>
              </a:rPr>
              <a:t>mauvais</a:t>
            </a:r>
            <a:r>
              <a:rPr lang="en-US" dirty="0">
                <a:latin typeface="Arial"/>
                <a:cs typeface="Arial"/>
              </a:rPr>
              <a:t>»</a:t>
            </a:r>
          </a:p>
        </p:txBody>
      </p:sp>
      <p:pic>
        <p:nvPicPr>
          <p:cNvPr id="4" name="Picture 3">
            <a:extLst>
              <a:ext uri="{FF2B5EF4-FFF2-40B4-BE49-F238E27FC236}">
                <a16:creationId xmlns:a16="http://schemas.microsoft.com/office/drawing/2014/main" id="{2D4F8BC1-854F-9740-8DDB-A813FC7808CB}"/>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1167" b="100000" l="0" r="100000"/>
                    </a14:imgEffect>
                  </a14:imgLayer>
                </a14:imgProps>
              </a:ext>
              <a:ext uri="{28A0092B-C50C-407E-A947-70E740481C1C}">
                <a14:useLocalDpi xmlns:a14="http://schemas.microsoft.com/office/drawing/2010/main" val="0"/>
              </a:ext>
            </a:extLst>
          </a:blip>
          <a:stretch>
            <a:fillRect/>
          </a:stretch>
        </p:blipFill>
        <p:spPr>
          <a:xfrm>
            <a:off x="5486400" y="4291700"/>
            <a:ext cx="3746568" cy="2497712"/>
          </a:xfrm>
          <a:prstGeom prst="rect">
            <a:avLst/>
          </a:prstGeom>
        </p:spPr>
      </p:pic>
    </p:spTree>
    <p:extLst>
      <p:ext uri="{BB962C8B-B14F-4D97-AF65-F5344CB8AC3E}">
        <p14:creationId xmlns:p14="http://schemas.microsoft.com/office/powerpoint/2010/main" val="1959752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err="1">
                <a:latin typeface="Arial"/>
                <a:cs typeface="Arial"/>
              </a:rPr>
              <a:t>Texte</a:t>
            </a:r>
            <a:r>
              <a:rPr lang="en-US" dirty="0">
                <a:latin typeface="Arial"/>
                <a:cs typeface="Arial"/>
              </a:rPr>
              <a:t> de </a:t>
            </a:r>
            <a:r>
              <a:rPr lang="en-US">
                <a:latin typeface="Arial"/>
                <a:cs typeface="Arial"/>
              </a:rPr>
              <a:t>réflexion</a:t>
            </a:r>
            <a:endParaRPr lang="en-US" dirty="0"/>
          </a:p>
        </p:txBody>
      </p:sp>
      <p:pic>
        <p:nvPicPr>
          <p:cNvPr id="2" name="Picture Placeholder 1">
            <a:extLst>
              <a:ext uri="{FF2B5EF4-FFF2-40B4-BE49-F238E27FC236}">
                <a16:creationId xmlns:a16="http://schemas.microsoft.com/office/drawing/2014/main" id="{570B98BF-241D-D14B-9621-094D505B57DB}"/>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val="0"/>
              </a:ext>
            </a:extLst>
          </a:blip>
          <a:srcRect l="-110"/>
          <a:stretch/>
        </p:blipFill>
        <p:spPr>
          <a:xfrm>
            <a:off x="0" y="1853411"/>
            <a:ext cx="3042138" cy="3200400"/>
          </a:xfrm>
          <a:prstGeom prst="rect">
            <a:avLst/>
          </a:prstGeom>
        </p:spPr>
      </p:pic>
      <p:sp>
        <p:nvSpPr>
          <p:cNvPr id="6" name="Content Placeholder 5"/>
          <p:cNvSpPr>
            <a:spLocks noGrp="1"/>
          </p:cNvSpPr>
          <p:nvPr>
            <p:ph idx="1"/>
          </p:nvPr>
        </p:nvSpPr>
        <p:spPr/>
        <p:txBody>
          <a:bodyPr/>
          <a:lstStyle/>
          <a:p>
            <a:pPr>
              <a:buFont typeface="Wingdings" panose="05000000000000000000" pitchFamily="2" charset="2"/>
              <a:buChar char="§"/>
            </a:pPr>
            <a:r>
              <a:rPr lang="en-US" dirty="0" err="1"/>
              <a:t>Levez</a:t>
            </a:r>
            <a:r>
              <a:rPr lang="en-US" dirty="0"/>
              <a:t> </a:t>
            </a:r>
            <a:r>
              <a:rPr lang="en-US" dirty="0" err="1"/>
              <a:t>votre</a:t>
            </a:r>
            <a:r>
              <a:rPr lang="en-US" dirty="0"/>
              <a:t> main </a:t>
            </a:r>
            <a:r>
              <a:rPr lang="en-US" dirty="0" err="1"/>
              <a:t>lorsque</a:t>
            </a:r>
            <a:r>
              <a:rPr lang="en-US" dirty="0"/>
              <a:t> </a:t>
            </a:r>
            <a:r>
              <a:rPr lang="en-US" dirty="0" err="1"/>
              <a:t>vous</a:t>
            </a:r>
            <a:r>
              <a:rPr lang="en-US" dirty="0"/>
              <a:t> </a:t>
            </a:r>
            <a:r>
              <a:rPr lang="en-US" dirty="0" err="1"/>
              <a:t>entendez</a:t>
            </a:r>
            <a:r>
              <a:rPr lang="en-US" dirty="0"/>
              <a:t> un des types de </a:t>
            </a:r>
            <a:r>
              <a:rPr lang="en-US" dirty="0" err="1"/>
              <a:t>réflexions</a:t>
            </a:r>
            <a:r>
              <a:rPr lang="en-US" dirty="0"/>
              <a:t> </a:t>
            </a:r>
            <a:r>
              <a:rPr lang="en-US" dirty="0" err="1"/>
              <a:t>couverts</a:t>
            </a:r>
            <a:r>
              <a:rPr lang="en-US" dirty="0"/>
              <a:t> Durant </a:t>
            </a:r>
            <a:r>
              <a:rPr lang="en-US" dirty="0" err="1"/>
              <a:t>cette</a:t>
            </a:r>
            <a:r>
              <a:rPr lang="en-US" dirty="0"/>
              <a:t> session.</a:t>
            </a:r>
          </a:p>
        </p:txBody>
      </p:sp>
    </p:spTree>
    <p:extLst>
      <p:ext uri="{BB962C8B-B14F-4D97-AF65-F5344CB8AC3E}">
        <p14:creationId xmlns:p14="http://schemas.microsoft.com/office/powerpoint/2010/main" val="3880118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9287" y="3196411"/>
            <a:ext cx="8217618" cy="1273432"/>
          </a:xfrm>
        </p:spPr>
        <p:txBody>
          <a:bodyPr>
            <a:noAutofit/>
          </a:bodyPr>
          <a:lstStyle/>
          <a:p>
            <a:r>
              <a:rPr lang="en-US" sz="4400" dirty="0">
                <a:latin typeface="Arial"/>
                <a:cs typeface="Arial"/>
              </a:rPr>
              <a:t>Y a-t-il des questions ?</a:t>
            </a:r>
          </a:p>
        </p:txBody>
      </p:sp>
    </p:spTree>
    <p:extLst>
      <p:ext uri="{BB962C8B-B14F-4D97-AF65-F5344CB8AC3E}">
        <p14:creationId xmlns:p14="http://schemas.microsoft.com/office/powerpoint/2010/main" val="3178318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39DE6DF-5717-6E41-87F0-726866F1671B}"/>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577F9F"/>
                </a:solidFill>
                <a:latin typeface="Arial" panose="020B0604020202020204" pitchFamily="34" charset="0"/>
                <a:ea typeface="+mj-ea"/>
                <a:cs typeface="Arial" panose="020B0604020202020204" pitchFamily="34" charset="0"/>
              </a:defRPr>
            </a:lvl1pPr>
          </a:lstStyle>
          <a:p>
            <a:r>
              <a:rPr lang="en-US" dirty="0" err="1">
                <a:latin typeface="Arial"/>
                <a:cs typeface="Arial"/>
              </a:rPr>
              <a:t>Écoute</a:t>
            </a:r>
            <a:r>
              <a:rPr lang="en-US" dirty="0">
                <a:latin typeface="Arial"/>
                <a:cs typeface="Arial"/>
              </a:rPr>
              <a:t> </a:t>
            </a:r>
            <a:r>
              <a:rPr lang="en-US" dirty="0" err="1">
                <a:latin typeface="Arial"/>
                <a:cs typeface="Arial"/>
              </a:rPr>
              <a:t>réflective</a:t>
            </a:r>
            <a:endParaRPr lang="en-US" dirty="0">
              <a:latin typeface="Arial"/>
              <a:cs typeface="Arial"/>
            </a:endParaRPr>
          </a:p>
        </p:txBody>
      </p:sp>
      <p:pic>
        <p:nvPicPr>
          <p:cNvPr id="4" name="Picture 3">
            <a:extLst>
              <a:ext uri="{FF2B5EF4-FFF2-40B4-BE49-F238E27FC236}">
                <a16:creationId xmlns:a16="http://schemas.microsoft.com/office/drawing/2014/main" id="{761E5A1C-5AFB-DD47-94EB-BA1E335EF104}"/>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2273990"/>
            <a:ext cx="9144000" cy="2581796"/>
          </a:xfrm>
          <a:prstGeom prst="rect">
            <a:avLst/>
          </a:prstGeom>
        </p:spPr>
      </p:pic>
    </p:spTree>
    <p:extLst>
      <p:ext uri="{BB962C8B-B14F-4D97-AF65-F5344CB8AC3E}">
        <p14:creationId xmlns:p14="http://schemas.microsoft.com/office/powerpoint/2010/main" val="3100616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a:cs typeface="Arial"/>
              </a:rPr>
              <a:t>Les </a:t>
            </a:r>
            <a:r>
              <a:rPr lang="en-US" dirty="0" err="1">
                <a:latin typeface="Arial"/>
                <a:cs typeface="Arial"/>
              </a:rPr>
              <a:t>réflexions</a:t>
            </a:r>
            <a:endParaRPr lang="en-US" dirty="0" err="1"/>
          </a:p>
        </p:txBody>
      </p:sp>
      <p:sp>
        <p:nvSpPr>
          <p:cNvPr id="6" name="Content Placeholder 5">
            <a:extLst>
              <a:ext uri="{FF2B5EF4-FFF2-40B4-BE49-F238E27FC236}">
                <a16:creationId xmlns:a16="http://schemas.microsoft.com/office/drawing/2014/main" id="{6A005B20-24D7-4005-B57D-2B8C157F7213}"/>
              </a:ext>
            </a:extLst>
          </p:cNvPr>
          <p:cNvSpPr>
            <a:spLocks noGrp="1"/>
          </p:cNvSpPr>
          <p:nvPr>
            <p:ph idx="1"/>
          </p:nvPr>
        </p:nvSpPr>
        <p:spPr>
          <a:xfrm>
            <a:off x="628650" y="1636730"/>
            <a:ext cx="5192601" cy="4932746"/>
          </a:xfrm>
        </p:spPr>
        <p:txBody>
          <a:bodyPr vert="horz" lIns="91440" tIns="45720" rIns="91440" bIns="45720" rtlCol="0" anchor="t">
            <a:noAutofit/>
          </a:bodyPr>
          <a:lstStyle/>
          <a:p>
            <a:pPr>
              <a:lnSpc>
                <a:spcPct val="100000"/>
              </a:lnSpc>
            </a:pPr>
            <a:r>
              <a:rPr lang="en-US" dirty="0">
                <a:latin typeface="Arial"/>
                <a:cs typeface="Arial"/>
              </a:rPr>
              <a:t>Sont des </a:t>
            </a:r>
            <a:r>
              <a:rPr lang="en-US" dirty="0" err="1">
                <a:latin typeface="Arial"/>
                <a:cs typeface="Arial"/>
              </a:rPr>
              <a:t>déclarations</a:t>
            </a:r>
            <a:endParaRPr lang="en-US" dirty="0" err="1"/>
          </a:p>
          <a:p>
            <a:pPr>
              <a:lnSpc>
                <a:spcPct val="100000"/>
              </a:lnSpc>
            </a:pPr>
            <a:r>
              <a:rPr lang="en-US" dirty="0" err="1"/>
              <a:t>Exige</a:t>
            </a:r>
            <a:r>
              <a:rPr lang="en-US" dirty="0"/>
              <a:t> </a:t>
            </a:r>
            <a:r>
              <a:rPr lang="en-US" dirty="0" err="1"/>
              <a:t>l’écoute</a:t>
            </a:r>
            <a:r>
              <a:rPr lang="en-US" dirty="0"/>
              <a:t>, </a:t>
            </a:r>
            <a:r>
              <a:rPr lang="en-US" dirty="0" err="1"/>
              <a:t>l’observation</a:t>
            </a:r>
            <a:r>
              <a:rPr lang="en-US" dirty="0"/>
              <a:t>, </a:t>
            </a:r>
            <a:r>
              <a:rPr lang="en-US" dirty="0" err="1"/>
              <a:t>l’interprétation</a:t>
            </a:r>
            <a:r>
              <a:rPr lang="en-US" dirty="0"/>
              <a:t> des </a:t>
            </a:r>
            <a:r>
              <a:rPr lang="en-US" dirty="0" err="1"/>
              <a:t>signes</a:t>
            </a:r>
            <a:r>
              <a:rPr lang="en-US" dirty="0"/>
              <a:t> </a:t>
            </a:r>
            <a:r>
              <a:rPr lang="en-US" dirty="0" err="1"/>
              <a:t>verbaux</a:t>
            </a:r>
            <a:r>
              <a:rPr lang="en-US" dirty="0"/>
              <a:t> et non-</a:t>
            </a:r>
            <a:r>
              <a:rPr lang="en-US" dirty="0" err="1"/>
              <a:t>verbaux</a:t>
            </a:r>
            <a:endParaRPr lang="en-US" dirty="0"/>
          </a:p>
          <a:p>
            <a:pPr>
              <a:lnSpc>
                <a:spcPct val="100000"/>
              </a:lnSpc>
            </a:pPr>
            <a:r>
              <a:rPr lang="en-US" dirty="0" err="1">
                <a:latin typeface="Arial"/>
                <a:cs typeface="Arial"/>
              </a:rPr>
              <a:t>L’auditeur</a:t>
            </a:r>
            <a:r>
              <a:rPr lang="en-US" dirty="0">
                <a:latin typeface="Arial"/>
                <a:cs typeface="Arial"/>
              </a:rPr>
              <a:t> </a:t>
            </a:r>
            <a:r>
              <a:rPr lang="en-US" dirty="0" err="1">
                <a:latin typeface="Arial"/>
                <a:cs typeface="Arial"/>
              </a:rPr>
              <a:t>essaie</a:t>
            </a:r>
            <a:r>
              <a:rPr lang="en-US" dirty="0">
                <a:latin typeface="Arial"/>
                <a:cs typeface="Arial"/>
              </a:rPr>
              <a:t> de </a:t>
            </a:r>
            <a:r>
              <a:rPr lang="en-US" dirty="0" err="1">
                <a:latin typeface="Arial"/>
                <a:cs typeface="Arial"/>
              </a:rPr>
              <a:t>comprendre</a:t>
            </a:r>
            <a:r>
              <a:rPr lang="en-US" dirty="0">
                <a:latin typeface="Arial"/>
                <a:cs typeface="Arial"/>
              </a:rPr>
              <a:t> à </a:t>
            </a:r>
            <a:r>
              <a:rPr lang="en-US" dirty="0" err="1">
                <a:latin typeface="Arial"/>
                <a:cs typeface="Arial"/>
              </a:rPr>
              <a:t>l’aide</a:t>
            </a:r>
            <a:r>
              <a:rPr lang="en-US" dirty="0">
                <a:latin typeface="Arial"/>
                <a:cs typeface="Arial"/>
              </a:rPr>
              <a:t> </a:t>
            </a:r>
            <a:r>
              <a:rPr lang="en-US" dirty="0" err="1">
                <a:latin typeface="Arial"/>
                <a:cs typeface="Arial"/>
              </a:rPr>
              <a:t>d’énoncés</a:t>
            </a:r>
            <a:r>
              <a:rPr lang="en-US" dirty="0">
                <a:latin typeface="Arial"/>
                <a:cs typeface="Arial"/>
              </a:rPr>
              <a:t> </a:t>
            </a:r>
            <a:r>
              <a:rPr lang="en-US" dirty="0" err="1">
                <a:latin typeface="Arial"/>
                <a:cs typeface="Arial"/>
              </a:rPr>
              <a:t>réflexifs</a:t>
            </a:r>
            <a:endParaRPr lang="en-US" dirty="0">
              <a:latin typeface="Arial"/>
              <a:cs typeface="Arial"/>
            </a:endParaRPr>
          </a:p>
          <a:p>
            <a:pPr>
              <a:lnSpc>
                <a:spcPct val="100000"/>
              </a:lnSpc>
            </a:pPr>
            <a:r>
              <a:rPr lang="en-US" dirty="0"/>
              <a:t>Aide à </a:t>
            </a:r>
            <a:r>
              <a:rPr lang="en-US" dirty="0" err="1"/>
              <a:t>recueillir</a:t>
            </a:r>
            <a:r>
              <a:rPr lang="en-US" dirty="0"/>
              <a:t> des </a:t>
            </a:r>
            <a:r>
              <a:rPr lang="en-US" dirty="0" err="1"/>
              <a:t>informations</a:t>
            </a:r>
            <a:endParaRPr lang="en-US" dirty="0"/>
          </a:p>
          <a:p>
            <a:endParaRPr lang="en-US" dirty="0"/>
          </a:p>
        </p:txBody>
      </p:sp>
      <p:pic>
        <p:nvPicPr>
          <p:cNvPr id="4" name="Picture 3">
            <a:extLst>
              <a:ext uri="{FF2B5EF4-FFF2-40B4-BE49-F238E27FC236}">
                <a16:creationId xmlns:a16="http://schemas.microsoft.com/office/drawing/2014/main" id="{BA3F4A3B-5FF9-8A40-9A1D-6B17C43E913D}"/>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98989" l="0" r="96309">
                        <a14:foregroundMark x1="96309" y1="57396" x2="94463" y2="73072"/>
                        <a14:foregroundMark x1="44128" y1="12263" x2="16946" y2="5815"/>
                        <a14:foregroundMark x1="93624" y1="94690" x2="4698" y2="93426"/>
                        <a14:foregroundMark x1="92617" y1="97598" x2="2349" y2="99241"/>
                        <a14:foregroundMark x1="14430" y1="57396" x2="0" y2="76485"/>
                        <a14:foregroundMark x1="92617" y1="89001" x2="40940" y2="65360"/>
                        <a14:foregroundMark x1="45470" y1="69912" x2="37752" y2="84829"/>
                        <a14:foregroundMark x1="28691" y1="87105" x2="28691" y2="87105"/>
                        <a14:foregroundMark x1="8221" y1="58407" x2="8221" y2="58407"/>
                        <a14:foregroundMark x1="3691" y1="67004" x2="3188" y2="9987"/>
                        <a14:foregroundMark x1="0" y1="84829" x2="5369" y2="89128"/>
                        <a14:foregroundMark x1="0" y1="69027" x2="9060" y2="70038"/>
                        <a14:foregroundMark x1="65940" y1="86473" x2="50000" y2="86473"/>
                        <a14:backgroundMark x1="79027" y1="80405" x2="99832" y2="92668"/>
                      </a14:backgroundRemoval>
                    </a14:imgEffect>
                  </a14:imgLayer>
                </a14:imgProps>
              </a:ext>
              <a:ext uri="{28A0092B-C50C-407E-A947-70E740481C1C}">
                <a14:useLocalDpi xmlns:a14="http://schemas.microsoft.com/office/drawing/2010/main" val="0"/>
              </a:ext>
            </a:extLst>
          </a:blip>
          <a:srcRect/>
          <a:stretch/>
        </p:blipFill>
        <p:spPr>
          <a:xfrm flipH="1">
            <a:off x="5659819" y="1428045"/>
            <a:ext cx="3468415" cy="4950372"/>
          </a:xfrm>
          <a:prstGeom prst="rect">
            <a:avLst/>
          </a:prstGeom>
          <a:ln>
            <a:noFill/>
          </a:ln>
          <a:effectLst>
            <a:softEdge rad="112500"/>
          </a:effectLst>
        </p:spPr>
      </p:pic>
    </p:spTree>
    <p:extLst>
      <p:ext uri="{BB962C8B-B14F-4D97-AF65-F5344CB8AC3E}">
        <p14:creationId xmlns:p14="http://schemas.microsoft.com/office/powerpoint/2010/main" val="2519222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6742"/>
            <a:ext cx="9144000" cy="800039"/>
          </a:xfrm>
        </p:spPr>
        <p:txBody>
          <a:bodyPr>
            <a:normAutofit/>
          </a:bodyPr>
          <a:lstStyle/>
          <a:p>
            <a:pPr algn="ctr"/>
            <a:r>
              <a:rPr lang="en-US" dirty="0">
                <a:latin typeface="Arial"/>
                <a:cs typeface="Arial"/>
              </a:rPr>
              <a:t>Le </a:t>
            </a:r>
            <a:r>
              <a:rPr lang="en-US" dirty="0" err="1">
                <a:latin typeface="Arial"/>
                <a:cs typeface="Arial"/>
              </a:rPr>
              <a:t>diagramme</a:t>
            </a:r>
            <a:r>
              <a:rPr lang="en-US" dirty="0">
                <a:latin typeface="Arial"/>
                <a:cs typeface="Arial"/>
              </a:rPr>
              <a:t> </a:t>
            </a:r>
            <a:r>
              <a:rPr lang="en-US" dirty="0" err="1">
                <a:latin typeface="Arial"/>
                <a:cs typeface="Arial"/>
              </a:rPr>
              <a:t>d’écoute</a:t>
            </a:r>
          </a:p>
        </p:txBody>
      </p:sp>
      <p:grpSp>
        <p:nvGrpSpPr>
          <p:cNvPr id="19" name="Group 18">
            <a:extLst>
              <a:ext uri="{FF2B5EF4-FFF2-40B4-BE49-F238E27FC236}">
                <a16:creationId xmlns:a16="http://schemas.microsoft.com/office/drawing/2014/main" id="{B3D7B7DF-102B-9041-86F3-8F290FA65275}"/>
              </a:ext>
            </a:extLst>
          </p:cNvPr>
          <p:cNvGrpSpPr/>
          <p:nvPr/>
        </p:nvGrpSpPr>
        <p:grpSpPr>
          <a:xfrm>
            <a:off x="1606123" y="1855034"/>
            <a:ext cx="1425498" cy="1937320"/>
            <a:chOff x="1244300" y="1855034"/>
            <a:chExt cx="1425498" cy="1937320"/>
          </a:xfrm>
        </p:grpSpPr>
        <p:pic>
          <p:nvPicPr>
            <p:cNvPr id="3" name="Picture 2">
              <a:extLst>
                <a:ext uri="{FF2B5EF4-FFF2-40B4-BE49-F238E27FC236}">
                  <a16:creationId xmlns:a16="http://schemas.microsoft.com/office/drawing/2014/main" id="{514386D3-7AC1-7044-AE87-A89F2DC0B524}"/>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flipH="1">
              <a:off x="1244300" y="1855034"/>
              <a:ext cx="1425498" cy="1937320"/>
            </a:xfrm>
            <a:prstGeom prst="rect">
              <a:avLst/>
            </a:prstGeom>
          </p:spPr>
        </p:pic>
        <p:sp>
          <p:nvSpPr>
            <p:cNvPr id="5" name="TextBox 4">
              <a:extLst>
                <a:ext uri="{FF2B5EF4-FFF2-40B4-BE49-F238E27FC236}">
                  <a16:creationId xmlns:a16="http://schemas.microsoft.com/office/drawing/2014/main" id="{0824C204-7399-0C4B-8E89-FF4CE68E1C9F}"/>
                </a:ext>
              </a:extLst>
            </p:cNvPr>
            <p:cNvSpPr txBox="1"/>
            <p:nvPr/>
          </p:nvSpPr>
          <p:spPr>
            <a:xfrm>
              <a:off x="1251583" y="3429471"/>
              <a:ext cx="1085850" cy="338554"/>
            </a:xfrm>
            <a:prstGeom prst="rect">
              <a:avLst/>
            </a:prstGeom>
            <a:noFill/>
          </p:spPr>
          <p:txBody>
            <a:bodyPr wrap="square" rtlCol="0">
              <a:spAutoFit/>
            </a:bodyPr>
            <a:lstStyle/>
            <a:p>
              <a:pPr algn="ctr"/>
              <a:r>
                <a:rPr lang="en-US" sz="1600" dirty="0">
                  <a:solidFill>
                    <a:schemeClr val="bg1"/>
                  </a:solidFill>
                </a:rPr>
                <a:t>Client</a:t>
              </a:r>
            </a:p>
          </p:txBody>
        </p:sp>
      </p:grpSp>
      <p:grpSp>
        <p:nvGrpSpPr>
          <p:cNvPr id="20" name="Group 19">
            <a:extLst>
              <a:ext uri="{FF2B5EF4-FFF2-40B4-BE49-F238E27FC236}">
                <a16:creationId xmlns:a16="http://schemas.microsoft.com/office/drawing/2014/main" id="{0B276517-F420-6D40-8EDB-DB4B5ED7920E}"/>
              </a:ext>
            </a:extLst>
          </p:cNvPr>
          <p:cNvGrpSpPr/>
          <p:nvPr/>
        </p:nvGrpSpPr>
        <p:grpSpPr>
          <a:xfrm>
            <a:off x="5612581" y="1943777"/>
            <a:ext cx="2099689" cy="2009894"/>
            <a:chOff x="5780008" y="1840745"/>
            <a:chExt cx="2099689" cy="2009894"/>
          </a:xfrm>
        </p:grpSpPr>
        <p:pic>
          <p:nvPicPr>
            <p:cNvPr id="4" name="Picture 3">
              <a:extLst>
                <a:ext uri="{FF2B5EF4-FFF2-40B4-BE49-F238E27FC236}">
                  <a16:creationId xmlns:a16="http://schemas.microsoft.com/office/drawing/2014/main" id="{9C8BFB29-B7E4-5341-9390-70DDF5007557}"/>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8542" b="93750" l="0" r="81836">
                          <a14:foregroundMark x1="25150" y1="94792" x2="41317" y2="95208"/>
                          <a14:foregroundMark x1="41317" y1="95208" x2="57086" y2="92917"/>
                          <a14:foregroundMark x1="57086" y1="92917" x2="61876" y2="93958"/>
                          <a14:foregroundMark x1="28942" y1="9375" x2="38124" y2="8542"/>
                        </a14:backgroundRemoval>
                      </a14:imgEffect>
                    </a14:imgLayer>
                  </a14:imgProps>
                </a:ext>
                <a:ext uri="{28A0092B-C50C-407E-A947-70E740481C1C}">
                  <a14:useLocalDpi xmlns:a14="http://schemas.microsoft.com/office/drawing/2010/main" val="0"/>
                </a:ext>
              </a:extLst>
            </a:blip>
            <a:srcRect/>
            <a:stretch/>
          </p:blipFill>
          <p:spPr>
            <a:xfrm>
              <a:off x="5780008" y="1840745"/>
              <a:ext cx="2099689" cy="2009894"/>
            </a:xfrm>
            <a:prstGeom prst="rect">
              <a:avLst/>
            </a:prstGeom>
          </p:spPr>
        </p:pic>
        <p:sp>
          <p:nvSpPr>
            <p:cNvPr id="6" name="TextBox 5">
              <a:extLst>
                <a:ext uri="{FF2B5EF4-FFF2-40B4-BE49-F238E27FC236}">
                  <a16:creationId xmlns:a16="http://schemas.microsoft.com/office/drawing/2014/main" id="{D9C0A2C2-4C93-8342-B32C-05CB71C3FE98}"/>
                </a:ext>
              </a:extLst>
            </p:cNvPr>
            <p:cNvSpPr txBox="1"/>
            <p:nvPr/>
          </p:nvSpPr>
          <p:spPr>
            <a:xfrm>
              <a:off x="6129216" y="3439159"/>
              <a:ext cx="1301892" cy="338554"/>
            </a:xfrm>
            <a:prstGeom prst="rect">
              <a:avLst/>
            </a:prstGeom>
            <a:noFill/>
          </p:spPr>
          <p:txBody>
            <a:bodyPr wrap="square" rtlCol="0">
              <a:spAutoFit/>
            </a:bodyPr>
            <a:lstStyle/>
            <a:p>
              <a:pPr algn="ctr"/>
              <a:r>
                <a:rPr lang="en-US" sz="1600" dirty="0" err="1">
                  <a:solidFill>
                    <a:schemeClr val="bg1"/>
                  </a:solidFill>
                </a:rPr>
                <a:t>Prestataire</a:t>
              </a:r>
              <a:endParaRPr lang="en-US" sz="1600" dirty="0">
                <a:solidFill>
                  <a:schemeClr val="bg1"/>
                </a:solidFill>
              </a:endParaRPr>
            </a:p>
          </p:txBody>
        </p:sp>
      </p:grpSp>
      <p:sp>
        <p:nvSpPr>
          <p:cNvPr id="7" name="TextBox 6">
            <a:extLst>
              <a:ext uri="{FF2B5EF4-FFF2-40B4-BE49-F238E27FC236}">
                <a16:creationId xmlns:a16="http://schemas.microsoft.com/office/drawing/2014/main" id="{7DF4B21B-A702-7540-A312-16255250BD36}"/>
              </a:ext>
            </a:extLst>
          </p:cNvPr>
          <p:cNvSpPr txBox="1"/>
          <p:nvPr/>
        </p:nvSpPr>
        <p:spPr>
          <a:xfrm>
            <a:off x="3044499" y="2430534"/>
            <a:ext cx="1296805" cy="769441"/>
          </a:xfrm>
          <a:prstGeom prst="rect">
            <a:avLst/>
          </a:prstGeom>
          <a:noFill/>
        </p:spPr>
        <p:txBody>
          <a:bodyPr wrap="square" rtlCol="0">
            <a:spAutoFit/>
          </a:bodyPr>
          <a:lstStyle/>
          <a:p>
            <a:pPr algn="ctr"/>
            <a:r>
              <a:rPr lang="en-US" sz="2000" dirty="0"/>
              <a:t>Ce que je </a:t>
            </a:r>
          </a:p>
          <a:p>
            <a:pPr algn="ctr"/>
            <a:r>
              <a:rPr lang="en-US" sz="2400" dirty="0">
                <a:solidFill>
                  <a:srgbClr val="C00000"/>
                </a:solidFill>
              </a:rPr>
              <a:t>dis</a:t>
            </a:r>
          </a:p>
        </p:txBody>
      </p:sp>
      <p:sp>
        <p:nvSpPr>
          <p:cNvPr id="8" name="TextBox 7">
            <a:extLst>
              <a:ext uri="{FF2B5EF4-FFF2-40B4-BE49-F238E27FC236}">
                <a16:creationId xmlns:a16="http://schemas.microsoft.com/office/drawing/2014/main" id="{A0FC2180-73AA-134B-913A-7A4373150E1C}"/>
              </a:ext>
            </a:extLst>
          </p:cNvPr>
          <p:cNvSpPr txBox="1"/>
          <p:nvPr/>
        </p:nvSpPr>
        <p:spPr>
          <a:xfrm>
            <a:off x="7280327" y="2451946"/>
            <a:ext cx="1626715" cy="769441"/>
          </a:xfrm>
          <a:prstGeom prst="rect">
            <a:avLst/>
          </a:prstGeom>
          <a:noFill/>
        </p:spPr>
        <p:txBody>
          <a:bodyPr wrap="square" rtlCol="0">
            <a:spAutoFit/>
          </a:bodyPr>
          <a:lstStyle/>
          <a:p>
            <a:pPr algn="ctr"/>
            <a:r>
              <a:rPr lang="en-US" sz="2000" dirty="0"/>
              <a:t>Ce que j’ </a:t>
            </a:r>
            <a:r>
              <a:rPr lang="en-US" sz="2400" dirty="0" err="1">
                <a:solidFill>
                  <a:srgbClr val="C00000"/>
                </a:solidFill>
              </a:rPr>
              <a:t>entends</a:t>
            </a:r>
            <a:endParaRPr lang="en-US" sz="2400" dirty="0">
              <a:solidFill>
                <a:srgbClr val="C00000"/>
              </a:solidFill>
            </a:endParaRPr>
          </a:p>
        </p:txBody>
      </p:sp>
      <p:sp>
        <p:nvSpPr>
          <p:cNvPr id="9" name="TextBox 8">
            <a:extLst>
              <a:ext uri="{FF2B5EF4-FFF2-40B4-BE49-F238E27FC236}">
                <a16:creationId xmlns:a16="http://schemas.microsoft.com/office/drawing/2014/main" id="{1B7FDCF7-C4BC-4D49-818F-CE00BA2DD7B6}"/>
              </a:ext>
            </a:extLst>
          </p:cNvPr>
          <p:cNvSpPr txBox="1"/>
          <p:nvPr/>
        </p:nvSpPr>
        <p:spPr>
          <a:xfrm>
            <a:off x="7203052" y="4889675"/>
            <a:ext cx="1703989" cy="769441"/>
          </a:xfrm>
          <a:prstGeom prst="rect">
            <a:avLst/>
          </a:prstGeom>
          <a:noFill/>
        </p:spPr>
        <p:txBody>
          <a:bodyPr wrap="square" rtlCol="0">
            <a:spAutoFit/>
          </a:bodyPr>
          <a:lstStyle/>
          <a:p>
            <a:pPr algn="ctr"/>
            <a:r>
              <a:rPr lang="en-US" sz="2000" dirty="0"/>
              <a:t>Ce que je </a:t>
            </a:r>
            <a:r>
              <a:rPr lang="en-US" sz="2400" dirty="0" err="1">
                <a:solidFill>
                  <a:srgbClr val="C00000"/>
                </a:solidFill>
              </a:rPr>
              <a:t>comprends</a:t>
            </a:r>
            <a:endParaRPr lang="en-US" sz="2400" dirty="0">
              <a:solidFill>
                <a:srgbClr val="C00000"/>
              </a:solidFill>
            </a:endParaRPr>
          </a:p>
        </p:txBody>
      </p:sp>
      <p:sp>
        <p:nvSpPr>
          <p:cNvPr id="10" name="TextBox 9">
            <a:extLst>
              <a:ext uri="{FF2B5EF4-FFF2-40B4-BE49-F238E27FC236}">
                <a16:creationId xmlns:a16="http://schemas.microsoft.com/office/drawing/2014/main" id="{BCD92D77-8790-1145-86DC-08E469473C25}"/>
              </a:ext>
            </a:extLst>
          </p:cNvPr>
          <p:cNvSpPr txBox="1"/>
          <p:nvPr/>
        </p:nvSpPr>
        <p:spPr>
          <a:xfrm>
            <a:off x="-128786" y="4837773"/>
            <a:ext cx="2394437" cy="769441"/>
          </a:xfrm>
          <a:prstGeom prst="rect">
            <a:avLst/>
          </a:prstGeom>
          <a:noFill/>
        </p:spPr>
        <p:txBody>
          <a:bodyPr wrap="square" rtlCol="0">
            <a:spAutoFit/>
          </a:bodyPr>
          <a:lstStyle/>
          <a:p>
            <a:pPr algn="ctr"/>
            <a:r>
              <a:rPr lang="en-US" sz="2000" dirty="0"/>
              <a:t>Ce que je  </a:t>
            </a:r>
            <a:r>
              <a:rPr lang="en-US" sz="2400" dirty="0" err="1">
                <a:solidFill>
                  <a:srgbClr val="C00000"/>
                </a:solidFill>
              </a:rPr>
              <a:t>sens</a:t>
            </a:r>
            <a:r>
              <a:rPr lang="en-US" sz="2400" dirty="0">
                <a:solidFill>
                  <a:srgbClr val="C00000"/>
                </a:solidFill>
              </a:rPr>
              <a:t>/</a:t>
            </a:r>
            <a:r>
              <a:rPr lang="en-US" sz="2400" dirty="0" err="1">
                <a:solidFill>
                  <a:srgbClr val="C00000"/>
                </a:solidFill>
              </a:rPr>
              <a:t>signifie</a:t>
            </a:r>
            <a:endParaRPr lang="en-US" sz="2400" dirty="0">
              <a:solidFill>
                <a:srgbClr val="C00000"/>
              </a:solidFill>
            </a:endParaRPr>
          </a:p>
        </p:txBody>
      </p:sp>
      <p:sp>
        <p:nvSpPr>
          <p:cNvPr id="11" name="TextBox 10">
            <a:extLst>
              <a:ext uri="{FF2B5EF4-FFF2-40B4-BE49-F238E27FC236}">
                <a16:creationId xmlns:a16="http://schemas.microsoft.com/office/drawing/2014/main" id="{8B9081E1-6CA4-6740-A4CF-45EE9398E46B}"/>
              </a:ext>
            </a:extLst>
          </p:cNvPr>
          <p:cNvSpPr txBox="1"/>
          <p:nvPr/>
        </p:nvSpPr>
        <p:spPr>
          <a:xfrm>
            <a:off x="4951525" y="1413032"/>
            <a:ext cx="2888331" cy="523220"/>
          </a:xfrm>
          <a:prstGeom prst="rect">
            <a:avLst/>
          </a:prstGeom>
          <a:noFill/>
        </p:spPr>
        <p:txBody>
          <a:bodyPr wrap="square" lIns="91440" tIns="45720" rIns="91440" bIns="45720" rtlCol="0" anchor="t">
            <a:spAutoFit/>
          </a:bodyPr>
          <a:lstStyle/>
          <a:p>
            <a:pPr algn="ctr"/>
            <a:r>
              <a:rPr lang="en-US" sz="2800" dirty="0">
                <a:solidFill>
                  <a:srgbClr val="00B050"/>
                </a:solidFill>
              </a:rPr>
              <a:t>ÉCOUTER</a:t>
            </a:r>
            <a:endParaRPr lang="en-US" sz="2800" dirty="0">
              <a:solidFill>
                <a:srgbClr val="FF0000"/>
              </a:solidFill>
            </a:endParaRPr>
          </a:p>
        </p:txBody>
      </p:sp>
      <p:sp>
        <p:nvSpPr>
          <p:cNvPr id="12" name="TextBox 11">
            <a:extLst>
              <a:ext uri="{FF2B5EF4-FFF2-40B4-BE49-F238E27FC236}">
                <a16:creationId xmlns:a16="http://schemas.microsoft.com/office/drawing/2014/main" id="{91CC1959-BA28-7944-9AE0-D9916BEFA08C}"/>
              </a:ext>
            </a:extLst>
          </p:cNvPr>
          <p:cNvSpPr txBox="1"/>
          <p:nvPr/>
        </p:nvSpPr>
        <p:spPr>
          <a:xfrm>
            <a:off x="5292411" y="5770784"/>
            <a:ext cx="2863934" cy="523220"/>
          </a:xfrm>
          <a:prstGeom prst="rect">
            <a:avLst/>
          </a:prstGeom>
          <a:noFill/>
        </p:spPr>
        <p:txBody>
          <a:bodyPr wrap="square" rtlCol="0">
            <a:spAutoFit/>
          </a:bodyPr>
          <a:lstStyle/>
          <a:p>
            <a:pPr algn="ctr"/>
            <a:r>
              <a:rPr lang="en-US" sz="2800" dirty="0">
                <a:solidFill>
                  <a:srgbClr val="00B050"/>
                </a:solidFill>
              </a:rPr>
              <a:t>RÉFLÉCHIR </a:t>
            </a:r>
          </a:p>
        </p:txBody>
      </p:sp>
      <p:cxnSp>
        <p:nvCxnSpPr>
          <p:cNvPr id="13" name="Straight Arrow Connector 12">
            <a:extLst>
              <a:ext uri="{FF2B5EF4-FFF2-40B4-BE49-F238E27FC236}">
                <a16:creationId xmlns:a16="http://schemas.microsoft.com/office/drawing/2014/main" id="{9F7ECDCF-EE56-1C42-9161-035CD5C3E845}"/>
              </a:ext>
            </a:extLst>
          </p:cNvPr>
          <p:cNvCxnSpPr>
            <a:cxnSpLocks/>
          </p:cNvCxnSpPr>
          <p:nvPr/>
        </p:nvCxnSpPr>
        <p:spPr>
          <a:xfrm>
            <a:off x="4365938" y="2912719"/>
            <a:ext cx="1171174"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D4F5F344-BB32-2C4B-979E-4B7ECEAE95E6}"/>
              </a:ext>
            </a:extLst>
          </p:cNvPr>
          <p:cNvCxnSpPr>
            <a:cxnSpLocks/>
          </p:cNvCxnSpPr>
          <p:nvPr/>
        </p:nvCxnSpPr>
        <p:spPr>
          <a:xfrm>
            <a:off x="8004077" y="3279301"/>
            <a:ext cx="0" cy="1542909"/>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pic>
        <p:nvPicPr>
          <p:cNvPr id="15" name="Picture 14">
            <a:extLst>
              <a:ext uri="{FF2B5EF4-FFF2-40B4-BE49-F238E27FC236}">
                <a16:creationId xmlns:a16="http://schemas.microsoft.com/office/drawing/2014/main" id="{AED7CEB6-23A9-2F47-BB80-59196A5322D8}"/>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foregroundMark x1="24024" y1="29537" x2="42042" y2="22222"/>
                        <a14:foregroundMark x1="42042" y1="22222" x2="50050" y2="21574"/>
                        <a14:foregroundMark x1="50050" y1="21574" x2="69169" y2="25093"/>
                        <a14:foregroundMark x1="69169" y1="25093" x2="78679" y2="53426"/>
                        <a14:foregroundMark x1="67581" y1="65943" x2="63163" y2="70926"/>
                        <a14:foregroundMark x1="78679" y1="53426" x2="72314" y2="60605"/>
                        <a14:foregroundMark x1="63163" y1="70926" x2="53453" y2="56019"/>
                        <a14:foregroundMark x1="53453" y1="56019" x2="33033" y2="53426"/>
                        <a14:foregroundMark x1="33033" y1="53426" x2="26226" y2="50185"/>
                        <a14:foregroundMark x1="26226" y1="50185" x2="20621" y2="45463"/>
                        <a14:foregroundMark x1="20621" y1="45463" x2="21399" y2="33033"/>
                        <a14:foregroundMark x1="23591" y1="29304" x2="26426" y2="31481"/>
                        <a14:foregroundMark x1="81625" y1="33241" x2="81281" y2="39722"/>
                        <a14:foregroundMark x1="81281" y1="39722" x2="77277" y2="46019"/>
                        <a14:foregroundMark x1="77277" y1="46019" x2="30330" y2="53241"/>
                        <a14:foregroundMark x1="30330" y1="53241" x2="21021" y2="46852"/>
                        <a14:foregroundMark x1="21021" y1="46852" x2="16917" y2="39630"/>
                        <a14:foregroundMark x1="16917" y1="39630" x2="17583" y2="37021"/>
                        <a14:foregroundMark x1="21287" y1="33223" x2="23023" y2="45648"/>
                        <a14:foregroundMark x1="23023" y1="45648" x2="52853" y2="50741"/>
                        <a14:foregroundMark x1="52853" y1="50741" x2="60661" y2="47778"/>
                        <a14:foregroundMark x1="60661" y1="47778" x2="68168" y2="49630"/>
                        <a14:foregroundMark x1="68168" y1="49630" x2="64865" y2="58426"/>
                        <a14:foregroundMark x1="64865" y1="58426" x2="58759" y2="65741"/>
                        <a14:foregroundMark x1="58759" y1="65741" x2="69137" y2="66598"/>
                        <a14:foregroundMark x1="75131" y1="60111" x2="77477" y2="57130"/>
                        <a14:foregroundMark x1="77477" y1="57130" x2="76977" y2="38611"/>
                        <a14:foregroundMark x1="76977" y1="38611" x2="70871" y2="31667"/>
                        <a14:foregroundMark x1="70871" y1="31667" x2="69469" y2="31481"/>
                        <a14:foregroundMark x1="38639" y1="29815" x2="54555" y2="28333"/>
                        <a14:foregroundMark x1="54555" y1="28333" x2="28028" y2="38796"/>
                        <a14:foregroundMark x1="28028" y1="38796" x2="47047" y2="40463"/>
                        <a14:foregroundMark x1="47047" y1="40463" x2="54555" y2="39167"/>
                        <a14:foregroundMark x1="54555" y1="39167" x2="58659" y2="39167"/>
                        <a14:foregroundMark x1="55756" y1="32130" x2="55756" y2="24630"/>
                        <a14:foregroundMark x1="55756" y1="24630" x2="62963" y2="27500"/>
                        <a14:foregroundMark x1="62963" y1="27500" x2="66066" y2="34630"/>
                        <a14:foregroundMark x1="66066" y1="34630" x2="59660" y2="40833"/>
                        <a14:foregroundMark x1="59660" y1="40833" x2="46747" y2="42870"/>
                        <a14:foregroundMark x1="68168" y1="53519" x2="69970" y2="56204"/>
                        <a14:backgroundMark x1="19620" y1="28241" x2="37538" y2="18241"/>
                        <a14:backgroundMark x1="17618" y1="31296" x2="24124" y2="21944"/>
                        <a14:backgroundMark x1="24124" y1="21944" x2="52653" y2="15648"/>
                        <a14:backgroundMark x1="52653" y1="15648" x2="61862" y2="16204"/>
                        <a14:backgroundMark x1="61862" y1="16204" x2="68368" y2="20833"/>
                        <a14:backgroundMark x1="80280" y1="26481" x2="68368" y2="19444"/>
                        <a14:backgroundMark x1="77277" y1="26852" x2="81782" y2="30833"/>
                        <a14:backgroundMark x1="80080" y1="30833" x2="82883" y2="31296"/>
                        <a14:backgroundMark x1="81782" y1="30278" x2="81782" y2="33241"/>
                        <a14:backgroundMark x1="71872" y1="67778" x2="73373" y2="63056"/>
                        <a14:backgroundMark x1="70771" y1="62778" x2="81081" y2="61111"/>
                        <a14:backgroundMark x1="81081" y1="61111" x2="81081" y2="61019"/>
                        <a14:backgroundMark x1="69469" y1="63241" x2="69269" y2="66204"/>
                        <a14:backgroundMark x1="71572" y1="64259" x2="70070" y2="63981"/>
                        <a14:backgroundMark x1="70771" y1="67037" x2="70771" y2="62407"/>
                        <a14:backgroundMark x1="67768" y1="63426" x2="69670" y2="62222"/>
                        <a14:backgroundMark x1="73574" y1="61204" x2="71371" y2="64815"/>
                        <a14:backgroundMark x1="73774" y1="21481" x2="57758" y2="11667"/>
                        <a14:backgroundMark x1="57758" y1="11667" x2="47748" y2="12407"/>
                        <a14:backgroundMark x1="47748" y1="12407" x2="43744" y2="15093"/>
                        <a14:backgroundMark x1="35135" y1="16667" x2="43544" y2="13889"/>
                        <a14:backgroundMark x1="59560" y1="13056" x2="66266" y2="13426"/>
                        <a14:backgroundMark x1="30130" y1="19907" x2="31431" y2="17222"/>
                        <a14:backgroundMark x1="20821" y1="23241" x2="19219" y2="31852"/>
                        <a14:backgroundMark x1="19219" y1="31852" x2="17818" y2="34259"/>
                        <a14:backgroundMark x1="23423" y1="26296" x2="17217" y2="36852"/>
                        <a14:backgroundMark x1="18018" y1="25648" x2="20621" y2="23889"/>
                        <a14:backgroundMark x1="30330" y1="19259" x2="30330" y2="19259"/>
                        <a14:backgroundMark x1="20420" y1="23704" x2="21922" y2="23241"/>
                        <a14:backgroundMark x1="32933" y1="16667" x2="33133" y2="18241"/>
                        <a14:backgroundMark x1="32332" y1="17222" x2="32132" y2="19074"/>
                        <a14:backgroundMark x1="29930" y1="17500" x2="36637" y2="17500"/>
                        <a14:backgroundMark x1="32533" y1="18426" x2="31031" y2="18704"/>
                        <a14:backgroundMark x1="20220" y1="25278" x2="21121" y2="23704"/>
                        <a14:backgroundMark x1="22422" y1="24259" x2="29830" y2="18796"/>
                        <a14:backgroundMark x1="29830" y1="18796" x2="30130" y2="19259"/>
                        <a14:backgroundMark x1="21121" y1="24815" x2="22823" y2="24259"/>
                        <a14:backgroundMark x1="70070" y1="66204" x2="77477" y2="61111"/>
                        <a14:backgroundMark x1="77477" y1="61111" x2="73774" y2="61852"/>
                        <a14:backgroundMark x1="69069" y1="63426" x2="69870" y2="64815"/>
                        <a14:backgroundMark x1="69469" y1="67778" x2="70771" y2="66574"/>
                        <a14:backgroundMark x1="69870" y1="66204" x2="69670" y2="66574"/>
                        <a14:backgroundMark x1="72472" y1="68426" x2="69269" y2="66852"/>
                      </a14:backgroundRemoval>
                    </a14:imgEffect>
                  </a14:imgLayer>
                </a14:imgProps>
              </a:ext>
              <a:ext uri="{28A0092B-C50C-407E-A947-70E740481C1C}">
                <a14:useLocalDpi xmlns:a14="http://schemas.microsoft.com/office/drawing/2010/main" val="0"/>
              </a:ext>
            </a:extLst>
          </a:blip>
          <a:stretch>
            <a:fillRect/>
          </a:stretch>
        </p:blipFill>
        <p:spPr>
          <a:xfrm>
            <a:off x="5629514" y="4312470"/>
            <a:ext cx="1649657" cy="1986091"/>
          </a:xfrm>
          <a:prstGeom prst="rect">
            <a:avLst/>
          </a:prstGeom>
        </p:spPr>
      </p:pic>
      <p:pic>
        <p:nvPicPr>
          <p:cNvPr id="16" name="Picture 15">
            <a:extLst>
              <a:ext uri="{FF2B5EF4-FFF2-40B4-BE49-F238E27FC236}">
                <a16:creationId xmlns:a16="http://schemas.microsoft.com/office/drawing/2014/main" id="{15CB3392-C901-9240-867A-11699E51D6F8}"/>
              </a:ext>
            </a:extLst>
          </p:cNvPr>
          <p:cNvPicPr>
            <a:picLocks noChangeAspect="1"/>
          </p:cNvPicPr>
          <p:nvPr/>
        </p:nvPicPr>
        <p:blipFill>
          <a:blip r:embed="rId8" cstate="email">
            <a:extLst>
              <a:ext uri="{BEBA8EAE-BF5A-486C-A8C5-ECC9F3942E4B}">
                <a14:imgProps xmlns:a14="http://schemas.microsoft.com/office/drawing/2010/main">
                  <a14:imgLayer r:embed="rId9">
                    <a14:imgEffect>
                      <a14:backgroundRemoval t="10000" b="90000" l="10000" r="90000">
                        <a14:foregroundMark x1="25556" y1="26203" x2="51111" y2="68449"/>
                        <a14:foregroundMark x1="51111" y1="68449" x2="51481" y2="31551"/>
                      </a14:backgroundRemoval>
                    </a14:imgEffect>
                  </a14:imgLayer>
                </a14:imgProps>
              </a:ext>
              <a:ext uri="{28A0092B-C50C-407E-A947-70E740481C1C}">
                <a14:useLocalDpi xmlns:a14="http://schemas.microsoft.com/office/drawing/2010/main" val="0"/>
              </a:ext>
            </a:extLst>
          </a:blip>
          <a:stretch>
            <a:fillRect/>
          </a:stretch>
        </p:blipFill>
        <p:spPr>
          <a:xfrm>
            <a:off x="1471471" y="4504191"/>
            <a:ext cx="1642577" cy="1137636"/>
          </a:xfrm>
          <a:prstGeom prst="rect">
            <a:avLst/>
          </a:prstGeom>
        </p:spPr>
      </p:pic>
      <p:cxnSp>
        <p:nvCxnSpPr>
          <p:cNvPr id="17" name="Straight Arrow Connector 16">
            <a:extLst>
              <a:ext uri="{FF2B5EF4-FFF2-40B4-BE49-F238E27FC236}">
                <a16:creationId xmlns:a16="http://schemas.microsoft.com/office/drawing/2014/main" id="{941114F4-130B-8E4C-9ADA-F6AF09D4D4AC}"/>
              </a:ext>
            </a:extLst>
          </p:cNvPr>
          <p:cNvCxnSpPr>
            <a:cxnSpLocks/>
          </p:cNvCxnSpPr>
          <p:nvPr/>
        </p:nvCxnSpPr>
        <p:spPr>
          <a:xfrm flipH="1">
            <a:off x="2960370" y="5085321"/>
            <a:ext cx="2576742"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B4B454EE-9240-8D4F-BEDA-A9856AD1705B}"/>
              </a:ext>
            </a:extLst>
          </p:cNvPr>
          <p:cNvCxnSpPr>
            <a:cxnSpLocks/>
          </p:cNvCxnSpPr>
          <p:nvPr/>
        </p:nvCxnSpPr>
        <p:spPr>
          <a:xfrm flipV="1">
            <a:off x="2278477" y="3947723"/>
            <a:ext cx="0" cy="632875"/>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0620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a:cs typeface="Arial"/>
              </a:rPr>
              <a:t>Exemples</a:t>
            </a:r>
            <a:r>
              <a:rPr lang="en-US" dirty="0">
                <a:latin typeface="Arial"/>
                <a:cs typeface="Arial"/>
              </a:rPr>
              <a:t> de </a:t>
            </a:r>
            <a:r>
              <a:rPr lang="en-US" dirty="0" err="1">
                <a:latin typeface="Arial"/>
                <a:cs typeface="Arial"/>
              </a:rPr>
              <a:t>réflexion</a:t>
            </a:r>
            <a:r>
              <a:rPr lang="en-US" dirty="0">
                <a:latin typeface="Arial"/>
                <a:cs typeface="Arial"/>
              </a:rPr>
              <a:t> </a:t>
            </a:r>
            <a:r>
              <a:rPr lang="en-US" dirty="0" err="1">
                <a:latin typeface="Arial"/>
                <a:cs typeface="Arial"/>
              </a:rPr>
              <a:t>verbale</a:t>
            </a:r>
            <a:endParaRPr lang="en-US" dirty="0">
              <a:latin typeface="Arial"/>
              <a:cs typeface="Arial"/>
            </a:endParaRPr>
          </a:p>
        </p:txBody>
      </p:sp>
      <p:sp>
        <p:nvSpPr>
          <p:cNvPr id="4" name="Content Placeholder 3">
            <a:extLst>
              <a:ext uri="{FF2B5EF4-FFF2-40B4-BE49-F238E27FC236}">
                <a16:creationId xmlns:a16="http://schemas.microsoft.com/office/drawing/2014/main" id="{424A0F92-89AB-48BF-8DA6-C6C81CA06608}"/>
              </a:ext>
            </a:extLst>
          </p:cNvPr>
          <p:cNvSpPr>
            <a:spLocks noGrp="1"/>
          </p:cNvSpPr>
          <p:nvPr>
            <p:ph idx="1"/>
          </p:nvPr>
        </p:nvSpPr>
        <p:spPr/>
        <p:txBody>
          <a:bodyPr/>
          <a:lstStyle/>
          <a:p>
            <a:pPr>
              <a:lnSpc>
                <a:spcPct val="100000"/>
              </a:lnSpc>
            </a:pPr>
            <a:r>
              <a:rPr lang="en-US" dirty="0" err="1"/>
              <a:t>Alors</a:t>
            </a:r>
            <a:r>
              <a:rPr lang="en-US" dirty="0"/>
              <a:t> </a:t>
            </a:r>
            <a:r>
              <a:rPr lang="en-US" dirty="0" err="1"/>
              <a:t>vous</a:t>
            </a:r>
            <a:r>
              <a:rPr lang="en-US" dirty="0"/>
              <a:t> </a:t>
            </a:r>
            <a:r>
              <a:rPr lang="en-US" dirty="0" err="1"/>
              <a:t>vous</a:t>
            </a:r>
            <a:r>
              <a:rPr lang="en-US" dirty="0"/>
              <a:t> </a:t>
            </a:r>
            <a:r>
              <a:rPr lang="en-US" dirty="0" err="1"/>
              <a:t>sentez</a:t>
            </a:r>
            <a:r>
              <a:rPr lang="en-US" dirty="0"/>
              <a:t> …</a:t>
            </a:r>
          </a:p>
          <a:p>
            <a:pPr>
              <a:lnSpc>
                <a:spcPct val="100000"/>
              </a:lnSpc>
            </a:pPr>
            <a:r>
              <a:rPr lang="en-US" dirty="0"/>
              <a:t>Ce que </a:t>
            </a:r>
            <a:r>
              <a:rPr lang="en-US" dirty="0" err="1"/>
              <a:t>j’entends</a:t>
            </a:r>
            <a:r>
              <a:rPr lang="en-US" dirty="0"/>
              <a:t> </a:t>
            </a:r>
            <a:r>
              <a:rPr lang="en-US" dirty="0" err="1"/>
              <a:t>c’est</a:t>
            </a:r>
            <a:r>
              <a:rPr lang="en-US" dirty="0"/>
              <a:t> que </a:t>
            </a:r>
            <a:r>
              <a:rPr lang="en-US" dirty="0" err="1"/>
              <a:t>vous</a:t>
            </a:r>
            <a:r>
              <a:rPr lang="en-US" dirty="0"/>
              <a:t> …</a:t>
            </a:r>
          </a:p>
          <a:p>
            <a:pPr>
              <a:lnSpc>
                <a:spcPct val="100000"/>
              </a:lnSpc>
            </a:pPr>
            <a:r>
              <a:rPr lang="en-US" dirty="0" err="1"/>
              <a:t>Vous</a:t>
            </a:r>
            <a:r>
              <a:rPr lang="en-US" dirty="0"/>
              <a:t> </a:t>
            </a:r>
            <a:r>
              <a:rPr lang="en-US" dirty="0" err="1"/>
              <a:t>vous</a:t>
            </a:r>
            <a:r>
              <a:rPr lang="en-US" dirty="0"/>
              <a:t> </a:t>
            </a:r>
            <a:r>
              <a:rPr lang="en-US" dirty="0" err="1"/>
              <a:t>demandez</a:t>
            </a:r>
            <a:r>
              <a:rPr lang="en-US" dirty="0"/>
              <a:t> </a:t>
            </a:r>
            <a:r>
              <a:rPr lang="en-US" dirty="0" err="1"/>
              <a:t>si</a:t>
            </a:r>
            <a:r>
              <a:rPr lang="en-US" dirty="0"/>
              <a:t> …</a:t>
            </a:r>
          </a:p>
          <a:p>
            <a:pPr>
              <a:lnSpc>
                <a:spcPct val="100000"/>
              </a:lnSpc>
            </a:pPr>
            <a:r>
              <a:rPr lang="en-US" dirty="0"/>
              <a:t>Il </a:t>
            </a:r>
            <a:r>
              <a:rPr lang="en-US" dirty="0" err="1"/>
              <a:t>semble</a:t>
            </a:r>
            <a:r>
              <a:rPr lang="en-US" dirty="0"/>
              <a:t> que …</a:t>
            </a:r>
          </a:p>
        </p:txBody>
      </p:sp>
    </p:spTree>
    <p:extLst>
      <p:ext uri="{BB962C8B-B14F-4D97-AF65-F5344CB8AC3E}">
        <p14:creationId xmlns:p14="http://schemas.microsoft.com/office/powerpoint/2010/main" val="2156219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Niveaux</a:t>
            </a:r>
            <a:r>
              <a:rPr lang="en-US" dirty="0"/>
              <a:t> de </a:t>
            </a:r>
            <a:r>
              <a:rPr lang="en-US" dirty="0" err="1"/>
              <a:t>réflexion</a:t>
            </a:r>
            <a:r>
              <a:rPr lang="en-US" dirty="0"/>
              <a:t> : simple</a:t>
            </a:r>
          </a:p>
        </p:txBody>
      </p:sp>
      <p:sp>
        <p:nvSpPr>
          <p:cNvPr id="4" name="Content Placeholder 3">
            <a:extLst>
              <a:ext uri="{FF2B5EF4-FFF2-40B4-BE49-F238E27FC236}">
                <a16:creationId xmlns:a16="http://schemas.microsoft.com/office/drawing/2014/main" id="{734C3F36-38D2-4168-B602-244F9F233984}"/>
              </a:ext>
            </a:extLst>
          </p:cNvPr>
          <p:cNvSpPr>
            <a:spLocks noGrp="1"/>
          </p:cNvSpPr>
          <p:nvPr>
            <p:ph idx="1"/>
          </p:nvPr>
        </p:nvSpPr>
        <p:spPr>
          <a:xfrm>
            <a:off x="628650" y="1636730"/>
            <a:ext cx="7703981" cy="4932746"/>
          </a:xfrm>
        </p:spPr>
        <p:txBody>
          <a:bodyPr vert="horz" lIns="91440" tIns="45720" rIns="91440" bIns="45720" rtlCol="0" anchor="t">
            <a:noAutofit/>
          </a:bodyPr>
          <a:lstStyle/>
          <a:p>
            <a:pPr>
              <a:lnSpc>
                <a:spcPct val="100000"/>
              </a:lnSpc>
            </a:pPr>
            <a:r>
              <a:rPr lang="en-US" dirty="0"/>
              <a:t>Reformulation</a:t>
            </a:r>
          </a:p>
          <a:p>
            <a:pPr lvl="1">
              <a:lnSpc>
                <a:spcPct val="100000"/>
              </a:lnSpc>
            </a:pPr>
            <a:r>
              <a:rPr lang="en-US" dirty="0" err="1">
                <a:latin typeface="Arial"/>
                <a:cs typeface="Arial"/>
              </a:rPr>
              <a:t>Remplacer</a:t>
            </a:r>
            <a:r>
              <a:rPr lang="en-US" dirty="0">
                <a:latin typeface="Arial"/>
                <a:cs typeface="Arial"/>
              </a:rPr>
              <a:t> par des </a:t>
            </a:r>
            <a:r>
              <a:rPr lang="en-US" dirty="0" err="1">
                <a:latin typeface="Arial"/>
                <a:cs typeface="Arial"/>
              </a:rPr>
              <a:t>synonymes</a:t>
            </a:r>
            <a:r>
              <a:rPr lang="en-US" dirty="0">
                <a:latin typeface="Arial"/>
                <a:cs typeface="Arial"/>
              </a:rPr>
              <a:t> </a:t>
            </a:r>
            <a:r>
              <a:rPr lang="en-US" dirty="0" err="1">
                <a:latin typeface="Arial"/>
                <a:cs typeface="Arial"/>
              </a:rPr>
              <a:t>ou</a:t>
            </a:r>
            <a:r>
              <a:rPr lang="en-US" dirty="0">
                <a:latin typeface="Arial"/>
                <a:cs typeface="Arial"/>
              </a:rPr>
              <a:t> les locutions, </a:t>
            </a:r>
            <a:br>
              <a:rPr lang="en-US" dirty="0"/>
            </a:br>
            <a:r>
              <a:rPr lang="en-US" dirty="0" err="1">
                <a:latin typeface="Arial"/>
                <a:cs typeface="Arial"/>
              </a:rPr>
              <a:t>rester</a:t>
            </a:r>
            <a:r>
              <a:rPr lang="en-US" dirty="0">
                <a:latin typeface="Arial"/>
                <a:cs typeface="Arial"/>
              </a:rPr>
              <a:t> </a:t>
            </a:r>
            <a:r>
              <a:rPr lang="en-US" dirty="0" err="1">
                <a:latin typeface="Arial"/>
                <a:cs typeface="Arial"/>
              </a:rPr>
              <a:t>proche</a:t>
            </a:r>
            <a:r>
              <a:rPr lang="en-US" dirty="0">
                <a:latin typeface="Arial"/>
                <a:cs typeface="Arial"/>
              </a:rPr>
              <a:t> de </a:t>
            </a:r>
            <a:r>
              <a:rPr lang="en-US" dirty="0" err="1">
                <a:latin typeface="Arial"/>
                <a:cs typeface="Arial"/>
              </a:rPr>
              <a:t>l’énoncé</a:t>
            </a:r>
            <a:r>
              <a:rPr lang="en-US" dirty="0">
                <a:latin typeface="Arial"/>
                <a:cs typeface="Arial"/>
              </a:rPr>
              <a:t> original, capturer la signification </a:t>
            </a:r>
            <a:r>
              <a:rPr lang="en-US" dirty="0" err="1">
                <a:latin typeface="Arial"/>
                <a:cs typeface="Arial"/>
              </a:rPr>
              <a:t>basique</a:t>
            </a:r>
            <a:r>
              <a:rPr lang="en-US" dirty="0">
                <a:latin typeface="Arial"/>
                <a:cs typeface="Arial"/>
              </a:rPr>
              <a:t>. </a:t>
            </a:r>
            <a:endParaRPr lang="en-US" dirty="0"/>
          </a:p>
        </p:txBody>
      </p:sp>
    </p:spTree>
    <p:extLst>
      <p:ext uri="{BB962C8B-B14F-4D97-AF65-F5344CB8AC3E}">
        <p14:creationId xmlns:p14="http://schemas.microsoft.com/office/powerpoint/2010/main" val="4237025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a:cs typeface="Arial"/>
              </a:rPr>
              <a:t>Niveaux</a:t>
            </a:r>
            <a:r>
              <a:rPr lang="en-US" dirty="0">
                <a:latin typeface="Arial"/>
                <a:cs typeface="Arial"/>
              </a:rPr>
              <a:t> de </a:t>
            </a:r>
            <a:r>
              <a:rPr lang="en-US" dirty="0" err="1">
                <a:latin typeface="Arial"/>
                <a:cs typeface="Arial"/>
              </a:rPr>
              <a:t>réflexion</a:t>
            </a:r>
            <a:r>
              <a:rPr lang="en-US" dirty="0">
                <a:latin typeface="Arial"/>
                <a:cs typeface="Arial"/>
              </a:rPr>
              <a:t> : complexes</a:t>
            </a:r>
            <a:endParaRPr lang="en-US" dirty="0"/>
          </a:p>
        </p:txBody>
      </p:sp>
      <p:sp>
        <p:nvSpPr>
          <p:cNvPr id="4" name="Content Placeholder 3">
            <a:extLst>
              <a:ext uri="{FF2B5EF4-FFF2-40B4-BE49-F238E27FC236}">
                <a16:creationId xmlns:a16="http://schemas.microsoft.com/office/drawing/2014/main" id="{56E0A31B-D20C-4247-868A-BADE559B8806}"/>
              </a:ext>
            </a:extLst>
          </p:cNvPr>
          <p:cNvSpPr>
            <a:spLocks noGrp="1"/>
          </p:cNvSpPr>
          <p:nvPr>
            <p:ph idx="1"/>
          </p:nvPr>
        </p:nvSpPr>
        <p:spPr>
          <a:xfrm>
            <a:off x="628650" y="1636729"/>
            <a:ext cx="7886700" cy="5047405"/>
          </a:xfrm>
        </p:spPr>
        <p:txBody>
          <a:bodyPr vert="horz" lIns="91440" tIns="45720" rIns="91440" bIns="45720" rtlCol="0" anchor="t">
            <a:noAutofit/>
          </a:bodyPr>
          <a:lstStyle/>
          <a:p>
            <a:r>
              <a:rPr lang="en-US" sz="2400" dirty="0"/>
              <a:t>Paraphraser (</a:t>
            </a:r>
            <a:r>
              <a:rPr lang="en-US" sz="2400" dirty="0" err="1"/>
              <a:t>terminer</a:t>
            </a:r>
            <a:r>
              <a:rPr lang="en-US" sz="2400" dirty="0"/>
              <a:t> le </a:t>
            </a:r>
            <a:r>
              <a:rPr lang="en-US" sz="2400" dirty="0" err="1"/>
              <a:t>paragraphe</a:t>
            </a:r>
            <a:r>
              <a:rPr lang="en-US" sz="2400" dirty="0"/>
              <a:t>)</a:t>
            </a:r>
          </a:p>
          <a:p>
            <a:pPr lvl="1"/>
            <a:r>
              <a:rPr lang="en-US" sz="2000" dirty="0"/>
              <a:t>Fait </a:t>
            </a:r>
            <a:r>
              <a:rPr lang="en-US" sz="2000" dirty="0" err="1"/>
              <a:t>une</a:t>
            </a:r>
            <a:r>
              <a:rPr lang="en-US" sz="2000" dirty="0"/>
              <a:t> reformulation majeure dans </a:t>
            </a:r>
            <a:r>
              <a:rPr lang="en-US" sz="2000" dirty="0" err="1"/>
              <a:t>laquelle</a:t>
            </a:r>
            <a:r>
              <a:rPr lang="en-US" sz="2000" dirty="0"/>
              <a:t>  nous </a:t>
            </a:r>
            <a:r>
              <a:rPr lang="en-US" sz="2000" dirty="0" err="1"/>
              <a:t>déduisons</a:t>
            </a:r>
            <a:r>
              <a:rPr lang="en-US" sz="2000" dirty="0"/>
              <a:t> la signification du </a:t>
            </a:r>
            <a:r>
              <a:rPr lang="en-US" sz="2000" dirty="0" err="1"/>
              <a:t>locuteur</a:t>
            </a:r>
            <a:r>
              <a:rPr lang="en-US" sz="2000" dirty="0"/>
              <a:t>.</a:t>
            </a:r>
          </a:p>
          <a:p>
            <a:r>
              <a:rPr lang="en-US" sz="2400" dirty="0">
                <a:latin typeface="Arial"/>
                <a:cs typeface="Arial"/>
              </a:rPr>
              <a:t>Réflexion de sentiment</a:t>
            </a:r>
          </a:p>
          <a:p>
            <a:pPr lvl="1"/>
            <a:r>
              <a:rPr lang="en-US" sz="2000" dirty="0" err="1"/>
              <a:t>Souligne</a:t>
            </a:r>
            <a:r>
              <a:rPr lang="en-US" sz="2000" dirty="0"/>
              <a:t> les aspects </a:t>
            </a:r>
            <a:r>
              <a:rPr lang="en-US" sz="2000" dirty="0" err="1"/>
              <a:t>émotionnels</a:t>
            </a:r>
            <a:r>
              <a:rPr lang="en-US" sz="2000" dirty="0"/>
              <a:t> de la communication</a:t>
            </a:r>
          </a:p>
          <a:p>
            <a:r>
              <a:rPr lang="en-US" sz="2400" dirty="0">
                <a:latin typeface="Arial"/>
                <a:cs typeface="Arial"/>
              </a:rPr>
              <a:t>Réflexion double-face</a:t>
            </a:r>
            <a:endParaRPr lang="en-US" sz="2400" dirty="0"/>
          </a:p>
          <a:p>
            <a:pPr lvl="1"/>
            <a:r>
              <a:rPr lang="en-US" sz="2000" dirty="0" err="1"/>
              <a:t>Présente</a:t>
            </a:r>
            <a:r>
              <a:rPr lang="en-US" sz="2000" dirty="0"/>
              <a:t> les deux faces d’un </a:t>
            </a:r>
            <a:r>
              <a:rPr lang="en-US" sz="2000" dirty="0" err="1"/>
              <a:t>problème</a:t>
            </a:r>
            <a:r>
              <a:rPr lang="en-US" sz="2000" dirty="0"/>
              <a:t> : </a:t>
            </a:r>
            <a:r>
              <a:rPr lang="en-US" sz="2000" dirty="0">
                <a:latin typeface="Calibri" panose="020F0502020204030204" pitchFamily="34" charset="0"/>
                <a:cs typeface="Calibri" panose="020F0502020204030204" pitchFamily="34" charset="0"/>
              </a:rPr>
              <a:t>« </a:t>
            </a:r>
            <a:r>
              <a:rPr lang="en-US" sz="2000" dirty="0" err="1"/>
              <a:t>d’une</a:t>
            </a:r>
            <a:r>
              <a:rPr lang="en-US" sz="2000" dirty="0"/>
              <a:t> part </a:t>
            </a:r>
            <a:r>
              <a:rPr lang="en-US" sz="2000" dirty="0" err="1"/>
              <a:t>vous</a:t>
            </a:r>
            <a:r>
              <a:rPr lang="en-US" sz="2000" dirty="0"/>
              <a:t> ..., </a:t>
            </a:r>
            <a:r>
              <a:rPr lang="en-US" sz="2000" dirty="0" err="1"/>
              <a:t>d’autre</a:t>
            </a:r>
            <a:r>
              <a:rPr lang="en-US" sz="2000" dirty="0"/>
              <a:t> part nous …</a:t>
            </a:r>
            <a:r>
              <a:rPr lang="en-US" sz="2000" dirty="0">
                <a:latin typeface="Calibri" panose="020F0502020204030204" pitchFamily="34" charset="0"/>
                <a:cs typeface="Calibri" panose="020F0502020204030204" pitchFamily="34" charset="0"/>
              </a:rPr>
              <a:t> »</a:t>
            </a:r>
            <a:endParaRPr lang="en-US" sz="2000" dirty="0"/>
          </a:p>
          <a:p>
            <a:r>
              <a:rPr lang="en-US" sz="2400" dirty="0" err="1"/>
              <a:t>Résumer</a:t>
            </a:r>
            <a:endParaRPr lang="en-US" sz="2400" dirty="0"/>
          </a:p>
          <a:p>
            <a:pPr lvl="1"/>
            <a:r>
              <a:rPr lang="en-US" sz="2000" dirty="0" err="1"/>
              <a:t>Reflète</a:t>
            </a:r>
            <a:r>
              <a:rPr lang="en-US" sz="2000" dirty="0"/>
              <a:t> </a:t>
            </a:r>
            <a:r>
              <a:rPr lang="en-US" sz="2000" dirty="0" err="1"/>
              <a:t>plusieurs</a:t>
            </a:r>
            <a:r>
              <a:rPr lang="en-US" sz="2000" dirty="0"/>
              <a:t> </a:t>
            </a:r>
            <a:r>
              <a:rPr lang="en-US" sz="2000" dirty="0" err="1"/>
              <a:t>poins</a:t>
            </a:r>
            <a:r>
              <a:rPr lang="en-US" sz="2000" dirty="0"/>
              <a:t> </a:t>
            </a:r>
            <a:r>
              <a:rPr lang="en-US" sz="2000" dirty="0" err="1"/>
              <a:t>soulevés</a:t>
            </a:r>
            <a:r>
              <a:rPr lang="en-US" sz="2000" dirty="0"/>
              <a:t> par </a:t>
            </a:r>
            <a:r>
              <a:rPr lang="en-US" sz="2000" dirty="0" err="1"/>
              <a:t>l’orateur</a:t>
            </a:r>
            <a:r>
              <a:rPr lang="en-US" sz="2000" dirty="0"/>
              <a:t>, les </a:t>
            </a:r>
            <a:r>
              <a:rPr lang="en-US" sz="2000" dirty="0" err="1"/>
              <a:t>liant</a:t>
            </a:r>
            <a:r>
              <a:rPr lang="en-US" sz="2000" dirty="0"/>
              <a:t> entre </a:t>
            </a:r>
            <a:r>
              <a:rPr lang="en-US" sz="2000" dirty="0" err="1"/>
              <a:t>eux</a:t>
            </a:r>
            <a:r>
              <a:rPr lang="en-US" sz="2000" dirty="0"/>
              <a:t> </a:t>
            </a:r>
          </a:p>
        </p:txBody>
      </p:sp>
    </p:spTree>
    <p:extLst>
      <p:ext uri="{BB962C8B-B14F-4D97-AF65-F5344CB8AC3E}">
        <p14:creationId xmlns:p14="http://schemas.microsoft.com/office/powerpoint/2010/main" val="2157047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Refléter</a:t>
            </a:r>
            <a:r>
              <a:rPr lang="en-US" dirty="0"/>
              <a:t> les sentiments</a:t>
            </a:r>
          </a:p>
        </p:txBody>
      </p:sp>
      <p:sp>
        <p:nvSpPr>
          <p:cNvPr id="3" name="Content Placeholder 2">
            <a:extLst>
              <a:ext uri="{FF2B5EF4-FFF2-40B4-BE49-F238E27FC236}">
                <a16:creationId xmlns:a16="http://schemas.microsoft.com/office/drawing/2014/main" id="{CC4549DF-642C-6F40-B762-76561BDD2AC2}"/>
              </a:ext>
            </a:extLst>
          </p:cNvPr>
          <p:cNvSpPr txBox="1">
            <a:spLocks/>
          </p:cNvSpPr>
          <p:nvPr/>
        </p:nvSpPr>
        <p:spPr>
          <a:xfrm>
            <a:off x="628649" y="1649421"/>
            <a:ext cx="8094661" cy="11747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dirty="0"/>
              <a:t>Client </a:t>
            </a:r>
            <a:r>
              <a:rPr lang="en-US" dirty="0"/>
              <a:t>: </a:t>
            </a:r>
            <a:r>
              <a:rPr lang="en-US" dirty="0">
                <a:latin typeface="Calibri" panose="020F0502020204030204" pitchFamily="34" charset="0"/>
                <a:cs typeface="Calibri" panose="020F0502020204030204" pitchFamily="34" charset="0"/>
              </a:rPr>
              <a:t>« </a:t>
            </a:r>
            <a:r>
              <a:rPr lang="en-US" dirty="0"/>
              <a:t>Je ne </a:t>
            </a:r>
            <a:r>
              <a:rPr lang="en-US" dirty="0" err="1"/>
              <a:t>sais</a:t>
            </a:r>
            <a:r>
              <a:rPr lang="en-US" dirty="0"/>
              <a:t> pas, </a:t>
            </a:r>
            <a:r>
              <a:rPr lang="en-US" dirty="0" err="1"/>
              <a:t>si</a:t>
            </a:r>
            <a:r>
              <a:rPr lang="en-US" dirty="0"/>
              <a:t> je </a:t>
            </a:r>
            <a:r>
              <a:rPr lang="en-US" dirty="0" err="1"/>
              <a:t>peux</a:t>
            </a:r>
            <a:r>
              <a:rPr lang="en-US" dirty="0"/>
              <a:t> informer ma femme de mon </a:t>
            </a:r>
            <a:r>
              <a:rPr lang="en-US" dirty="0" err="1"/>
              <a:t>statut</a:t>
            </a:r>
            <a:r>
              <a:rPr lang="en-US" dirty="0"/>
              <a:t> de VIH.</a:t>
            </a:r>
            <a:r>
              <a:rPr lang="en-US" dirty="0">
                <a:latin typeface="Calibri" panose="020F0502020204030204" pitchFamily="34" charset="0"/>
                <a:cs typeface="Calibri" panose="020F0502020204030204" pitchFamily="34" charset="0"/>
              </a:rPr>
              <a:t> »</a:t>
            </a:r>
            <a:endParaRPr lang="en-US" dirty="0"/>
          </a:p>
        </p:txBody>
      </p:sp>
      <p:pic>
        <p:nvPicPr>
          <p:cNvPr id="4" name="Picture 3">
            <a:extLst>
              <a:ext uri="{FF2B5EF4-FFF2-40B4-BE49-F238E27FC236}">
                <a16:creationId xmlns:a16="http://schemas.microsoft.com/office/drawing/2014/main" id="{5D24C067-835C-BF4B-A893-2BFD80B13A0A}"/>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10283" b="100000" l="164" r="89853"/>
                    </a14:imgEffect>
                  </a14:imgLayer>
                </a14:imgProps>
              </a:ext>
              <a:ext uri="{28A0092B-C50C-407E-A947-70E740481C1C}">
                <a14:useLocalDpi xmlns:a14="http://schemas.microsoft.com/office/drawing/2010/main" val="0"/>
              </a:ext>
            </a:extLst>
          </a:blip>
          <a:srcRect/>
          <a:stretch/>
        </p:blipFill>
        <p:spPr>
          <a:xfrm>
            <a:off x="0" y="3080013"/>
            <a:ext cx="5823020" cy="3710931"/>
          </a:xfrm>
          <a:prstGeom prst="rect">
            <a:avLst/>
          </a:prstGeom>
        </p:spPr>
      </p:pic>
      <p:sp>
        <p:nvSpPr>
          <p:cNvPr id="5" name="Content Placeholder 2">
            <a:extLst>
              <a:ext uri="{FF2B5EF4-FFF2-40B4-BE49-F238E27FC236}">
                <a16:creationId xmlns:a16="http://schemas.microsoft.com/office/drawing/2014/main" id="{EF724992-A0FD-EF48-ACD6-9ACD3838A36C}"/>
              </a:ext>
            </a:extLst>
          </p:cNvPr>
          <p:cNvSpPr txBox="1">
            <a:spLocks/>
          </p:cNvSpPr>
          <p:nvPr/>
        </p:nvSpPr>
        <p:spPr bwMode="auto">
          <a:xfrm>
            <a:off x="3665383" y="3180313"/>
            <a:ext cx="5160959" cy="2028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AFBD21"/>
              </a:buClr>
              <a:buFont typeface="Arial" panose="020B0604020202020204" pitchFamily="34"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Clr>
                <a:srgbClr val="AFBD21"/>
              </a:buClr>
              <a:buFont typeface="Arial" panose="020B0604020202020204" pitchFamily="34" charset="0"/>
              <a:buChar char="–"/>
              <a:defRPr sz="26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Clr>
                <a:srgbClr val="AFBD21"/>
              </a:buClr>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Clr>
                <a:srgbClr val="AFBD21"/>
              </a:buClr>
              <a:buFont typeface="Arial" panose="020B0604020202020204" pitchFamily="34" charset="0"/>
              <a:buChar char="–"/>
              <a:defRPr sz="22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Clr>
                <a:srgbClr val="AFBD21"/>
              </a:buClr>
              <a:buFont typeface="Arial" panose="020B0604020202020204"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000"/>
              </a:spcBef>
              <a:buNone/>
            </a:pPr>
            <a:r>
              <a:rPr lang="en-US" b="1" dirty="0" err="1">
                <a:solidFill>
                  <a:schemeClr val="tx1">
                    <a:lumMod val="75000"/>
                    <a:lumOff val="25000"/>
                  </a:schemeClr>
                </a:solidFill>
              </a:rPr>
              <a:t>Prestataire</a:t>
            </a:r>
            <a:r>
              <a:rPr lang="en-US" b="1" dirty="0">
                <a:solidFill>
                  <a:schemeClr val="tx1">
                    <a:lumMod val="75000"/>
                    <a:lumOff val="25000"/>
                  </a:schemeClr>
                </a:solidFill>
              </a:rPr>
              <a:t> </a:t>
            </a:r>
            <a:r>
              <a:rPr lang="en-US" dirty="0">
                <a:solidFill>
                  <a:schemeClr val="tx1">
                    <a:lumMod val="75000"/>
                    <a:lumOff val="25000"/>
                  </a:schemeClr>
                </a:solidFill>
              </a:rPr>
              <a:t>: </a:t>
            </a:r>
            <a:r>
              <a:rPr lang="en-US" dirty="0">
                <a:latin typeface="Calibri" panose="020F0502020204030204" pitchFamily="34" charset="0"/>
                <a:cs typeface="Calibri" panose="020F0502020204030204" pitchFamily="34" charset="0"/>
              </a:rPr>
              <a:t>« </a:t>
            </a:r>
            <a:r>
              <a:rPr lang="en-US" dirty="0">
                <a:solidFill>
                  <a:schemeClr val="tx1">
                    <a:lumMod val="75000"/>
                    <a:lumOff val="25000"/>
                  </a:schemeClr>
                </a:solidFill>
              </a:rPr>
              <a:t>Il </a:t>
            </a:r>
            <a:r>
              <a:rPr lang="en-US" dirty="0" err="1">
                <a:solidFill>
                  <a:schemeClr val="tx1">
                    <a:lumMod val="75000"/>
                    <a:lumOff val="25000"/>
                  </a:schemeClr>
                </a:solidFill>
              </a:rPr>
              <a:t>semble</a:t>
            </a:r>
            <a:r>
              <a:rPr lang="en-US" dirty="0">
                <a:solidFill>
                  <a:schemeClr val="tx1">
                    <a:lumMod val="75000"/>
                    <a:lumOff val="25000"/>
                  </a:schemeClr>
                </a:solidFill>
              </a:rPr>
              <a:t> que </a:t>
            </a:r>
            <a:r>
              <a:rPr lang="en-US" dirty="0" err="1">
                <a:solidFill>
                  <a:schemeClr val="tx1">
                    <a:lumMod val="75000"/>
                    <a:lumOff val="25000"/>
                  </a:schemeClr>
                </a:solidFill>
              </a:rPr>
              <a:t>vous</a:t>
            </a:r>
            <a:r>
              <a:rPr lang="en-US" dirty="0">
                <a:solidFill>
                  <a:schemeClr val="tx1">
                    <a:lumMod val="75000"/>
                    <a:lumOff val="25000"/>
                  </a:schemeClr>
                </a:solidFill>
              </a:rPr>
              <a:t> </a:t>
            </a:r>
            <a:r>
              <a:rPr lang="en-US" dirty="0" err="1">
                <a:solidFill>
                  <a:schemeClr val="tx1">
                    <a:lumMod val="75000"/>
                    <a:lumOff val="25000"/>
                  </a:schemeClr>
                </a:solidFill>
              </a:rPr>
              <a:t>vous</a:t>
            </a:r>
            <a:r>
              <a:rPr lang="en-US" dirty="0">
                <a:solidFill>
                  <a:schemeClr val="tx1">
                    <a:lumMod val="75000"/>
                    <a:lumOff val="25000"/>
                  </a:schemeClr>
                </a:solidFill>
              </a:rPr>
              <a:t> </a:t>
            </a:r>
            <a:r>
              <a:rPr lang="en-US" dirty="0" err="1">
                <a:solidFill>
                  <a:schemeClr val="tx1">
                    <a:lumMod val="75000"/>
                    <a:lumOff val="25000"/>
                  </a:schemeClr>
                </a:solidFill>
              </a:rPr>
              <a:t>inquiétez</a:t>
            </a:r>
            <a:r>
              <a:rPr lang="en-US" dirty="0">
                <a:solidFill>
                  <a:schemeClr val="tx1">
                    <a:lumMod val="75000"/>
                    <a:lumOff val="25000"/>
                  </a:schemeClr>
                </a:solidFill>
              </a:rPr>
              <a:t> de </a:t>
            </a:r>
            <a:r>
              <a:rPr lang="en-US" dirty="0" err="1">
                <a:solidFill>
                  <a:schemeClr val="tx1">
                    <a:lumMod val="75000"/>
                    <a:lumOff val="25000"/>
                  </a:schemeClr>
                </a:solidFill>
              </a:rPr>
              <a:t>ce</a:t>
            </a:r>
            <a:r>
              <a:rPr lang="en-US" dirty="0">
                <a:solidFill>
                  <a:schemeClr val="tx1">
                    <a:lumMod val="75000"/>
                    <a:lumOff val="25000"/>
                  </a:schemeClr>
                </a:solidFill>
              </a:rPr>
              <a:t> qui </a:t>
            </a:r>
            <a:r>
              <a:rPr lang="en-US" dirty="0" err="1">
                <a:solidFill>
                  <a:schemeClr val="tx1">
                    <a:lumMod val="75000"/>
                    <a:lumOff val="25000"/>
                  </a:schemeClr>
                </a:solidFill>
              </a:rPr>
              <a:t>pourrait</a:t>
            </a:r>
            <a:r>
              <a:rPr lang="en-US" dirty="0">
                <a:solidFill>
                  <a:schemeClr val="tx1">
                    <a:lumMod val="75000"/>
                    <a:lumOff val="25000"/>
                  </a:schemeClr>
                </a:solidFill>
              </a:rPr>
              <a:t> arriver, </a:t>
            </a:r>
            <a:r>
              <a:rPr lang="en-US" dirty="0" err="1">
                <a:solidFill>
                  <a:schemeClr val="tx1">
                    <a:lumMod val="75000"/>
                    <a:lumOff val="25000"/>
                  </a:schemeClr>
                </a:solidFill>
              </a:rPr>
              <a:t>si</a:t>
            </a:r>
            <a:r>
              <a:rPr lang="en-US" dirty="0">
                <a:solidFill>
                  <a:schemeClr val="tx1">
                    <a:lumMod val="75000"/>
                    <a:lumOff val="25000"/>
                  </a:schemeClr>
                </a:solidFill>
              </a:rPr>
              <a:t> </a:t>
            </a:r>
            <a:r>
              <a:rPr lang="en-US" dirty="0" err="1">
                <a:solidFill>
                  <a:schemeClr val="tx1">
                    <a:lumMod val="75000"/>
                    <a:lumOff val="25000"/>
                  </a:schemeClr>
                </a:solidFill>
              </a:rPr>
              <a:t>vous</a:t>
            </a:r>
            <a:r>
              <a:rPr lang="en-US" dirty="0">
                <a:solidFill>
                  <a:schemeClr val="tx1">
                    <a:lumMod val="75000"/>
                    <a:lumOff val="25000"/>
                  </a:schemeClr>
                </a:solidFill>
              </a:rPr>
              <a:t> le </a:t>
            </a:r>
            <a:r>
              <a:rPr lang="en-US" dirty="0" err="1">
                <a:solidFill>
                  <a:schemeClr val="tx1">
                    <a:lumMod val="75000"/>
                    <a:lumOff val="25000"/>
                  </a:schemeClr>
                </a:solidFill>
              </a:rPr>
              <a:t>divulguez</a:t>
            </a:r>
            <a:r>
              <a:rPr lang="en-US" dirty="0">
                <a:solidFill>
                  <a:schemeClr val="tx1">
                    <a:lumMod val="75000"/>
                    <a:lumOff val="25000"/>
                  </a:schemeClr>
                </a:solidFill>
              </a:rPr>
              <a:t> à </a:t>
            </a:r>
            <a:r>
              <a:rPr lang="en-US" dirty="0" err="1">
                <a:solidFill>
                  <a:schemeClr val="tx1">
                    <a:lumMod val="75000"/>
                    <a:lumOff val="25000"/>
                  </a:schemeClr>
                </a:solidFill>
              </a:rPr>
              <a:t>votre</a:t>
            </a:r>
            <a:r>
              <a:rPr lang="en-US" dirty="0">
                <a:solidFill>
                  <a:schemeClr val="tx1">
                    <a:lumMod val="75000"/>
                    <a:lumOff val="25000"/>
                  </a:schemeClr>
                </a:solidFill>
              </a:rPr>
              <a:t> femme</a:t>
            </a:r>
            <a:r>
              <a:rPr lang="en-US" i="1" dirty="0">
                <a:solidFill>
                  <a:schemeClr val="tx1">
                    <a:lumMod val="75000"/>
                    <a:lumOff val="25000"/>
                  </a:schemeClr>
                </a:solidFill>
              </a:rPr>
              <a:t>.</a:t>
            </a:r>
            <a:r>
              <a:rPr lang="en-US" dirty="0">
                <a:latin typeface="Calibri" panose="020F0502020204030204" pitchFamily="34" charset="0"/>
                <a:cs typeface="Calibri" panose="020F0502020204030204" pitchFamily="34" charset="0"/>
              </a:rPr>
              <a:t> »</a:t>
            </a:r>
            <a:endParaRPr lang="en-US" dirty="0">
              <a:solidFill>
                <a:schemeClr val="tx1">
                  <a:lumMod val="75000"/>
                  <a:lumOff val="25000"/>
                </a:schemeClr>
              </a:solidFill>
            </a:endParaRPr>
          </a:p>
        </p:txBody>
      </p:sp>
    </p:spTree>
    <p:extLst>
      <p:ext uri="{BB962C8B-B14F-4D97-AF65-F5344CB8AC3E}">
        <p14:creationId xmlns:p14="http://schemas.microsoft.com/office/powerpoint/2010/main" val="349669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134" y="601372"/>
            <a:ext cx="7886700" cy="800039"/>
          </a:xfrm>
        </p:spPr>
        <p:txBody>
          <a:bodyPr/>
          <a:lstStyle/>
          <a:p>
            <a:r>
              <a:rPr lang="en-US" dirty="0" err="1"/>
              <a:t>Réflexion</a:t>
            </a:r>
            <a:r>
              <a:rPr lang="en-US" dirty="0"/>
              <a:t> double face</a:t>
            </a:r>
          </a:p>
        </p:txBody>
      </p:sp>
      <p:sp>
        <p:nvSpPr>
          <p:cNvPr id="3" name="Content Placeholder 2">
            <a:extLst>
              <a:ext uri="{FF2B5EF4-FFF2-40B4-BE49-F238E27FC236}">
                <a16:creationId xmlns:a16="http://schemas.microsoft.com/office/drawing/2014/main" id="{F29054DF-72CA-2743-A000-C89BA363AA7B}"/>
              </a:ext>
            </a:extLst>
          </p:cNvPr>
          <p:cNvSpPr txBox="1">
            <a:spLocks/>
          </p:cNvSpPr>
          <p:nvPr/>
        </p:nvSpPr>
        <p:spPr>
          <a:xfrm>
            <a:off x="534474" y="1600200"/>
            <a:ext cx="6148553" cy="2997557"/>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200" b="1" dirty="0" err="1">
                <a:latin typeface="+mj-lt"/>
                <a:cs typeface="Arial"/>
              </a:rPr>
              <a:t>Cliente</a:t>
            </a:r>
            <a:r>
              <a:rPr lang="en-US" sz="2200" b="1" dirty="0">
                <a:latin typeface="+mj-lt"/>
                <a:cs typeface="Arial"/>
              </a:rPr>
              <a:t> </a:t>
            </a:r>
            <a:r>
              <a:rPr lang="en-US" sz="2200" dirty="0">
                <a:latin typeface="+mj-lt"/>
                <a:cs typeface="Arial"/>
              </a:rPr>
              <a:t>: </a:t>
            </a:r>
            <a:r>
              <a:rPr lang="en-US" sz="2200" dirty="0">
                <a:latin typeface="+mj-lt"/>
                <a:cs typeface="Calibri"/>
              </a:rPr>
              <a:t>« </a:t>
            </a:r>
            <a:r>
              <a:rPr lang="en-US" sz="2200" dirty="0">
                <a:latin typeface="+mj-lt"/>
                <a:cs typeface="Arial"/>
              </a:rPr>
              <a:t>Je sais que je me </a:t>
            </a:r>
            <a:r>
              <a:rPr lang="en-US" sz="2200" dirty="0" err="1">
                <a:latin typeface="+mj-lt"/>
                <a:cs typeface="Arial"/>
              </a:rPr>
              <a:t>sentirais</a:t>
            </a:r>
            <a:r>
              <a:rPr lang="en-US" sz="2200" dirty="0">
                <a:latin typeface="+mj-lt"/>
                <a:cs typeface="Arial"/>
              </a:rPr>
              <a:t> </a:t>
            </a:r>
            <a:r>
              <a:rPr lang="en-US" sz="2200" dirty="0" err="1">
                <a:latin typeface="+mj-lt"/>
                <a:cs typeface="Arial"/>
              </a:rPr>
              <a:t>mieux</a:t>
            </a:r>
            <a:r>
              <a:rPr lang="en-US" sz="2200" dirty="0">
                <a:latin typeface="+mj-lt"/>
                <a:cs typeface="Arial"/>
              </a:rPr>
              <a:t> dans ma </a:t>
            </a:r>
            <a:r>
              <a:rPr lang="en-US" sz="2200" dirty="0" err="1">
                <a:latin typeface="+mj-lt"/>
                <a:cs typeface="Arial"/>
              </a:rPr>
              <a:t>peau</a:t>
            </a:r>
            <a:r>
              <a:rPr lang="en-US" sz="2200" dirty="0">
                <a:latin typeface="+mj-lt"/>
                <a:cs typeface="Arial"/>
              </a:rPr>
              <a:t> </a:t>
            </a:r>
            <a:r>
              <a:rPr lang="en-US" sz="2200" dirty="0" err="1">
                <a:latin typeface="+mj-lt"/>
                <a:cs typeface="Arial"/>
              </a:rPr>
              <a:t>si</a:t>
            </a:r>
            <a:r>
              <a:rPr lang="en-US" sz="2200" dirty="0">
                <a:latin typeface="+mj-lt"/>
                <a:cs typeface="Arial"/>
              </a:rPr>
              <a:t> je </a:t>
            </a:r>
            <a:r>
              <a:rPr lang="en-US" sz="2200" dirty="0" err="1">
                <a:latin typeface="+mj-lt"/>
                <a:cs typeface="Arial"/>
              </a:rPr>
              <a:t>faisais</a:t>
            </a:r>
            <a:r>
              <a:rPr lang="en-US" sz="2200" dirty="0">
                <a:latin typeface="+mj-lt"/>
                <a:cs typeface="Arial"/>
              </a:rPr>
              <a:t> de </a:t>
            </a:r>
            <a:r>
              <a:rPr lang="en-US" sz="2200" dirty="0" err="1">
                <a:latin typeface="+mj-lt"/>
                <a:cs typeface="Arial"/>
              </a:rPr>
              <a:t>l’exercice</a:t>
            </a:r>
            <a:r>
              <a:rPr lang="en-US" sz="2200" dirty="0">
                <a:latin typeface="+mj-lt"/>
                <a:cs typeface="Arial"/>
              </a:rPr>
              <a:t>, </a:t>
            </a:r>
            <a:r>
              <a:rPr lang="en-US" sz="2200" dirty="0" err="1">
                <a:latin typeface="+mj-lt"/>
                <a:cs typeface="Arial"/>
              </a:rPr>
              <a:t>mais</a:t>
            </a:r>
            <a:r>
              <a:rPr lang="en-US" sz="2200" dirty="0">
                <a:latin typeface="+mj-lt"/>
                <a:cs typeface="Arial"/>
              </a:rPr>
              <a:t> je </a:t>
            </a:r>
            <a:r>
              <a:rPr lang="en-US" sz="2200" dirty="0" err="1">
                <a:latin typeface="+mj-lt"/>
                <a:cs typeface="Arial"/>
              </a:rPr>
              <a:t>suis</a:t>
            </a:r>
            <a:r>
              <a:rPr lang="en-US" sz="2200" dirty="0">
                <a:latin typeface="+mj-lt"/>
                <a:cs typeface="Arial"/>
              </a:rPr>
              <a:t> </a:t>
            </a:r>
            <a:r>
              <a:rPr lang="en-US" sz="2200" dirty="0" err="1">
                <a:latin typeface="+mj-lt"/>
                <a:cs typeface="Arial"/>
              </a:rPr>
              <a:t>fatiguée</a:t>
            </a:r>
            <a:r>
              <a:rPr lang="en-US" sz="2200" dirty="0">
                <a:latin typeface="+mj-lt"/>
                <a:cs typeface="Arial"/>
              </a:rPr>
              <a:t> après le service et je dispose de </a:t>
            </a:r>
            <a:r>
              <a:rPr lang="en-US" sz="2200" dirty="0" err="1">
                <a:latin typeface="+mj-lt"/>
                <a:cs typeface="Arial"/>
              </a:rPr>
              <a:t>si</a:t>
            </a:r>
            <a:r>
              <a:rPr lang="en-US" sz="2200" dirty="0">
                <a:latin typeface="+mj-lt"/>
                <a:cs typeface="Arial"/>
              </a:rPr>
              <a:t> </a:t>
            </a:r>
            <a:r>
              <a:rPr lang="en-US" sz="2200" dirty="0" err="1">
                <a:latin typeface="+mj-lt"/>
                <a:cs typeface="Arial"/>
              </a:rPr>
              <a:t>peu</a:t>
            </a:r>
            <a:r>
              <a:rPr lang="en-US" sz="2200" dirty="0">
                <a:latin typeface="+mj-lt"/>
                <a:cs typeface="Arial"/>
              </a:rPr>
              <a:t> de temps. </a:t>
            </a:r>
            <a:r>
              <a:rPr lang="en-US" sz="2200" dirty="0" err="1">
                <a:latin typeface="+mj-lt"/>
                <a:cs typeface="Arial"/>
              </a:rPr>
              <a:t>Rejoindre</a:t>
            </a:r>
            <a:r>
              <a:rPr lang="en-US" sz="2200" dirty="0">
                <a:latin typeface="+mj-lt"/>
                <a:cs typeface="Arial"/>
              </a:rPr>
              <a:t> </a:t>
            </a:r>
            <a:r>
              <a:rPr lang="en-US" sz="2200" dirty="0" err="1">
                <a:latin typeface="+mj-lt"/>
                <a:cs typeface="Arial"/>
              </a:rPr>
              <a:t>une</a:t>
            </a:r>
            <a:r>
              <a:rPr lang="en-US" sz="2200" dirty="0">
                <a:latin typeface="+mj-lt"/>
                <a:cs typeface="Arial"/>
              </a:rPr>
              <a:t> salle de sport </a:t>
            </a:r>
            <a:r>
              <a:rPr lang="en-US" sz="2200" dirty="0" err="1">
                <a:latin typeface="+mj-lt"/>
                <a:cs typeface="Arial"/>
              </a:rPr>
              <a:t>coûte</a:t>
            </a:r>
            <a:r>
              <a:rPr lang="en-US" sz="2200" dirty="0">
                <a:latin typeface="+mj-lt"/>
                <a:cs typeface="Arial"/>
              </a:rPr>
              <a:t> </a:t>
            </a:r>
            <a:r>
              <a:rPr lang="en-US" sz="2200" dirty="0" err="1">
                <a:latin typeface="+mj-lt"/>
                <a:cs typeface="Arial"/>
              </a:rPr>
              <a:t>cher</a:t>
            </a:r>
            <a:r>
              <a:rPr lang="en-US" sz="2200" dirty="0">
                <a:latin typeface="+mj-lt"/>
                <a:cs typeface="Arial"/>
              </a:rPr>
              <a:t>, et je </a:t>
            </a:r>
            <a:r>
              <a:rPr lang="en-US" sz="2200" dirty="0" err="1">
                <a:latin typeface="+mj-lt"/>
                <a:cs typeface="Arial"/>
              </a:rPr>
              <a:t>finirais</a:t>
            </a:r>
            <a:r>
              <a:rPr lang="en-US" sz="2200" dirty="0">
                <a:latin typeface="+mj-lt"/>
                <a:cs typeface="Arial"/>
              </a:rPr>
              <a:t> </a:t>
            </a:r>
            <a:r>
              <a:rPr lang="en-US" sz="2200" dirty="0" err="1">
                <a:latin typeface="+mj-lt"/>
                <a:cs typeface="Arial"/>
              </a:rPr>
              <a:t>probablement</a:t>
            </a:r>
            <a:r>
              <a:rPr lang="en-US" sz="2200" dirty="0">
                <a:latin typeface="+mj-lt"/>
                <a:cs typeface="Arial"/>
              </a:rPr>
              <a:t> par manger beaucoup de </a:t>
            </a:r>
            <a:r>
              <a:rPr lang="en-US" sz="2200" dirty="0" err="1">
                <a:latin typeface="+mj-lt"/>
                <a:cs typeface="Arial"/>
              </a:rPr>
              <a:t>toute</a:t>
            </a:r>
            <a:r>
              <a:rPr lang="en-US" sz="2200" dirty="0">
                <a:latin typeface="+mj-lt"/>
                <a:cs typeface="Arial"/>
              </a:rPr>
              <a:t> </a:t>
            </a:r>
            <a:r>
              <a:rPr lang="en-US" sz="2200" dirty="0" err="1">
                <a:latin typeface="+mj-lt"/>
                <a:cs typeface="Arial"/>
              </a:rPr>
              <a:t>façon</a:t>
            </a:r>
            <a:r>
              <a:rPr lang="en-US" sz="2200" dirty="0">
                <a:latin typeface="+mj-lt"/>
                <a:cs typeface="Arial"/>
              </a:rPr>
              <a:t> </a:t>
            </a:r>
            <a:r>
              <a:rPr lang="en-US" sz="2200" dirty="0" err="1">
                <a:latin typeface="+mj-lt"/>
                <a:cs typeface="Arial"/>
              </a:rPr>
              <a:t>quand</a:t>
            </a:r>
            <a:r>
              <a:rPr lang="en-US" sz="2200" dirty="0">
                <a:latin typeface="+mj-lt"/>
                <a:cs typeface="Arial"/>
              </a:rPr>
              <a:t> </a:t>
            </a:r>
            <a:r>
              <a:rPr lang="en-US" sz="2200" dirty="0" err="1">
                <a:latin typeface="+mj-lt"/>
                <a:cs typeface="Arial"/>
              </a:rPr>
              <a:t>j’arrive</a:t>
            </a:r>
            <a:r>
              <a:rPr lang="en-US" sz="2200" dirty="0">
                <a:latin typeface="+mj-lt"/>
                <a:cs typeface="Arial"/>
              </a:rPr>
              <a:t> à la </a:t>
            </a:r>
            <a:r>
              <a:rPr lang="en-US" sz="2200" dirty="0" err="1">
                <a:latin typeface="+mj-lt"/>
                <a:cs typeface="Arial"/>
              </a:rPr>
              <a:t>maison</a:t>
            </a:r>
            <a:r>
              <a:rPr lang="en-US" sz="2200" dirty="0">
                <a:latin typeface="+mj-lt"/>
                <a:cs typeface="Arial"/>
              </a:rPr>
              <a:t> </a:t>
            </a:r>
            <a:r>
              <a:rPr lang="en-US" sz="2200" dirty="0" err="1">
                <a:latin typeface="+mj-lt"/>
                <a:cs typeface="Arial"/>
              </a:rPr>
              <a:t>parce</a:t>
            </a:r>
            <a:r>
              <a:rPr lang="en-US" sz="2200" dirty="0">
                <a:latin typeface="+mj-lt"/>
                <a:cs typeface="Arial"/>
              </a:rPr>
              <a:t> que </a:t>
            </a:r>
            <a:r>
              <a:rPr lang="en-US" sz="2200" dirty="0" err="1">
                <a:latin typeface="+mj-lt"/>
                <a:cs typeface="Arial"/>
              </a:rPr>
              <a:t>j’aurai</a:t>
            </a:r>
            <a:r>
              <a:rPr lang="en-US" sz="2200" dirty="0">
                <a:latin typeface="+mj-lt"/>
                <a:cs typeface="Arial"/>
              </a:rPr>
              <a:t> </a:t>
            </a:r>
            <a:r>
              <a:rPr lang="en-US" sz="2200" dirty="0" err="1">
                <a:latin typeface="+mj-lt"/>
                <a:cs typeface="Arial"/>
              </a:rPr>
              <a:t>tellement</a:t>
            </a:r>
            <a:r>
              <a:rPr lang="en-US" sz="2200" dirty="0">
                <a:latin typeface="+mj-lt"/>
                <a:cs typeface="Arial"/>
              </a:rPr>
              <a:t> </a:t>
            </a:r>
            <a:r>
              <a:rPr lang="en-US" sz="2200" dirty="0" err="1">
                <a:latin typeface="+mj-lt"/>
                <a:cs typeface="Arial"/>
              </a:rPr>
              <a:t>faim</a:t>
            </a:r>
            <a:r>
              <a:rPr lang="en-US" sz="2200" dirty="0">
                <a:latin typeface="+mj-lt"/>
                <a:cs typeface="Arial"/>
              </a:rPr>
              <a:t>. »</a:t>
            </a:r>
          </a:p>
        </p:txBody>
      </p:sp>
      <p:sp>
        <p:nvSpPr>
          <p:cNvPr id="4" name="Content Placeholder 2">
            <a:extLst>
              <a:ext uri="{FF2B5EF4-FFF2-40B4-BE49-F238E27FC236}">
                <a16:creationId xmlns:a16="http://schemas.microsoft.com/office/drawing/2014/main" id="{A75BB31C-F2E1-8E47-AAE4-71DAD9B052AB}"/>
              </a:ext>
            </a:extLst>
          </p:cNvPr>
          <p:cNvSpPr txBox="1">
            <a:spLocks/>
          </p:cNvSpPr>
          <p:nvPr/>
        </p:nvSpPr>
        <p:spPr bwMode="auto">
          <a:xfrm>
            <a:off x="534474" y="4727822"/>
            <a:ext cx="5896303" cy="15030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AFBD21"/>
              </a:buClr>
              <a:buFont typeface="Arial" panose="020B0604020202020204" pitchFamily="34"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Clr>
                <a:srgbClr val="AFBD21"/>
              </a:buClr>
              <a:buFont typeface="Arial" panose="020B0604020202020204" pitchFamily="34" charset="0"/>
              <a:buChar char="–"/>
              <a:defRPr sz="26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Clr>
                <a:srgbClr val="AFBD21"/>
              </a:buClr>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Clr>
                <a:srgbClr val="AFBD21"/>
              </a:buClr>
              <a:buFont typeface="Arial" panose="020B0604020202020204" pitchFamily="34" charset="0"/>
              <a:buChar char="–"/>
              <a:defRPr sz="22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Clr>
                <a:srgbClr val="AFBD21"/>
              </a:buClr>
              <a:buFont typeface="Arial" panose="020B0604020202020204"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000"/>
              </a:spcBef>
              <a:buNone/>
            </a:pPr>
            <a:r>
              <a:rPr lang="en-US" sz="2200" b="1" dirty="0" err="1">
                <a:solidFill>
                  <a:schemeClr val="tx1">
                    <a:lumMod val="75000"/>
                    <a:lumOff val="25000"/>
                  </a:schemeClr>
                </a:solidFill>
              </a:rPr>
              <a:t>Prestataire</a:t>
            </a:r>
            <a:r>
              <a:rPr lang="en-US" sz="2200" b="1" dirty="0">
                <a:solidFill>
                  <a:schemeClr val="tx1">
                    <a:lumMod val="75000"/>
                    <a:lumOff val="25000"/>
                  </a:schemeClr>
                </a:solidFill>
              </a:rPr>
              <a:t> </a:t>
            </a:r>
            <a:r>
              <a:rPr lang="en-US" sz="2200" dirty="0">
                <a:solidFill>
                  <a:schemeClr val="tx1">
                    <a:lumMod val="75000"/>
                    <a:lumOff val="25000"/>
                  </a:schemeClr>
                </a:solidFill>
              </a:rPr>
              <a:t>: </a:t>
            </a:r>
            <a:r>
              <a:rPr lang="en-US" sz="2200" dirty="0">
                <a:cs typeface="Calibri" panose="020F0502020204030204" pitchFamily="34" charset="0"/>
              </a:rPr>
              <a:t>« </a:t>
            </a:r>
            <a:r>
              <a:rPr lang="en-US" sz="2200" dirty="0" err="1">
                <a:solidFill>
                  <a:schemeClr val="tx1">
                    <a:lumMod val="75000"/>
                    <a:lumOff val="25000"/>
                  </a:schemeClr>
                </a:solidFill>
              </a:rPr>
              <a:t>D’une</a:t>
            </a:r>
            <a:r>
              <a:rPr lang="en-US" sz="2200" dirty="0">
                <a:solidFill>
                  <a:schemeClr val="tx1">
                    <a:lumMod val="75000"/>
                    <a:lumOff val="25000"/>
                  </a:schemeClr>
                </a:solidFill>
              </a:rPr>
              <a:t> part faire des </a:t>
            </a:r>
            <a:r>
              <a:rPr lang="en-US" sz="2200" dirty="0" err="1">
                <a:solidFill>
                  <a:schemeClr val="tx1">
                    <a:lumMod val="75000"/>
                    <a:lumOff val="25000"/>
                  </a:schemeClr>
                </a:solidFill>
              </a:rPr>
              <a:t>exercices</a:t>
            </a:r>
            <a:r>
              <a:rPr lang="en-US" sz="2200" dirty="0">
                <a:solidFill>
                  <a:schemeClr val="tx1">
                    <a:lumMod val="75000"/>
                    <a:lumOff val="25000"/>
                  </a:schemeClr>
                </a:solidFill>
              </a:rPr>
              <a:t> </a:t>
            </a:r>
            <a:r>
              <a:rPr lang="en-US" sz="2200" dirty="0" err="1">
                <a:solidFill>
                  <a:schemeClr val="tx1">
                    <a:lumMod val="75000"/>
                    <a:lumOff val="25000"/>
                  </a:schemeClr>
                </a:solidFill>
              </a:rPr>
              <a:t>vous</a:t>
            </a:r>
            <a:r>
              <a:rPr lang="en-US" sz="2200" dirty="0">
                <a:solidFill>
                  <a:schemeClr val="tx1">
                    <a:lumMod val="75000"/>
                    <a:lumOff val="25000"/>
                  </a:schemeClr>
                </a:solidFill>
              </a:rPr>
              <a:t> </a:t>
            </a:r>
            <a:r>
              <a:rPr lang="en-US" sz="2200" dirty="0" err="1">
                <a:solidFill>
                  <a:schemeClr val="tx1">
                    <a:lumMod val="75000"/>
                    <a:lumOff val="25000"/>
                  </a:schemeClr>
                </a:solidFill>
              </a:rPr>
              <a:t>coûterait</a:t>
            </a:r>
            <a:r>
              <a:rPr lang="en-US" sz="2200" dirty="0">
                <a:solidFill>
                  <a:schemeClr val="tx1">
                    <a:lumMod val="75000"/>
                    <a:lumOff val="25000"/>
                  </a:schemeClr>
                </a:solidFill>
              </a:rPr>
              <a:t> du temps et de </a:t>
            </a:r>
            <a:r>
              <a:rPr lang="en-US" sz="2200" dirty="0" err="1">
                <a:solidFill>
                  <a:schemeClr val="tx1">
                    <a:lumMod val="75000"/>
                    <a:lumOff val="25000"/>
                  </a:schemeClr>
                </a:solidFill>
              </a:rPr>
              <a:t>l’argent</a:t>
            </a:r>
            <a:r>
              <a:rPr lang="en-US" sz="2200" dirty="0">
                <a:solidFill>
                  <a:schemeClr val="tx1">
                    <a:lumMod val="75000"/>
                    <a:lumOff val="25000"/>
                  </a:schemeClr>
                </a:solidFill>
              </a:rPr>
              <a:t>, </a:t>
            </a:r>
            <a:r>
              <a:rPr lang="en-US" sz="2200" dirty="0" err="1">
                <a:solidFill>
                  <a:schemeClr val="tx1">
                    <a:lumMod val="75000"/>
                    <a:lumOff val="25000"/>
                  </a:schemeClr>
                </a:solidFill>
              </a:rPr>
              <a:t>mais</a:t>
            </a:r>
            <a:r>
              <a:rPr lang="en-US" sz="2200" dirty="0">
                <a:solidFill>
                  <a:schemeClr val="tx1">
                    <a:lumMod val="75000"/>
                    <a:lumOff val="25000"/>
                  </a:schemeClr>
                </a:solidFill>
              </a:rPr>
              <a:t>, </a:t>
            </a:r>
            <a:r>
              <a:rPr lang="en-US" sz="2200" dirty="0" err="1">
                <a:solidFill>
                  <a:schemeClr val="tx1">
                    <a:lumMod val="75000"/>
                    <a:lumOff val="25000"/>
                  </a:schemeClr>
                </a:solidFill>
              </a:rPr>
              <a:t>d’autre</a:t>
            </a:r>
            <a:r>
              <a:rPr lang="en-US" sz="2200" dirty="0">
                <a:solidFill>
                  <a:schemeClr val="tx1">
                    <a:lumMod val="75000"/>
                    <a:lumOff val="25000"/>
                  </a:schemeClr>
                </a:solidFill>
              </a:rPr>
              <a:t> part, </a:t>
            </a:r>
            <a:r>
              <a:rPr lang="en-US" sz="2200" dirty="0" err="1">
                <a:solidFill>
                  <a:schemeClr val="tx1">
                    <a:lumMod val="75000"/>
                    <a:lumOff val="25000"/>
                  </a:schemeClr>
                </a:solidFill>
              </a:rPr>
              <a:t>vous</a:t>
            </a:r>
            <a:r>
              <a:rPr lang="en-US" sz="2200" dirty="0">
                <a:solidFill>
                  <a:schemeClr val="tx1">
                    <a:lumMod val="75000"/>
                    <a:lumOff val="25000"/>
                  </a:schemeClr>
                </a:solidFill>
              </a:rPr>
              <a:t> </a:t>
            </a:r>
            <a:r>
              <a:rPr lang="en-US" sz="2200" dirty="0" err="1">
                <a:solidFill>
                  <a:schemeClr val="tx1">
                    <a:lumMod val="75000"/>
                    <a:lumOff val="25000"/>
                  </a:schemeClr>
                </a:solidFill>
              </a:rPr>
              <a:t>aurez</a:t>
            </a:r>
            <a:r>
              <a:rPr lang="en-US" sz="2200" dirty="0">
                <a:solidFill>
                  <a:schemeClr val="tx1">
                    <a:lumMod val="75000"/>
                    <a:lumOff val="25000"/>
                  </a:schemeClr>
                </a:solidFill>
              </a:rPr>
              <a:t> plus </a:t>
            </a:r>
            <a:r>
              <a:rPr lang="en-US" sz="2200" dirty="0" err="1">
                <a:solidFill>
                  <a:schemeClr val="tx1">
                    <a:lumMod val="75000"/>
                    <a:lumOff val="25000"/>
                  </a:schemeClr>
                </a:solidFill>
              </a:rPr>
              <a:t>d’energie</a:t>
            </a:r>
            <a:r>
              <a:rPr lang="en-US" sz="2200" dirty="0">
                <a:solidFill>
                  <a:schemeClr val="tx1">
                    <a:lumMod val="75000"/>
                    <a:lumOff val="25000"/>
                  </a:schemeClr>
                </a:solidFill>
              </a:rPr>
              <a:t> et </a:t>
            </a:r>
            <a:r>
              <a:rPr lang="en-US" sz="2200" dirty="0" err="1">
                <a:solidFill>
                  <a:schemeClr val="tx1">
                    <a:lumMod val="75000"/>
                    <a:lumOff val="25000"/>
                  </a:schemeClr>
                </a:solidFill>
              </a:rPr>
              <a:t>vous</a:t>
            </a:r>
            <a:r>
              <a:rPr lang="en-US" sz="2200" dirty="0">
                <a:solidFill>
                  <a:schemeClr val="tx1">
                    <a:lumMod val="75000"/>
                    <a:lumOff val="25000"/>
                  </a:schemeClr>
                </a:solidFill>
              </a:rPr>
              <a:t> </a:t>
            </a:r>
            <a:r>
              <a:rPr lang="en-US" sz="2200" dirty="0" err="1">
                <a:solidFill>
                  <a:schemeClr val="tx1">
                    <a:lumMod val="75000"/>
                    <a:lumOff val="25000"/>
                  </a:schemeClr>
                </a:solidFill>
              </a:rPr>
              <a:t>vous</a:t>
            </a:r>
            <a:r>
              <a:rPr lang="en-US" sz="2200" dirty="0">
                <a:solidFill>
                  <a:schemeClr val="tx1">
                    <a:lumMod val="75000"/>
                    <a:lumOff val="25000"/>
                  </a:schemeClr>
                </a:solidFill>
              </a:rPr>
              <a:t> </a:t>
            </a:r>
            <a:r>
              <a:rPr lang="en-US" sz="2200" dirty="0" err="1">
                <a:solidFill>
                  <a:schemeClr val="tx1">
                    <a:lumMod val="75000"/>
                    <a:lumOff val="25000"/>
                  </a:schemeClr>
                </a:solidFill>
              </a:rPr>
              <a:t>sentirez</a:t>
            </a:r>
            <a:r>
              <a:rPr lang="en-US" sz="2200" dirty="0">
                <a:solidFill>
                  <a:schemeClr val="tx1">
                    <a:lumMod val="75000"/>
                    <a:lumOff val="25000"/>
                  </a:schemeClr>
                </a:solidFill>
              </a:rPr>
              <a:t> </a:t>
            </a:r>
            <a:r>
              <a:rPr lang="en-US" sz="2200" dirty="0" err="1">
                <a:solidFill>
                  <a:schemeClr val="tx1">
                    <a:lumMod val="75000"/>
                    <a:lumOff val="25000"/>
                  </a:schemeClr>
                </a:solidFill>
              </a:rPr>
              <a:t>mieux</a:t>
            </a:r>
            <a:r>
              <a:rPr lang="en-US" sz="2200" dirty="0">
                <a:solidFill>
                  <a:schemeClr val="tx1">
                    <a:lumMod val="75000"/>
                    <a:lumOff val="25000"/>
                  </a:schemeClr>
                </a:solidFill>
              </a:rPr>
              <a:t>. </a:t>
            </a:r>
            <a:r>
              <a:rPr lang="en-US" sz="2200" dirty="0"/>
              <a:t>»</a:t>
            </a:r>
            <a:endParaRPr lang="en-US" sz="2200" i="1" dirty="0">
              <a:solidFill>
                <a:schemeClr val="tx1">
                  <a:lumMod val="75000"/>
                  <a:lumOff val="25000"/>
                </a:schemeClr>
              </a:solidFill>
            </a:endParaRPr>
          </a:p>
        </p:txBody>
      </p:sp>
      <p:pic>
        <p:nvPicPr>
          <p:cNvPr id="5" name="Picture 4">
            <a:extLst>
              <a:ext uri="{FF2B5EF4-FFF2-40B4-BE49-F238E27FC236}">
                <a16:creationId xmlns:a16="http://schemas.microsoft.com/office/drawing/2014/main" id="{DA63BC2A-8026-4649-8659-46ADC13A80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5753" y="2259558"/>
            <a:ext cx="2457679" cy="3251699"/>
          </a:xfrm>
          <a:prstGeom prst="rect">
            <a:avLst/>
          </a:prstGeom>
          <a:ln>
            <a:noFill/>
          </a:ln>
          <a:effectLst>
            <a:softEdge rad="112500"/>
          </a:effectLst>
        </p:spPr>
      </p:pic>
    </p:spTree>
    <p:extLst>
      <p:ext uri="{BB962C8B-B14F-4D97-AF65-F5344CB8AC3E}">
        <p14:creationId xmlns:p14="http://schemas.microsoft.com/office/powerpoint/2010/main" val="283329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EpiC chart color options">
      <a:dk1>
        <a:srgbClr val="000000"/>
      </a:dk1>
      <a:lt1>
        <a:srgbClr val="FFFFFF"/>
      </a:lt1>
      <a:dk2>
        <a:srgbClr val="44546A"/>
      </a:dk2>
      <a:lt2>
        <a:srgbClr val="E7E6E6"/>
      </a:lt2>
      <a:accent1>
        <a:srgbClr val="577F9F"/>
      </a:accent1>
      <a:accent2>
        <a:srgbClr val="10244D"/>
      </a:accent2>
      <a:accent3>
        <a:srgbClr val="DDEAF6"/>
      </a:accent3>
      <a:accent4>
        <a:srgbClr val="E63339"/>
      </a:accent4>
      <a:accent5>
        <a:srgbClr val="BCBBC0"/>
      </a:accent5>
      <a:accent6>
        <a:srgbClr val="919194"/>
      </a:accent6>
      <a:hlink>
        <a:srgbClr val="E63339"/>
      </a:hlink>
      <a:folHlink>
        <a:srgbClr val="577F9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2669</Words>
  <Application>Microsoft Office PowerPoint</Application>
  <PresentationFormat>Letter Paper (8.5x11 in)</PresentationFormat>
  <Paragraphs>150</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Office Theme</vt:lpstr>
      <vt:lpstr>Écoute réflective</vt:lpstr>
      <vt:lpstr>PowerPoint Presentation</vt:lpstr>
      <vt:lpstr>Les réflexions</vt:lpstr>
      <vt:lpstr>Le diagramme d’écoute</vt:lpstr>
      <vt:lpstr>Exemples de réflexion verbale</vt:lpstr>
      <vt:lpstr>Niveaux de réflexion : simple</vt:lpstr>
      <vt:lpstr>Niveaux de réflexion : complexes</vt:lpstr>
      <vt:lpstr>Refléter les sentiments</vt:lpstr>
      <vt:lpstr>Réflexion double face</vt:lpstr>
      <vt:lpstr>Résumer</vt:lpstr>
      <vt:lpstr>Résumé</vt:lpstr>
      <vt:lpstr>Les avantages de l’écoute réflective</vt:lpstr>
      <vt:lpstr>Les énoncés empathiques ne sont pas :</vt:lpstr>
      <vt:lpstr>Texte de réflexion</vt:lpstr>
      <vt:lpstr>Y a-t-il des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Écoute Réfléchie</dc:title>
  <dc:creator/>
  <cp:lastModifiedBy/>
  <cp:revision>64</cp:revision>
  <dcterms:created xsi:type="dcterms:W3CDTF">2020-06-11T15:29:16Z</dcterms:created>
  <dcterms:modified xsi:type="dcterms:W3CDTF">2021-09-08T23:20:31Z</dcterms:modified>
</cp:coreProperties>
</file>