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8" r:id="rId1"/>
  </p:sldMasterIdLst>
  <p:notesMasterIdLst>
    <p:notesMasterId r:id="rId12"/>
  </p:notesMasterIdLst>
  <p:sldIdLst>
    <p:sldId id="257" r:id="rId2"/>
    <p:sldId id="272" r:id="rId3"/>
    <p:sldId id="1044" r:id="rId4"/>
    <p:sldId id="1045" r:id="rId5"/>
    <p:sldId id="1042" r:id="rId6"/>
    <p:sldId id="1043" r:id="rId7"/>
    <p:sldId id="1047" r:id="rId8"/>
    <p:sldId id="264" r:id="rId9"/>
    <p:sldId id="265" r:id="rId10"/>
    <p:sldId id="260" r:id="rId11"/>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F9F"/>
    <a:srgbClr val="F7F7F7"/>
    <a:srgbClr val="E73439"/>
    <a:srgbClr val="BBBDBF"/>
    <a:srgbClr val="FFFFFF"/>
    <a:srgbClr val="CC4145"/>
    <a:srgbClr val="DEEBF7"/>
    <a:srgbClr val="11254D"/>
    <a:srgbClr val="BCBCC0"/>
    <a:srgbClr val="456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07"/>
    <p:restoredTop sz="81149" autoAdjust="0"/>
  </p:normalViewPr>
  <p:slideViewPr>
    <p:cSldViewPr snapToGrid="0" snapToObjects="1">
      <p:cViewPr varScale="1">
        <p:scale>
          <a:sx n="66" d="100"/>
          <a:sy n="66" d="100"/>
        </p:scale>
        <p:origin x="72" y="714"/>
      </p:cViewPr>
      <p:guideLst/>
    </p:cSldViewPr>
  </p:slideViewPr>
  <p:notesTextViewPr>
    <p:cViewPr>
      <p:scale>
        <a:sx n="3" d="2"/>
        <a:sy n="3" d="2"/>
      </p:scale>
      <p:origin x="0" y="0"/>
    </p:cViewPr>
  </p:notesTextViewPr>
  <p:sorterViewPr>
    <p:cViewPr>
      <p:scale>
        <a:sx n="200" d="100"/>
        <a:sy n="200" d="100"/>
      </p:scale>
      <p:origin x="0" y="-6930"/>
    </p:cViewPr>
  </p:sorterViewPr>
  <p:notesViewPr>
    <p:cSldViewPr snapToGrid="0" snapToObjects="1" showGuides="1">
      <p:cViewPr varScale="1">
        <p:scale>
          <a:sx n="90" d="100"/>
          <a:sy n="90" d="100"/>
        </p:scale>
        <p:origin x="91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7EB05-7FE8-4597-BFDF-1E8F99C800B3}" type="doc">
      <dgm:prSet loTypeId="urn:microsoft.com/office/officeart/2005/8/layout/hProcess9" loCatId="process" qsTypeId="urn:microsoft.com/office/officeart/2005/8/quickstyle/simple1#14" qsCatId="simple" csTypeId="urn:microsoft.com/office/officeart/2005/8/colors/colorful1" csCatId="colorful" phldr="1"/>
      <dgm:spPr/>
    </dgm:pt>
    <dgm:pt modelId="{D3981515-D5D4-49DD-B6C1-434A1381C4A4}">
      <dgm:prSet phldrT="[Text]"/>
      <dgm:spPr/>
      <dgm:t>
        <a:bodyPr/>
        <a:lstStyle/>
        <a:p>
          <a:r>
            <a:rPr lang="en-US" dirty="0"/>
            <a:t>Informer</a:t>
          </a:r>
        </a:p>
      </dgm:t>
    </dgm:pt>
    <dgm:pt modelId="{ECA5DF44-DF21-4596-B3B5-81C9495A48D5}" type="parTrans" cxnId="{57588C36-708E-4745-ACB6-96CC5CA2B224}">
      <dgm:prSet/>
      <dgm:spPr/>
      <dgm:t>
        <a:bodyPr/>
        <a:lstStyle/>
        <a:p>
          <a:endParaRPr lang="en-US"/>
        </a:p>
      </dgm:t>
    </dgm:pt>
    <dgm:pt modelId="{B756B99C-4092-4DD3-A09F-F8C881D5479D}" type="sibTrans" cxnId="{57588C36-708E-4745-ACB6-96CC5CA2B224}">
      <dgm:prSet/>
      <dgm:spPr/>
      <dgm:t>
        <a:bodyPr/>
        <a:lstStyle/>
        <a:p>
          <a:endParaRPr lang="en-US"/>
        </a:p>
      </dgm:t>
    </dgm:pt>
    <dgm:pt modelId="{CD6DACBA-1D7B-437F-A46A-0490993739ED}">
      <dgm:prSet phldrT="[Text]"/>
      <dgm:spPr/>
      <dgm:t>
        <a:bodyPr/>
        <a:lstStyle/>
        <a:p>
          <a:r>
            <a:rPr lang="en-US" dirty="0" err="1"/>
            <a:t>Enseigner</a:t>
          </a:r>
          <a:r>
            <a:rPr lang="en-US" dirty="0"/>
            <a:t> les </a:t>
          </a:r>
          <a:r>
            <a:rPr lang="en-US" dirty="0" err="1"/>
            <a:t>compétences</a:t>
          </a:r>
          <a:endParaRPr lang="en-US" dirty="0"/>
        </a:p>
      </dgm:t>
    </dgm:pt>
    <dgm:pt modelId="{733CE4D4-A271-4469-B18B-02B79495F432}" type="parTrans" cxnId="{4B4190BB-21F5-498D-A648-AE31C8435017}">
      <dgm:prSet/>
      <dgm:spPr/>
      <dgm:t>
        <a:bodyPr/>
        <a:lstStyle/>
        <a:p>
          <a:endParaRPr lang="en-US"/>
        </a:p>
      </dgm:t>
    </dgm:pt>
    <dgm:pt modelId="{AB936D85-2A9A-4525-B3CC-B69449D238E4}" type="sibTrans" cxnId="{4B4190BB-21F5-498D-A648-AE31C8435017}">
      <dgm:prSet/>
      <dgm:spPr/>
      <dgm:t>
        <a:bodyPr/>
        <a:lstStyle/>
        <a:p>
          <a:endParaRPr lang="en-US"/>
        </a:p>
      </dgm:t>
    </dgm:pt>
    <dgm:pt modelId="{E25C4DAA-872F-4BA7-8477-D5D59BBF5943}">
      <dgm:prSet phldrT="[Text]"/>
      <dgm:spPr>
        <a:solidFill>
          <a:schemeClr val="accent6">
            <a:lumMod val="75000"/>
          </a:schemeClr>
        </a:solidFill>
      </dgm:spPr>
      <dgm:t>
        <a:bodyPr/>
        <a:lstStyle/>
        <a:p>
          <a:r>
            <a:rPr lang="en-US" dirty="0" err="1"/>
            <a:t>Fournir</a:t>
          </a:r>
          <a:r>
            <a:rPr lang="en-US" dirty="0"/>
            <a:t> les </a:t>
          </a:r>
          <a:r>
            <a:rPr lang="en-US" dirty="0" err="1"/>
            <a:t>moyens</a:t>
          </a:r>
          <a:endParaRPr lang="en-US" dirty="0"/>
        </a:p>
      </dgm:t>
    </dgm:pt>
    <dgm:pt modelId="{9656883D-5FEE-4C33-9403-9E50E4BCE737}" type="parTrans" cxnId="{2D8ABF15-3964-43D3-97E3-648223E373C2}">
      <dgm:prSet/>
      <dgm:spPr/>
      <dgm:t>
        <a:bodyPr/>
        <a:lstStyle/>
        <a:p>
          <a:endParaRPr lang="en-US"/>
        </a:p>
      </dgm:t>
    </dgm:pt>
    <dgm:pt modelId="{54D9DAFE-552E-491F-8918-7EF3B2C77A75}" type="sibTrans" cxnId="{2D8ABF15-3964-43D3-97E3-648223E373C2}">
      <dgm:prSet/>
      <dgm:spPr/>
      <dgm:t>
        <a:bodyPr/>
        <a:lstStyle/>
        <a:p>
          <a:endParaRPr lang="en-US"/>
        </a:p>
      </dgm:t>
    </dgm:pt>
    <dgm:pt modelId="{EE91F937-085D-4DDD-8515-331D3488447A}">
      <dgm:prSet/>
      <dgm:spPr>
        <a:solidFill>
          <a:schemeClr val="accent1"/>
        </a:solidFill>
      </dgm:spPr>
      <dgm:t>
        <a:bodyPr/>
        <a:lstStyle/>
        <a:p>
          <a:r>
            <a:rPr lang="en-US" dirty="0" err="1"/>
            <a:t>Motiver</a:t>
          </a:r>
          <a:endParaRPr lang="en-US" dirty="0"/>
        </a:p>
      </dgm:t>
    </dgm:pt>
    <dgm:pt modelId="{7F5BC6A1-0237-4CFB-B59C-DF16F46CD03A}" type="parTrans" cxnId="{39D37DEB-CE53-4035-B473-94D8E749BA2F}">
      <dgm:prSet/>
      <dgm:spPr/>
      <dgm:t>
        <a:bodyPr/>
        <a:lstStyle/>
        <a:p>
          <a:endParaRPr lang="en-US"/>
        </a:p>
      </dgm:t>
    </dgm:pt>
    <dgm:pt modelId="{A3B1E260-14FD-4583-8B8C-7FF7C6C666F9}" type="sibTrans" cxnId="{39D37DEB-CE53-4035-B473-94D8E749BA2F}">
      <dgm:prSet/>
      <dgm:spPr/>
      <dgm:t>
        <a:bodyPr/>
        <a:lstStyle/>
        <a:p>
          <a:endParaRPr lang="en-US"/>
        </a:p>
      </dgm:t>
    </dgm:pt>
    <dgm:pt modelId="{C18C7B13-493B-440E-AE9B-4FAEB486AA23}" type="pres">
      <dgm:prSet presAssocID="{EFB7EB05-7FE8-4597-BFDF-1E8F99C800B3}" presName="CompostProcess" presStyleCnt="0">
        <dgm:presLayoutVars>
          <dgm:dir/>
          <dgm:resizeHandles val="exact"/>
        </dgm:presLayoutVars>
      </dgm:prSet>
      <dgm:spPr/>
    </dgm:pt>
    <dgm:pt modelId="{2B04DC2E-EE53-40A9-B03E-7239F5919BDB}" type="pres">
      <dgm:prSet presAssocID="{EFB7EB05-7FE8-4597-BFDF-1E8F99C800B3}" presName="arrow" presStyleLbl="bgShp" presStyleIdx="0" presStyleCnt="1" custLinFactNeighborY="289"/>
      <dgm:spPr/>
    </dgm:pt>
    <dgm:pt modelId="{CE8DDCDF-83AD-42CC-92E1-4AAD11D9C745}" type="pres">
      <dgm:prSet presAssocID="{EFB7EB05-7FE8-4597-BFDF-1E8F99C800B3}" presName="linearProcess" presStyleCnt="0"/>
      <dgm:spPr/>
    </dgm:pt>
    <dgm:pt modelId="{694D9A0A-A745-47A6-8E5C-3DD0591549A1}" type="pres">
      <dgm:prSet presAssocID="{D3981515-D5D4-49DD-B6C1-434A1381C4A4}" presName="textNode" presStyleLbl="node1" presStyleIdx="0" presStyleCnt="4">
        <dgm:presLayoutVars>
          <dgm:bulletEnabled val="1"/>
        </dgm:presLayoutVars>
      </dgm:prSet>
      <dgm:spPr/>
    </dgm:pt>
    <dgm:pt modelId="{7722E128-36E2-46EA-A0A4-A602FAC8B4CA}" type="pres">
      <dgm:prSet presAssocID="{B756B99C-4092-4DD3-A09F-F8C881D5479D}" presName="sibTrans" presStyleCnt="0"/>
      <dgm:spPr/>
    </dgm:pt>
    <dgm:pt modelId="{0CFB6955-9123-45CC-ADD9-E0DEED712E4A}" type="pres">
      <dgm:prSet presAssocID="{EE91F937-085D-4DDD-8515-331D3488447A}" presName="textNode" presStyleLbl="node1" presStyleIdx="1" presStyleCnt="4">
        <dgm:presLayoutVars>
          <dgm:bulletEnabled val="1"/>
        </dgm:presLayoutVars>
      </dgm:prSet>
      <dgm:spPr/>
    </dgm:pt>
    <dgm:pt modelId="{1DB2C1A7-7BB8-4173-9756-1EC37E3CEBB4}" type="pres">
      <dgm:prSet presAssocID="{A3B1E260-14FD-4583-8B8C-7FF7C6C666F9}" presName="sibTrans" presStyleCnt="0"/>
      <dgm:spPr/>
    </dgm:pt>
    <dgm:pt modelId="{603BF9CB-F067-4530-B415-415BD3CB68AE}" type="pres">
      <dgm:prSet presAssocID="{CD6DACBA-1D7B-437F-A46A-0490993739ED}" presName="textNode" presStyleLbl="node1" presStyleIdx="2" presStyleCnt="4">
        <dgm:presLayoutVars>
          <dgm:bulletEnabled val="1"/>
        </dgm:presLayoutVars>
      </dgm:prSet>
      <dgm:spPr/>
    </dgm:pt>
    <dgm:pt modelId="{42DE02EE-6C5B-4F4D-BD14-03A0C1F2F85B}" type="pres">
      <dgm:prSet presAssocID="{AB936D85-2A9A-4525-B3CC-B69449D238E4}" presName="sibTrans" presStyleCnt="0"/>
      <dgm:spPr/>
    </dgm:pt>
    <dgm:pt modelId="{56B9A5C6-EE7C-47A8-A497-01DB5934BA2C}" type="pres">
      <dgm:prSet presAssocID="{E25C4DAA-872F-4BA7-8477-D5D59BBF5943}" presName="textNode" presStyleLbl="node1" presStyleIdx="3" presStyleCnt="4">
        <dgm:presLayoutVars>
          <dgm:bulletEnabled val="1"/>
        </dgm:presLayoutVars>
      </dgm:prSet>
      <dgm:spPr/>
    </dgm:pt>
  </dgm:ptLst>
  <dgm:cxnLst>
    <dgm:cxn modelId="{2D8ABF15-3964-43D3-97E3-648223E373C2}" srcId="{EFB7EB05-7FE8-4597-BFDF-1E8F99C800B3}" destId="{E25C4DAA-872F-4BA7-8477-D5D59BBF5943}" srcOrd="3" destOrd="0" parTransId="{9656883D-5FEE-4C33-9403-9E50E4BCE737}" sibTransId="{54D9DAFE-552E-491F-8918-7EF3B2C77A75}"/>
    <dgm:cxn modelId="{C7B20520-DAAE-4D34-9730-43C7589E9595}" type="presOf" srcId="{D3981515-D5D4-49DD-B6C1-434A1381C4A4}" destId="{694D9A0A-A745-47A6-8E5C-3DD0591549A1}" srcOrd="0" destOrd="0" presId="urn:microsoft.com/office/officeart/2005/8/layout/hProcess9"/>
    <dgm:cxn modelId="{57588C36-708E-4745-ACB6-96CC5CA2B224}" srcId="{EFB7EB05-7FE8-4597-BFDF-1E8F99C800B3}" destId="{D3981515-D5D4-49DD-B6C1-434A1381C4A4}" srcOrd="0" destOrd="0" parTransId="{ECA5DF44-DF21-4596-B3B5-81C9495A48D5}" sibTransId="{B756B99C-4092-4DD3-A09F-F8C881D5479D}"/>
    <dgm:cxn modelId="{42223E6F-146D-4AD3-8EAC-525F02307FAD}" type="presOf" srcId="{E25C4DAA-872F-4BA7-8477-D5D59BBF5943}" destId="{56B9A5C6-EE7C-47A8-A497-01DB5934BA2C}" srcOrd="0" destOrd="0" presId="urn:microsoft.com/office/officeart/2005/8/layout/hProcess9"/>
    <dgm:cxn modelId="{E4CFFBA8-1F6B-422A-8A04-0A620C5C9DFF}" type="presOf" srcId="{EFB7EB05-7FE8-4597-BFDF-1E8F99C800B3}" destId="{C18C7B13-493B-440E-AE9B-4FAEB486AA23}" srcOrd="0" destOrd="0" presId="urn:microsoft.com/office/officeart/2005/8/layout/hProcess9"/>
    <dgm:cxn modelId="{4B4190BB-21F5-498D-A648-AE31C8435017}" srcId="{EFB7EB05-7FE8-4597-BFDF-1E8F99C800B3}" destId="{CD6DACBA-1D7B-437F-A46A-0490993739ED}" srcOrd="2" destOrd="0" parTransId="{733CE4D4-A271-4469-B18B-02B79495F432}" sibTransId="{AB936D85-2A9A-4525-B3CC-B69449D238E4}"/>
    <dgm:cxn modelId="{4D0849CF-79C6-4B76-BD4C-64500BB596D8}" type="presOf" srcId="{EE91F937-085D-4DDD-8515-331D3488447A}" destId="{0CFB6955-9123-45CC-ADD9-E0DEED712E4A}" srcOrd="0" destOrd="0" presId="urn:microsoft.com/office/officeart/2005/8/layout/hProcess9"/>
    <dgm:cxn modelId="{0DD745DD-AF25-4F25-9BA6-5F25F8772B8E}" type="presOf" srcId="{CD6DACBA-1D7B-437F-A46A-0490993739ED}" destId="{603BF9CB-F067-4530-B415-415BD3CB68AE}" srcOrd="0" destOrd="0" presId="urn:microsoft.com/office/officeart/2005/8/layout/hProcess9"/>
    <dgm:cxn modelId="{39D37DEB-CE53-4035-B473-94D8E749BA2F}" srcId="{EFB7EB05-7FE8-4597-BFDF-1E8F99C800B3}" destId="{EE91F937-085D-4DDD-8515-331D3488447A}" srcOrd="1" destOrd="0" parTransId="{7F5BC6A1-0237-4CFB-B59C-DF16F46CD03A}" sibTransId="{A3B1E260-14FD-4583-8B8C-7FF7C6C666F9}"/>
    <dgm:cxn modelId="{A498010F-556B-40F4-8EAC-A0C58E38D4C5}" type="presParOf" srcId="{C18C7B13-493B-440E-AE9B-4FAEB486AA23}" destId="{2B04DC2E-EE53-40A9-B03E-7239F5919BDB}" srcOrd="0" destOrd="0" presId="urn:microsoft.com/office/officeart/2005/8/layout/hProcess9"/>
    <dgm:cxn modelId="{37CD38F5-F6B8-4905-A7DD-5F799BCF5318}" type="presParOf" srcId="{C18C7B13-493B-440E-AE9B-4FAEB486AA23}" destId="{CE8DDCDF-83AD-42CC-92E1-4AAD11D9C745}" srcOrd="1" destOrd="0" presId="urn:microsoft.com/office/officeart/2005/8/layout/hProcess9"/>
    <dgm:cxn modelId="{21F1FB28-E00D-40BF-A69A-C8EE1CFAFEBC}" type="presParOf" srcId="{CE8DDCDF-83AD-42CC-92E1-4AAD11D9C745}" destId="{694D9A0A-A745-47A6-8E5C-3DD0591549A1}" srcOrd="0" destOrd="0" presId="urn:microsoft.com/office/officeart/2005/8/layout/hProcess9"/>
    <dgm:cxn modelId="{98CAC953-DA4A-490A-8B40-6F73AB56DEF7}" type="presParOf" srcId="{CE8DDCDF-83AD-42CC-92E1-4AAD11D9C745}" destId="{7722E128-36E2-46EA-A0A4-A602FAC8B4CA}" srcOrd="1" destOrd="0" presId="urn:microsoft.com/office/officeart/2005/8/layout/hProcess9"/>
    <dgm:cxn modelId="{EBE19F15-7751-4F69-8801-8264F35D969E}" type="presParOf" srcId="{CE8DDCDF-83AD-42CC-92E1-4AAD11D9C745}" destId="{0CFB6955-9123-45CC-ADD9-E0DEED712E4A}" srcOrd="2" destOrd="0" presId="urn:microsoft.com/office/officeart/2005/8/layout/hProcess9"/>
    <dgm:cxn modelId="{1B84CCD5-C227-454D-9A53-E5A9D73BB3DA}" type="presParOf" srcId="{CE8DDCDF-83AD-42CC-92E1-4AAD11D9C745}" destId="{1DB2C1A7-7BB8-4173-9756-1EC37E3CEBB4}" srcOrd="3" destOrd="0" presId="urn:microsoft.com/office/officeart/2005/8/layout/hProcess9"/>
    <dgm:cxn modelId="{52048E32-A598-493F-B056-0EBA38763F87}" type="presParOf" srcId="{CE8DDCDF-83AD-42CC-92E1-4AAD11D9C745}" destId="{603BF9CB-F067-4530-B415-415BD3CB68AE}" srcOrd="4" destOrd="0" presId="urn:microsoft.com/office/officeart/2005/8/layout/hProcess9"/>
    <dgm:cxn modelId="{22E4A298-F40F-4B85-ACA4-111D9F8F6C10}" type="presParOf" srcId="{CE8DDCDF-83AD-42CC-92E1-4AAD11D9C745}" destId="{42DE02EE-6C5B-4F4D-BD14-03A0C1F2F85B}" srcOrd="5" destOrd="0" presId="urn:microsoft.com/office/officeart/2005/8/layout/hProcess9"/>
    <dgm:cxn modelId="{EC1C3C48-2CDA-4C74-934A-C39A2277EBFF}" type="presParOf" srcId="{CE8DDCDF-83AD-42CC-92E1-4AAD11D9C745}" destId="{56B9A5C6-EE7C-47A8-A497-01DB5934BA2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04DC2E-EE53-40A9-B03E-7239F5919BDB}">
      <dsp:nvSpPr>
        <dsp:cNvPr id="0" name=""/>
        <dsp:cNvSpPr/>
      </dsp:nvSpPr>
      <dsp:spPr>
        <a:xfrm>
          <a:off x="617219" y="0"/>
          <a:ext cx="6995160" cy="502443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4D9A0A-A745-47A6-8E5C-3DD0591549A1}">
      <dsp:nvSpPr>
        <dsp:cNvPr id="0" name=""/>
        <dsp:cNvSpPr/>
      </dsp:nvSpPr>
      <dsp:spPr>
        <a:xfrm>
          <a:off x="4118" y="1507331"/>
          <a:ext cx="1981051" cy="20097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Informer</a:t>
          </a:r>
        </a:p>
      </dsp:txBody>
      <dsp:txXfrm>
        <a:off x="100825" y="1604038"/>
        <a:ext cx="1787637" cy="1816361"/>
      </dsp:txXfrm>
    </dsp:sp>
    <dsp:sp modelId="{0CFB6955-9123-45CC-ADD9-E0DEED712E4A}">
      <dsp:nvSpPr>
        <dsp:cNvPr id="0" name=""/>
        <dsp:cNvSpPr/>
      </dsp:nvSpPr>
      <dsp:spPr>
        <a:xfrm>
          <a:off x="2084222" y="1507331"/>
          <a:ext cx="1981051" cy="200977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Motiver</a:t>
          </a:r>
          <a:endParaRPr lang="en-US" sz="2100" kern="1200" dirty="0"/>
        </a:p>
      </dsp:txBody>
      <dsp:txXfrm>
        <a:off x="2180929" y="1604038"/>
        <a:ext cx="1787637" cy="1816361"/>
      </dsp:txXfrm>
    </dsp:sp>
    <dsp:sp modelId="{603BF9CB-F067-4530-B415-415BD3CB68AE}">
      <dsp:nvSpPr>
        <dsp:cNvPr id="0" name=""/>
        <dsp:cNvSpPr/>
      </dsp:nvSpPr>
      <dsp:spPr>
        <a:xfrm>
          <a:off x="4164326" y="1507331"/>
          <a:ext cx="1981051" cy="20097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Enseigner</a:t>
          </a:r>
          <a:r>
            <a:rPr lang="en-US" sz="2100" kern="1200" dirty="0"/>
            <a:t> les </a:t>
          </a:r>
          <a:r>
            <a:rPr lang="en-US" sz="2100" kern="1200" dirty="0" err="1"/>
            <a:t>compétences</a:t>
          </a:r>
          <a:endParaRPr lang="en-US" sz="2100" kern="1200" dirty="0"/>
        </a:p>
      </dsp:txBody>
      <dsp:txXfrm>
        <a:off x="4261033" y="1604038"/>
        <a:ext cx="1787637" cy="1816361"/>
      </dsp:txXfrm>
    </dsp:sp>
    <dsp:sp modelId="{56B9A5C6-EE7C-47A8-A497-01DB5934BA2C}">
      <dsp:nvSpPr>
        <dsp:cNvPr id="0" name=""/>
        <dsp:cNvSpPr/>
      </dsp:nvSpPr>
      <dsp:spPr>
        <a:xfrm>
          <a:off x="6244430" y="1507331"/>
          <a:ext cx="1981051" cy="2009775"/>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Fournir</a:t>
          </a:r>
          <a:r>
            <a:rPr lang="en-US" sz="2100" kern="1200" dirty="0"/>
            <a:t> les </a:t>
          </a:r>
          <a:r>
            <a:rPr lang="en-US" sz="2100" kern="1200" dirty="0" err="1"/>
            <a:t>moyens</a:t>
          </a:r>
          <a:endParaRPr lang="en-US" sz="2100" kern="1200" dirty="0"/>
        </a:p>
      </dsp:txBody>
      <dsp:txXfrm>
        <a:off x="6341137" y="1604038"/>
        <a:ext cx="1787637" cy="18163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C4AAD-E301-9443-94AD-12412E59F587}" type="datetimeFigureOut">
              <a:rPr lang="en-US" smtClean="0"/>
              <a:t>9/8/2021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774B7-8773-F442-AE46-14AB52309CAF}" type="slidenum">
              <a:rPr lang="en-US" smtClean="0"/>
              <a:t>‹#›</a:t>
            </a:fld>
            <a:endParaRPr lang="en-US"/>
          </a:p>
        </p:txBody>
      </p:sp>
    </p:spTree>
    <p:extLst>
      <p:ext uri="{BB962C8B-B14F-4D97-AF65-F5344CB8AC3E}">
        <p14:creationId xmlns:p14="http://schemas.microsoft.com/office/powerpoint/2010/main" val="237024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774B7-8773-F442-AE46-14AB52309CAF}" type="slidenum">
              <a:rPr lang="en-US" smtClean="0"/>
              <a:t>1</a:t>
            </a:fld>
            <a:endParaRPr lang="en-US"/>
          </a:p>
        </p:txBody>
      </p:sp>
    </p:spTree>
    <p:extLst>
      <p:ext uri="{BB962C8B-B14F-4D97-AF65-F5344CB8AC3E}">
        <p14:creationId xmlns:p14="http://schemas.microsoft.com/office/powerpoint/2010/main" val="4125851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C774B7-8773-F442-AE46-14AB52309CAF}" type="slidenum">
              <a:rPr lang="en-US" smtClean="0"/>
              <a:t>10</a:t>
            </a:fld>
            <a:endParaRPr lang="en-US"/>
          </a:p>
        </p:txBody>
      </p:sp>
    </p:spTree>
    <p:extLst>
      <p:ext uri="{BB962C8B-B14F-4D97-AF65-F5344CB8AC3E}">
        <p14:creationId xmlns:p14="http://schemas.microsoft.com/office/powerpoint/2010/main" val="391516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Il est difficile de changer de changer de comportement – que nous essayions d'aider nos clients à changer de comportement ou que nous essayions de changer le nôtre.</a:t>
            </a:r>
          </a:p>
          <a:p>
            <a:pPr>
              <a:spcBef>
                <a:spcPts val="600"/>
              </a:spcBef>
            </a:pPr>
            <a:r>
              <a:rPr lang="fr-FR" dirty="0"/>
              <a:t>Pourriez-vous donner des exemples de comportements que vous avez-vous-mêmes tentés (ou tentent) de changer ?</a:t>
            </a:r>
          </a:p>
          <a:p>
            <a:pPr marL="171450" indent="-171450">
              <a:buFont typeface="Arial" panose="020B0604020202020204" pitchFamily="34" charset="0"/>
              <a:buChar char="•"/>
            </a:pPr>
            <a:r>
              <a:rPr lang="fr-FR" dirty="0"/>
              <a:t>Qu'est-ce qui vous a poussés à vouloir changer ?</a:t>
            </a:r>
          </a:p>
          <a:p>
            <a:pPr marL="171450" indent="-171450">
              <a:buFont typeface="Arial" panose="020B0604020202020204" pitchFamily="34" charset="0"/>
              <a:buChar char="•"/>
            </a:pPr>
            <a:r>
              <a:rPr lang="fr-FR" dirty="0"/>
              <a:t>Avez-vous réussi ?</a:t>
            </a:r>
          </a:p>
          <a:p>
            <a:pPr marL="171450" indent="-171450">
              <a:buFont typeface="Arial" panose="020B0604020202020204" pitchFamily="34" charset="0"/>
              <a:buChar char="•"/>
            </a:pPr>
            <a:r>
              <a:rPr lang="fr-FR" dirty="0"/>
              <a:t>Pourquoi ou pourquoi pas ? Qu'est-ce qui vous a aidés à changer ? Qu'est-ce qui vous a rendu la tâche difficile (les</a:t>
            </a:r>
            <a:r>
              <a:rPr lang="fr-FR" baseline="0" dirty="0"/>
              <a:t> obstacles)</a:t>
            </a:r>
            <a:r>
              <a:rPr lang="fr-FR" dirty="0"/>
              <a:t>?</a:t>
            </a:r>
          </a:p>
        </p:txBody>
      </p:sp>
      <p:sp>
        <p:nvSpPr>
          <p:cNvPr id="4" name="Slide Number Placeholder 3"/>
          <p:cNvSpPr>
            <a:spLocks noGrp="1"/>
          </p:cNvSpPr>
          <p:nvPr>
            <p:ph type="sldNum" sz="quarter" idx="10"/>
          </p:nvPr>
        </p:nvSpPr>
        <p:spPr/>
        <p:txBody>
          <a:bodyPr/>
          <a:lstStyle/>
          <a:p>
            <a:fld id="{9AC774B7-8773-F442-AE46-14AB52309CAF}" type="slidenum">
              <a:rPr lang="en-US" smtClean="0"/>
              <a:t>2</a:t>
            </a:fld>
            <a:endParaRPr lang="en-US"/>
          </a:p>
        </p:txBody>
      </p:sp>
    </p:spTree>
    <p:extLst>
      <p:ext uri="{BB962C8B-B14F-4D97-AF65-F5344CB8AC3E}">
        <p14:creationId xmlns:p14="http://schemas.microsoft.com/office/powerpoint/2010/main" val="295687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3727450" cy="2795587"/>
          </a:xfrm>
        </p:spPr>
      </p:sp>
      <p:sp>
        <p:nvSpPr>
          <p:cNvPr id="3" name="Notes Placeholder 2"/>
          <p:cNvSpPr>
            <a:spLocks noGrp="1"/>
          </p:cNvSpPr>
          <p:nvPr>
            <p:ph type="body" idx="1"/>
          </p:nvPr>
        </p:nvSpPr>
        <p:spPr>
          <a:xfrm>
            <a:off x="685800" y="3595687"/>
            <a:ext cx="5598042" cy="5420722"/>
          </a:xfrm>
        </p:spPr>
        <p:txBody>
          <a:bodyPr/>
          <a:lstStyle/>
          <a:p>
            <a:pPr>
              <a:spcBef>
                <a:spcPts val="600"/>
              </a:spcBef>
            </a:pPr>
            <a:r>
              <a:rPr lang="fr-FR" dirty="0"/>
              <a:t>Les gens font (ou essaient de faire) des changements pour toutes sortes de raisons et il existe de nombreux facteurs qui aident ou entravent ce changement. C'est le travail de nos travailleurs de proximité, </a:t>
            </a:r>
            <a:r>
              <a:rPr lang="fr-FR" dirty="0" err="1"/>
              <a:t>navigateirs</a:t>
            </a:r>
            <a:r>
              <a:rPr lang="fr-FR" dirty="0"/>
              <a:t>, conseillers et autres prestataires d'aider les clients à faire ces changements.</a:t>
            </a:r>
          </a:p>
          <a:p>
            <a:pPr marL="0" marR="0" lvl="0" indent="0" algn="l" defTabSz="914400" rtl="0" eaLnBrk="1" fontAlgn="auto" latinLnBrk="0" hangingPunct="1">
              <a:lnSpc>
                <a:spcPct val="100000"/>
              </a:lnSpc>
              <a:spcBef>
                <a:spcPts val="600"/>
              </a:spcBef>
              <a:buClrTx/>
              <a:buSzTx/>
              <a:buFontTx/>
              <a:buNone/>
              <a:tabLst/>
              <a:defRPr/>
            </a:pPr>
            <a:r>
              <a:rPr lang="fr-FR" dirty="0"/>
              <a:t>Les travailleurs de sensibilisation/navigateurs/conseillers jouent un certain nombre de rôles dans le processus d'encouragement du changement de comportement. </a:t>
            </a:r>
          </a:p>
          <a:p>
            <a:pPr>
              <a:spcBef>
                <a:spcPts val="600"/>
              </a:spcBef>
            </a:pPr>
            <a:r>
              <a:rPr lang="fr-FR" dirty="0"/>
              <a:t>Faisons maintenant un petit exercice interactif : </a:t>
            </a:r>
          </a:p>
          <a:p>
            <a:pPr>
              <a:spcBef>
                <a:spcPts val="600"/>
              </a:spcBef>
            </a:pPr>
            <a:r>
              <a:rPr lang="fr-FR" dirty="0"/>
              <a:t>1. Quels sont, selon vous, les </a:t>
            </a:r>
            <a:r>
              <a:rPr lang="fr-FR" u="sng" dirty="0"/>
              <a:t>changements clés </a:t>
            </a:r>
            <a:r>
              <a:rPr lang="fr-FR" dirty="0"/>
              <a:t>que le personnel promeut par le biais de ses programmes, à savoir le dépistage du VIH, l'utilisation des préservatifs, la prise de traitement, </a:t>
            </a:r>
            <a:r>
              <a:rPr lang="fr-FR" dirty="0" err="1"/>
              <a:t>etc</a:t>
            </a:r>
            <a:r>
              <a:rPr lang="fr-FR" dirty="0"/>
              <a:t>?</a:t>
            </a:r>
          </a:p>
          <a:p>
            <a:pPr>
              <a:spcBef>
                <a:spcPts val="600"/>
              </a:spcBef>
            </a:pPr>
            <a:r>
              <a:rPr lang="fr-FR" dirty="0"/>
              <a:t>2. Quels sont, selon vous, les </a:t>
            </a:r>
            <a:r>
              <a:rPr lang="fr-FR" u="sng" dirty="0"/>
              <a:t>tâches spécifiques </a:t>
            </a:r>
            <a:r>
              <a:rPr lang="fr-FR" dirty="0"/>
              <a:t>que les participants accomplissent pour les clients afin de les aider à changer leurs comportements. Tenez une liste de tâches, organisée selon quatre catégories.</a:t>
            </a:r>
          </a:p>
          <a:p>
            <a:pPr>
              <a:spcBef>
                <a:spcPts val="600"/>
              </a:spcBef>
            </a:pPr>
            <a:r>
              <a:rPr lang="fr-FR" b="1" i="1" dirty="0"/>
              <a:t>Remarque</a:t>
            </a:r>
            <a:r>
              <a:rPr lang="fr-FR" i="1" dirty="0"/>
              <a:t> : ne nommez pas encore les catégories, mais notez la catégorie</a:t>
            </a:r>
            <a:r>
              <a:rPr lang="fr-FR" i="1" baseline="0" dirty="0"/>
              <a:t> au fur et a mesure que les participants nomment des tâches spécifiques</a:t>
            </a:r>
            <a:r>
              <a:rPr lang="fr-FR" dirty="0"/>
              <a:t>.</a:t>
            </a:r>
          </a:p>
          <a:p>
            <a:pPr marL="171450" indent="-171450">
              <a:buFont typeface="Arial" panose="020B0604020202020204" pitchFamily="34" charset="0"/>
              <a:buChar char="•"/>
            </a:pPr>
            <a:r>
              <a:rPr lang="fr-FR" dirty="0"/>
              <a:t>Informer</a:t>
            </a:r>
          </a:p>
          <a:p>
            <a:pPr marL="171450" indent="-171450">
              <a:buFont typeface="Arial" panose="020B0604020202020204" pitchFamily="34" charset="0"/>
              <a:buChar char="•"/>
            </a:pPr>
            <a:r>
              <a:rPr lang="fr-FR" dirty="0"/>
              <a:t>Motiver</a:t>
            </a:r>
          </a:p>
          <a:p>
            <a:pPr marL="171450" indent="-171450">
              <a:buFont typeface="Arial" panose="020B0604020202020204" pitchFamily="34" charset="0"/>
              <a:buChar char="•"/>
            </a:pPr>
            <a:r>
              <a:rPr lang="fr-FR" dirty="0"/>
              <a:t>Enseigner les compétences</a:t>
            </a:r>
          </a:p>
          <a:p>
            <a:pPr marL="171450" indent="-171450">
              <a:buFont typeface="Arial" panose="020B0604020202020204" pitchFamily="34" charset="0"/>
              <a:buChar char="•"/>
            </a:pPr>
            <a:r>
              <a:rPr lang="fr-FR" dirty="0"/>
              <a:t>Fournir des ressources et référer</a:t>
            </a:r>
          </a:p>
          <a:p>
            <a:pPr>
              <a:spcBef>
                <a:spcPts val="600"/>
              </a:spcBef>
            </a:pPr>
            <a:r>
              <a:rPr lang="fr-FR" dirty="0"/>
              <a:t>Maintenant que vos suggestions ont été énumérées, je voudrais attirer</a:t>
            </a:r>
            <a:r>
              <a:rPr lang="fr-FR" baseline="0" dirty="0"/>
              <a:t> votre </a:t>
            </a:r>
            <a:r>
              <a:rPr lang="fr-FR" dirty="0"/>
              <a:t>attention sur le fait que ces tâches sont (généralement) réparties en quatre catégories. </a:t>
            </a:r>
          </a:p>
          <a:p>
            <a:pPr>
              <a:spcBef>
                <a:spcPts val="600"/>
              </a:spcBef>
            </a:pPr>
            <a:r>
              <a:rPr lang="fr-FR" i="1" dirty="0"/>
              <a:t>Si le temps/</a:t>
            </a:r>
            <a:r>
              <a:rPr lang="fr-FR" i="1" baseline="0" dirty="0"/>
              <a:t> les suggestions le permettent : </a:t>
            </a:r>
          </a:p>
          <a:p>
            <a:pPr>
              <a:spcBef>
                <a:spcPts val="600"/>
              </a:spcBef>
            </a:pPr>
            <a:r>
              <a:rPr lang="fr-FR" dirty="0"/>
              <a:t>Pourriez-vous deviner les noms de ces catégories?</a:t>
            </a:r>
          </a:p>
          <a:p>
            <a:pPr>
              <a:spcBef>
                <a:spcPts val="600"/>
              </a:spcBef>
            </a:pPr>
            <a:r>
              <a:rPr lang="fr-FR" i="1" dirty="0"/>
              <a:t>Ou alors, nommer les 4 catégories </a:t>
            </a:r>
            <a:r>
              <a:rPr lang="fr-FR" dirty="0"/>
              <a:t>: Informer, motiver, enseigner</a:t>
            </a:r>
            <a:r>
              <a:rPr lang="fr-FR" baseline="0" dirty="0"/>
              <a:t> des compétences, fournir des ressources/référencer</a:t>
            </a:r>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3</a:t>
            </a:fld>
            <a:endParaRPr lang="en-US"/>
          </a:p>
        </p:txBody>
      </p:sp>
    </p:spTree>
    <p:extLst>
      <p:ext uri="{BB962C8B-B14F-4D97-AF65-F5344CB8AC3E}">
        <p14:creationId xmlns:p14="http://schemas.microsoft.com/office/powerpoint/2010/main" val="181942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924743"/>
          </a:xfrm>
        </p:spPr>
        <p:txBody>
          <a:bodyPr/>
          <a:lstStyle/>
          <a:p>
            <a:pPr>
              <a:spcBef>
                <a:spcPts val="600"/>
              </a:spcBef>
            </a:pPr>
            <a:r>
              <a:rPr lang="fr-FR" dirty="0"/>
              <a:t>Il arrive souvent</a:t>
            </a:r>
            <a:r>
              <a:rPr lang="fr-FR" baseline="0" dirty="0"/>
              <a:t> </a:t>
            </a:r>
            <a:r>
              <a:rPr lang="fr-FR" dirty="0"/>
              <a:t>que, parmi les quatre catégories, la colonne des motivations soit la moins représentée. </a:t>
            </a:r>
          </a:p>
          <a:p>
            <a:pPr>
              <a:spcBef>
                <a:spcPts val="600"/>
              </a:spcBef>
            </a:pPr>
            <a:r>
              <a:rPr lang="fr-FR" dirty="0"/>
              <a:t>Pourquoi pensez-vous que ce soit le cas?</a:t>
            </a:r>
          </a:p>
          <a:p>
            <a:pPr>
              <a:spcBef>
                <a:spcPts val="600"/>
              </a:spcBef>
            </a:pPr>
            <a:r>
              <a:rPr lang="fr-FR" dirty="0"/>
              <a:t>Si les programmes de sensibilisation ont une longue tradition d'éducation de leurs clients sur le VIH, d'enseignement de l'utilisation des préservatifs, d'orientation vers des services comme le dépistage du VIH, d'information sur l'importance de commencer et de poursuivre un traitement antirétroviral, ils ont traditionnellement passé très peu de temps à motiver les clients à vouloir pratiquer ces comportements ou à utiliser ces services. Si nous</a:t>
            </a:r>
            <a:r>
              <a:rPr lang="fr-FR" baseline="0" dirty="0"/>
              <a:t> revenons à</a:t>
            </a:r>
            <a:r>
              <a:rPr lang="fr-FR" dirty="0"/>
              <a:t> l'exercice mené plus tôt – lorsque vous aviez énuméré les défis à relever pour changer vos propres comportements: avez-vous été nombreux à citer le manque de connaissances comme principal obstacle?</a:t>
            </a:r>
          </a:p>
          <a:p>
            <a:pPr>
              <a:spcBef>
                <a:spcPts val="600"/>
              </a:spcBef>
            </a:pPr>
            <a:r>
              <a:rPr lang="fr-FR" dirty="0"/>
              <a:t>Qu’est-ce que cela nous enseigne? </a:t>
            </a:r>
          </a:p>
          <a:p>
            <a:pPr>
              <a:spcBef>
                <a:spcPts val="600"/>
              </a:spcBef>
            </a:pPr>
            <a:r>
              <a:rPr lang="fr-FR" dirty="0"/>
              <a:t>Même si nous informons les clients, leur enseignons des compétences et veillons à ce qu'ils aient accès aux ressources et aux services, le changement de comportement échoue souvent parce que les clients n'ont pas la motivation nécessaire pour changer.</a:t>
            </a:r>
            <a:endParaRPr lang="en-US" dirty="0"/>
          </a:p>
        </p:txBody>
      </p:sp>
      <p:sp>
        <p:nvSpPr>
          <p:cNvPr id="4" name="Slide Number Placeholder 3"/>
          <p:cNvSpPr>
            <a:spLocks noGrp="1"/>
          </p:cNvSpPr>
          <p:nvPr>
            <p:ph type="sldNum" sz="quarter" idx="10"/>
          </p:nvPr>
        </p:nvSpPr>
        <p:spPr/>
        <p:txBody>
          <a:bodyPr/>
          <a:lstStyle/>
          <a:p>
            <a:fld id="{9AC774B7-8773-F442-AE46-14AB52309CAF}" type="slidenum">
              <a:rPr lang="en-US" smtClean="0"/>
              <a:t>4</a:t>
            </a:fld>
            <a:endParaRPr lang="en-US"/>
          </a:p>
        </p:txBody>
      </p:sp>
    </p:spTree>
    <p:extLst>
      <p:ext uri="{BB962C8B-B14F-4D97-AF65-F5344CB8AC3E}">
        <p14:creationId xmlns:p14="http://schemas.microsoft.com/office/powerpoint/2010/main" val="387814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Cette formation sur le Counseling de motivation est donc destinée à aider les acteurs du VIH à développer leurs compétences en tant que travailleurs de sensibilisation et conseillers en vue de motiver les clients à changer de comportement. </a:t>
            </a:r>
          </a:p>
          <a:p>
            <a:pPr>
              <a:spcBef>
                <a:spcPts val="600"/>
              </a:spcBef>
            </a:pPr>
            <a:r>
              <a:rPr lang="fr-FR" dirty="0"/>
              <a:t>Le Counseling de motivation peut être défini comme « une approche de communication centrée sur le client pour susciter et renforcer la motivation au changement ». </a:t>
            </a:r>
            <a:endParaRPr lang="en-US" dirty="0"/>
          </a:p>
        </p:txBody>
      </p:sp>
      <p:sp>
        <p:nvSpPr>
          <p:cNvPr id="4" name="Slide Number Placeholder 3"/>
          <p:cNvSpPr>
            <a:spLocks noGrp="1"/>
          </p:cNvSpPr>
          <p:nvPr>
            <p:ph type="sldNum" sz="quarter" idx="5"/>
          </p:nvPr>
        </p:nvSpPr>
        <p:spPr/>
        <p:txBody>
          <a:bodyPr/>
          <a:lstStyle/>
          <a:p>
            <a:fld id="{9AC774B7-8773-F442-AE46-14AB52309CAF}" type="slidenum">
              <a:rPr lang="en-US" smtClean="0"/>
              <a:t>5</a:t>
            </a:fld>
            <a:endParaRPr lang="en-US"/>
          </a:p>
        </p:txBody>
      </p:sp>
    </p:spTree>
    <p:extLst>
      <p:ext uri="{BB962C8B-B14F-4D97-AF65-F5344CB8AC3E}">
        <p14:creationId xmlns:p14="http://schemas.microsoft.com/office/powerpoint/2010/main" val="110209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Voyons donc ensemble</a:t>
            </a:r>
            <a:r>
              <a:rPr lang="fr-FR" baseline="0" dirty="0"/>
              <a:t> les </a:t>
            </a:r>
            <a:r>
              <a:rPr lang="fr-FR" dirty="0"/>
              <a:t>composantes de cette définition :</a:t>
            </a:r>
          </a:p>
          <a:p>
            <a:pPr>
              <a:spcBef>
                <a:spcPts val="600"/>
              </a:spcBef>
            </a:pPr>
            <a:r>
              <a:rPr lang="fr-FR" dirty="0"/>
              <a:t>Comment</a:t>
            </a:r>
            <a:r>
              <a:rPr lang="fr-FR" baseline="0" dirty="0"/>
              <a:t> définissez-vous la partie «  centré sur le client »?</a:t>
            </a:r>
          </a:p>
          <a:p>
            <a:pPr>
              <a:spcBef>
                <a:spcPts val="600"/>
              </a:spcBef>
            </a:pPr>
            <a:r>
              <a:rPr lang="fr-FR" dirty="0"/>
              <a:t>Centré sur le client : signifie que le client joue un rôle actif dans le changement de son comportement alors que l'agent de sensibilisation/le navigateur/le conseiller est un partenaire ou un collaborateur. </a:t>
            </a:r>
            <a:endParaRPr lang="en-US" dirty="0"/>
          </a:p>
        </p:txBody>
      </p:sp>
      <p:sp>
        <p:nvSpPr>
          <p:cNvPr id="4" name="Slide Number Placeholder 3"/>
          <p:cNvSpPr>
            <a:spLocks noGrp="1"/>
          </p:cNvSpPr>
          <p:nvPr>
            <p:ph type="sldNum" sz="quarter" idx="10"/>
          </p:nvPr>
        </p:nvSpPr>
        <p:spPr/>
        <p:txBody>
          <a:bodyPr/>
          <a:lstStyle/>
          <a:p>
            <a:fld id="{1D61C55F-D65A-4EEE-8139-3494F894E5D1}" type="slidenum">
              <a:rPr lang="en-US" smtClean="0"/>
              <a:t>6</a:t>
            </a:fld>
            <a:endParaRPr lang="en-US"/>
          </a:p>
        </p:txBody>
      </p:sp>
    </p:spTree>
    <p:extLst>
      <p:ext uri="{BB962C8B-B14F-4D97-AF65-F5344CB8AC3E}">
        <p14:creationId xmlns:p14="http://schemas.microsoft.com/office/powerpoint/2010/main" val="4274501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Qu'est-ce que la motivation, et pourquoi la motivation est-elle importante pour le changement ? </a:t>
            </a:r>
          </a:p>
          <a:p>
            <a:pPr>
              <a:spcBef>
                <a:spcPts val="600"/>
              </a:spcBef>
            </a:pPr>
            <a:r>
              <a:rPr lang="fr-FR" dirty="0"/>
              <a:t>La plupart des clients auront des sentiments mitigés face au changement (c'est tout à fait normal). Cela est souvent appelé « ambivalence ». Vous ne pouvez pas facilement convaincre vos clients de changer leur comportement.</a:t>
            </a:r>
          </a:p>
          <a:p>
            <a:pPr marL="0" marR="0" lvl="0" indent="0" algn="l" defTabSz="914400" rtl="0" eaLnBrk="1" fontAlgn="auto" latinLnBrk="0" hangingPunct="1">
              <a:lnSpc>
                <a:spcPct val="100000"/>
              </a:lnSpc>
              <a:spcBef>
                <a:spcPts val="600"/>
              </a:spcBef>
              <a:buClrTx/>
              <a:buSzTx/>
              <a:buFontTx/>
              <a:buNone/>
              <a:tabLst/>
              <a:defRPr/>
            </a:pPr>
            <a:r>
              <a:rPr lang="fr-FR" i="1" dirty="0"/>
              <a:t>Au besoin, définition Ambivalence : « </a:t>
            </a:r>
            <a:r>
              <a:rPr lang="fr-FR" sz="1200" b="0" i="1" kern="1200" dirty="0">
                <a:solidFill>
                  <a:schemeClr val="tx1"/>
                </a:solidFill>
                <a:effectLst/>
                <a:latin typeface="+mn-lt"/>
                <a:ea typeface="+mn-ea"/>
                <a:cs typeface="+mn-cs"/>
              </a:rPr>
              <a:t>Tendance à éprouver ou à manifester simultanément deux sentiments opposés à l'égard d'un même objet : amour et haine, joie et tristesse, etc. »</a:t>
            </a:r>
          </a:p>
          <a:p>
            <a:endParaRPr lang="en-US" dirty="0"/>
          </a:p>
        </p:txBody>
      </p:sp>
      <p:sp>
        <p:nvSpPr>
          <p:cNvPr id="4" name="Slide Number Placeholder 3"/>
          <p:cNvSpPr>
            <a:spLocks noGrp="1"/>
          </p:cNvSpPr>
          <p:nvPr>
            <p:ph type="sldNum" sz="quarter" idx="5"/>
          </p:nvPr>
        </p:nvSpPr>
        <p:spPr/>
        <p:txBody>
          <a:bodyPr/>
          <a:lstStyle/>
          <a:p>
            <a:fld id="{9AC774B7-8773-F442-AE46-14AB52309CAF}" type="slidenum">
              <a:rPr lang="en-US" smtClean="0"/>
              <a:t>7</a:t>
            </a:fld>
            <a:endParaRPr lang="en-US"/>
          </a:p>
        </p:txBody>
      </p:sp>
    </p:spTree>
    <p:extLst>
      <p:ext uri="{BB962C8B-B14F-4D97-AF65-F5344CB8AC3E}">
        <p14:creationId xmlns:p14="http://schemas.microsoft.com/office/powerpoint/2010/main" val="3539952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fr-FR" dirty="0"/>
              <a:t>Les clients seront mieux convaincus par leurs propres raisons de vouloir changer les choses – votre travail consiste à les aider à découvrir quelles sont ces raisons et à renforcer leur motivation pour le changement.</a:t>
            </a:r>
          </a:p>
          <a:p>
            <a:pPr>
              <a:spcBef>
                <a:spcPts val="600"/>
              </a:spcBef>
            </a:pPr>
            <a:r>
              <a:rPr lang="fr-FR" dirty="0"/>
              <a:t>Selon vous, comment y parvenir ? </a:t>
            </a:r>
          </a:p>
          <a:p>
            <a:pPr>
              <a:spcBef>
                <a:spcPts val="600"/>
              </a:spcBef>
            </a:pPr>
            <a:r>
              <a:rPr lang="fr-FR" dirty="0"/>
              <a:t>Expliquez que nous allons, à travers les prochaines sessions, pratiquer des compétences qui peuvent nous aider. L’empathie est au cœur de tout ce que nous faisons en tant que conseillers. </a:t>
            </a:r>
          </a:p>
          <a:p>
            <a:pPr>
              <a:spcBef>
                <a:spcPts val="600"/>
              </a:spcBef>
            </a:pPr>
            <a:r>
              <a:rPr lang="fr-FR" dirty="0"/>
              <a:t>Demandez aux participants de définir ce qu'est l’empathie.</a:t>
            </a:r>
          </a:p>
          <a:p>
            <a:pPr marL="0" marR="0" lvl="0" indent="0" algn="l" defTabSz="914400" rtl="0" eaLnBrk="1" fontAlgn="auto" latinLnBrk="0" hangingPunct="1">
              <a:lnSpc>
                <a:spcPct val="100000"/>
              </a:lnSpc>
              <a:spcBef>
                <a:spcPts val="600"/>
              </a:spcBef>
              <a:buClrTx/>
              <a:buSzTx/>
              <a:buFontTx/>
              <a:buNone/>
              <a:tabLst/>
              <a:defRPr/>
            </a:pPr>
            <a:r>
              <a:rPr lang="fr-FR" sz="1200" b="0" i="0" kern="1200" dirty="0">
                <a:solidFill>
                  <a:schemeClr val="tx1"/>
                </a:solidFill>
                <a:effectLst/>
                <a:latin typeface="+mn-lt"/>
                <a:ea typeface="+mn-ea"/>
                <a:cs typeface="+mn-cs"/>
              </a:rPr>
              <a:t>Empathie : Faculté intuitive de se mettre à la place d'autrui, de percevoir ce qu'il ressent.</a:t>
            </a:r>
          </a:p>
          <a:p>
            <a:br>
              <a:rPr lang="fr-FR" dirty="0"/>
            </a:br>
            <a:endParaRPr lang="en-US" dirty="0"/>
          </a:p>
        </p:txBody>
      </p:sp>
      <p:sp>
        <p:nvSpPr>
          <p:cNvPr id="4" name="Slide Number Placeholder 3"/>
          <p:cNvSpPr>
            <a:spLocks noGrp="1"/>
          </p:cNvSpPr>
          <p:nvPr>
            <p:ph type="sldNum" sz="quarter" idx="10"/>
          </p:nvPr>
        </p:nvSpPr>
        <p:spPr/>
        <p:txBody>
          <a:bodyPr/>
          <a:lstStyle/>
          <a:p>
            <a:fld id="{1D61C55F-D65A-4EEE-8139-3494F894E5D1}" type="slidenum">
              <a:rPr lang="en-US" smtClean="0"/>
              <a:t>8</a:t>
            </a:fld>
            <a:endParaRPr lang="en-US"/>
          </a:p>
        </p:txBody>
      </p:sp>
    </p:spTree>
    <p:extLst>
      <p:ext uri="{BB962C8B-B14F-4D97-AF65-F5344CB8AC3E}">
        <p14:creationId xmlns:p14="http://schemas.microsoft.com/office/powerpoint/2010/main" val="398452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3075"/>
            <a:ext cx="3665538" cy="2747963"/>
          </a:xfrm>
        </p:spPr>
      </p:sp>
      <p:sp>
        <p:nvSpPr>
          <p:cNvPr id="3" name="Notes Placeholder 2"/>
          <p:cNvSpPr>
            <a:spLocks noGrp="1"/>
          </p:cNvSpPr>
          <p:nvPr>
            <p:ph type="body" idx="1"/>
          </p:nvPr>
        </p:nvSpPr>
        <p:spPr>
          <a:xfrm>
            <a:off x="685800" y="3377831"/>
            <a:ext cx="5385391" cy="5574783"/>
          </a:xfrm>
        </p:spPr>
        <p:txBody>
          <a:bodyPr/>
          <a:lstStyle/>
          <a:p>
            <a:pPr>
              <a:spcBef>
                <a:spcPts val="600"/>
              </a:spcBef>
            </a:pPr>
            <a:r>
              <a:rPr lang="fr-FR" dirty="0"/>
              <a:t>Faire jouer la </a:t>
            </a:r>
            <a:r>
              <a:rPr lang="fr-FR" dirty="0" err="1"/>
              <a:t>video</a:t>
            </a:r>
            <a:r>
              <a:rPr lang="fr-FR" dirty="0"/>
              <a:t> en ajutant les sou titres en </a:t>
            </a:r>
            <a:r>
              <a:rPr lang="fr-FR" dirty="0" err="1"/>
              <a:t>francais</a:t>
            </a:r>
            <a:r>
              <a:rPr lang="fr-FR" dirty="0"/>
              <a:t>. Si traduction mauvaise, ou ne affiche pas, utiliser traduction ci-dessous verbalement;</a:t>
            </a:r>
          </a:p>
          <a:p>
            <a:pPr>
              <a:spcBef>
                <a:spcPts val="600"/>
              </a:spcBef>
            </a:pPr>
            <a:r>
              <a:rPr lang="fr-FR" sz="900" dirty="0"/>
              <a:t>(0:06) Y a-t-il plus grand miracle que celui de voir les choses avec à</a:t>
            </a:r>
            <a:r>
              <a:rPr lang="fr-FR" sz="900" baseline="0" dirty="0"/>
              <a:t> travers le regard d’autrui, pour un instant?</a:t>
            </a:r>
          </a:p>
          <a:p>
            <a:r>
              <a:rPr lang="fr-FR" sz="900" baseline="0" dirty="0"/>
              <a:t>(0:14) Il la redouté ce rendez-vous. </a:t>
            </a:r>
          </a:p>
          <a:p>
            <a:r>
              <a:rPr lang="fr-FR" sz="900" baseline="0" dirty="0"/>
              <a:t>(0:16)Il a peur d’avoir attendu trop longtemps.</a:t>
            </a:r>
          </a:p>
          <a:p>
            <a:r>
              <a:rPr lang="fr-FR" sz="900" baseline="0" dirty="0"/>
              <a:t>(0:24)L’intervention de sa femme s’est bien passée. </a:t>
            </a:r>
          </a:p>
          <a:p>
            <a:r>
              <a:rPr lang="fr-FR" sz="900" baseline="0" dirty="0"/>
              <a:t>(0:25)Il rentre à la maison pour se reposer.</a:t>
            </a:r>
          </a:p>
          <a:p>
            <a:r>
              <a:rPr lang="fr-FR" sz="900" baseline="0" dirty="0"/>
              <a:t>(0:35)29</a:t>
            </a:r>
            <a:r>
              <a:rPr lang="fr-FR" sz="900" baseline="30000" dirty="0"/>
              <a:t>e</a:t>
            </a:r>
            <a:r>
              <a:rPr lang="fr-FR" sz="900" baseline="0" dirty="0"/>
              <a:t> jour à attendre un cœur</a:t>
            </a:r>
          </a:p>
          <a:p>
            <a:r>
              <a:rPr lang="fr-FR" sz="900" baseline="0" dirty="0"/>
              <a:t>(0:44)Fils de 19 ans sous respiration artificielle</a:t>
            </a:r>
          </a:p>
          <a:p>
            <a:r>
              <a:rPr lang="fr-FR" sz="900" baseline="0" dirty="0"/>
              <a:t>(0:53)Ne comprend pas tout à fait</a:t>
            </a:r>
          </a:p>
          <a:p>
            <a:r>
              <a:rPr lang="fr-FR" sz="900" baseline="0" dirty="0"/>
              <a:t>(0:59)Trop en état de choc pour comprendre les options de traitement</a:t>
            </a:r>
          </a:p>
          <a:p>
            <a:r>
              <a:rPr lang="fr-FR" sz="900" baseline="0" dirty="0"/>
              <a:t>(1:04) 3hrs à attendre</a:t>
            </a:r>
          </a:p>
          <a:p>
            <a:r>
              <a:rPr lang="fr-FR" sz="900" baseline="0" dirty="0"/>
              <a:t>Epoux en phase terminale. Rendant visite à leur père pour une dernière fois</a:t>
            </a:r>
          </a:p>
          <a:p>
            <a:r>
              <a:rPr lang="fr-FR" sz="900" baseline="0" dirty="0"/>
              <a:t>Célébrant leur 25</a:t>
            </a:r>
            <a:r>
              <a:rPr lang="fr-FR" sz="900" baseline="30000" dirty="0"/>
              <a:t>e</a:t>
            </a:r>
            <a:r>
              <a:rPr lang="fr-FR" sz="900" baseline="0" dirty="0"/>
              <a:t> anniversaire de mariage</a:t>
            </a:r>
          </a:p>
          <a:p>
            <a:r>
              <a:rPr lang="fr-FR" sz="900" baseline="0" dirty="0"/>
              <a:t>Epouse ayant eu une attaque cérébrale. Se demande comment il prendra soin d’elle.</a:t>
            </a:r>
          </a:p>
          <a:p>
            <a:r>
              <a:rPr lang="fr-FR" sz="900" baseline="0" dirty="0"/>
              <a:t>Récemment divorcée</a:t>
            </a:r>
          </a:p>
          <a:p>
            <a:r>
              <a:rPr lang="fr-FR" sz="900" baseline="0" dirty="0"/>
              <a:t>Viens d’apprendre qu’il sera bientôt papa</a:t>
            </a:r>
          </a:p>
          <a:p>
            <a:r>
              <a:rPr lang="fr-FR" sz="900" baseline="0" dirty="0"/>
              <a:t>Sa fille se marie samedi.  Déterminé à être présent.</a:t>
            </a:r>
          </a:p>
          <a:p>
            <a:r>
              <a:rPr lang="fr-FR" sz="900" baseline="0" dirty="0"/>
              <a:t>Se demande avec inquiétude comment il paiera cette facture</a:t>
            </a:r>
          </a:p>
          <a:p>
            <a:r>
              <a:rPr lang="fr-FR" sz="900" baseline="0" dirty="0"/>
              <a:t>Demain, premières vacances depuis des années</a:t>
            </a:r>
          </a:p>
          <a:p>
            <a:r>
              <a:rPr lang="fr-FR" sz="900" baseline="0" dirty="0"/>
              <a:t>A 11,000 km de chez lui</a:t>
            </a:r>
          </a:p>
          <a:p>
            <a:r>
              <a:rPr lang="fr-FR" sz="900" baseline="0" dirty="0"/>
              <a:t>Presque 12 heures de travail d’affilée</a:t>
            </a:r>
          </a:p>
          <a:p>
            <a:r>
              <a:rPr lang="fr-FR" sz="900" baseline="0" dirty="0"/>
              <a:t>A vaincu le cancer il y a 7 ans</a:t>
            </a:r>
          </a:p>
          <a:p>
            <a:r>
              <a:rPr lang="fr-FR" sz="900" baseline="0" dirty="0"/>
              <a:t>Espère la tenir dans ses bras aujourd’hui</a:t>
            </a:r>
          </a:p>
          <a:p>
            <a:r>
              <a:rPr lang="fr-FR" sz="900" baseline="0" dirty="0"/>
              <a:t>Ils ont découvert « quelque chose » dans sa mammographie</a:t>
            </a:r>
          </a:p>
          <a:p>
            <a:r>
              <a:rPr lang="fr-FR" sz="900" baseline="0" dirty="0"/>
              <a:t>Viennent de signer l’ordonnance de ne pas réanimer</a:t>
            </a:r>
          </a:p>
          <a:p>
            <a:r>
              <a:rPr lang="fr-FR" sz="900" baseline="0" dirty="0"/>
              <a:t>A toujours voulu avoir un enfant</a:t>
            </a:r>
          </a:p>
          <a:p>
            <a:r>
              <a:rPr lang="fr-FR" sz="900" baseline="0" dirty="0"/>
              <a:t>Les oreilles vont mieux. Finalement!</a:t>
            </a:r>
          </a:p>
          <a:p>
            <a:r>
              <a:rPr lang="fr-FR" sz="900" baseline="0" dirty="0"/>
              <a:t>Accident de voiture il y a 6 mois. La douleur ne se calme pas.</a:t>
            </a:r>
          </a:p>
          <a:p>
            <a:r>
              <a:rPr lang="fr-FR" sz="900" baseline="0" dirty="0"/>
              <a:t>La tumeur est bénigne</a:t>
            </a:r>
          </a:p>
          <a:p>
            <a:r>
              <a:rPr lang="fr-FR" sz="900" baseline="0" dirty="0"/>
              <a:t>La tumeur est cancéreuses</a:t>
            </a:r>
          </a:p>
          <a:p>
            <a:r>
              <a:rPr lang="fr-FR" sz="900" baseline="0" dirty="0"/>
              <a:t>Si vous pouviez être dans la peau de quelqu’un d’autre</a:t>
            </a:r>
          </a:p>
          <a:p>
            <a:pPr algn="l"/>
            <a:r>
              <a:rPr lang="fr-FR" sz="900" baseline="0" dirty="0"/>
              <a:t>Entendre ce qu’ils entendent</a:t>
            </a:r>
          </a:p>
          <a:p>
            <a:pPr algn="l"/>
            <a:r>
              <a:rPr lang="fr-FR" sz="900" baseline="0" dirty="0"/>
              <a:t>Voir ce qu’ils voient</a:t>
            </a:r>
          </a:p>
          <a:p>
            <a:pPr algn="l"/>
            <a:r>
              <a:rPr lang="fr-FR" sz="900" baseline="0" dirty="0"/>
              <a:t>Ressentir ce qu’ils ressentent</a:t>
            </a:r>
          </a:p>
          <a:p>
            <a:pPr algn="l"/>
            <a:r>
              <a:rPr lang="fr-FR" sz="900" baseline="0" dirty="0"/>
              <a:t>Est-ce que vous les traiteriez différemment? </a:t>
            </a:r>
          </a:p>
          <a:p>
            <a:pPr marL="0" indent="0" algn="l">
              <a:buNone/>
            </a:pPr>
            <a:endParaRPr lang="fr-FR" baseline="0" dirty="0"/>
          </a:p>
          <a:p>
            <a:pPr marL="228600" indent="-228600">
              <a:buAutoNum type="arabicPeriod"/>
            </a:pPr>
            <a:endParaRPr lang="fr-FR" baseline="0" dirty="0"/>
          </a:p>
          <a:p>
            <a:pPr marL="228600" indent="-228600">
              <a:buAutoNum type="arabicPeriod"/>
            </a:pPr>
            <a:endParaRPr lang="fr-FR" baseline="0" dirty="0"/>
          </a:p>
          <a:p>
            <a:pPr marL="228600" indent="-228600">
              <a:buAutoNum type="arabicPeriod"/>
            </a:pPr>
            <a:endParaRPr lang="fr-FR" baseline="0" dirty="0"/>
          </a:p>
          <a:p>
            <a:pPr marL="228600" indent="-228600">
              <a:buAutoNum type="arabicPeriod"/>
            </a:pPr>
            <a:endParaRPr lang="fr-FR" dirty="0"/>
          </a:p>
        </p:txBody>
      </p:sp>
      <p:sp>
        <p:nvSpPr>
          <p:cNvPr id="4" name="Slide Number Placeholder 3"/>
          <p:cNvSpPr>
            <a:spLocks noGrp="1"/>
          </p:cNvSpPr>
          <p:nvPr>
            <p:ph type="sldNum" sz="quarter" idx="10"/>
          </p:nvPr>
        </p:nvSpPr>
        <p:spPr/>
        <p:txBody>
          <a:bodyPr/>
          <a:lstStyle/>
          <a:p>
            <a:fld id="{9AC774B7-8773-F442-AE46-14AB52309CAF}" type="slidenum">
              <a:rPr lang="en-US" smtClean="0"/>
              <a:t>9</a:t>
            </a:fld>
            <a:endParaRPr lang="en-US"/>
          </a:p>
        </p:txBody>
      </p:sp>
    </p:spTree>
    <p:extLst>
      <p:ext uri="{BB962C8B-B14F-4D97-AF65-F5344CB8AC3E}">
        <p14:creationId xmlns:p14="http://schemas.microsoft.com/office/powerpoint/2010/main" val="18838291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C29D0F8-D172-6446-8609-1A4CDE5E0FB8}"/>
              </a:ext>
            </a:extLst>
          </p:cNvPr>
          <p:cNvSpPr/>
          <p:nvPr userDrawn="1"/>
        </p:nvSpPr>
        <p:spPr>
          <a:xfrm>
            <a:off x="0" y="-1566"/>
            <a:ext cx="9144000" cy="5775767"/>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795756" y="1563435"/>
            <a:ext cx="6137060" cy="1655763"/>
          </a:xfrm>
          <a:prstGeom prst="rect">
            <a:avLst/>
          </a:prstGeom>
        </p:spPr>
        <p:txBody>
          <a:bodyPr anchor="b"/>
          <a:lstStyle>
            <a:lvl1pPr algn="l">
              <a:defRPr sz="3600" b="1" i="0">
                <a:solidFill>
                  <a:srgbClr val="DEEBF7"/>
                </a:solidFill>
                <a:latin typeface="Arial" panose="020B0604020202020204" pitchFamily="34" charset="0"/>
                <a:cs typeface="Arial" panose="020B0604020202020204" pitchFamily="34" charset="0"/>
              </a:defRPr>
            </a:lvl1pPr>
          </a:lstStyle>
          <a:p>
            <a:r>
              <a:rPr lang="en-US" dirty="0"/>
              <a:t>Title of the document goes here—the font is Arial 36pt, Bold, Blue-Gray</a:t>
            </a:r>
          </a:p>
        </p:txBody>
      </p:sp>
      <p:sp>
        <p:nvSpPr>
          <p:cNvPr id="3" name="Subtitle 2"/>
          <p:cNvSpPr>
            <a:spLocks noGrp="1"/>
          </p:cNvSpPr>
          <p:nvPr>
            <p:ph type="subTitle" idx="1" hasCustomPrompt="1"/>
          </p:nvPr>
        </p:nvSpPr>
        <p:spPr>
          <a:xfrm>
            <a:off x="795756" y="3342715"/>
            <a:ext cx="6137060" cy="672765"/>
          </a:xfrm>
          <a:prstGeom prst="rect">
            <a:avLst/>
          </a:prstGeom>
        </p:spPr>
        <p:txBody>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LINE 1, ARIAL REGULAR, 20PT, EXPANDED </a:t>
            </a:r>
          </a:p>
        </p:txBody>
      </p:sp>
      <p:sp>
        <p:nvSpPr>
          <p:cNvPr id="13" name="Rectangle 12">
            <a:extLst>
              <a:ext uri="{FF2B5EF4-FFF2-40B4-BE49-F238E27FC236}">
                <a16:creationId xmlns:a16="http://schemas.microsoft.com/office/drawing/2014/main" id="{6EEC186D-09B3-7C40-86B2-9CCD3AAC19C7}"/>
              </a:ext>
            </a:extLst>
          </p:cNvPr>
          <p:cNvSpPr/>
          <p:nvPr userDrawn="1"/>
        </p:nvSpPr>
        <p:spPr>
          <a:xfrm>
            <a:off x="795755" y="42579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0A29BA2-C15F-2740-863C-ED8E4347CAB3}"/>
              </a:ext>
            </a:extLst>
          </p:cNvPr>
          <p:cNvPicPr/>
          <p:nvPr userDrawn="1"/>
        </p:nvPicPr>
        <p:blipFill rotWithShape="1">
          <a:blip r:embed="rId2">
            <a:alphaModFix/>
            <a:extLst>
              <a:ext uri="{28A0092B-C50C-407E-A947-70E740481C1C}">
                <a14:useLocalDpi xmlns:a14="http://schemas.microsoft.com/office/drawing/2010/main" val="0"/>
              </a:ext>
            </a:extLst>
          </a:blip>
          <a:srcRect t="36352" r="38913"/>
          <a:stretch/>
        </p:blipFill>
        <p:spPr bwMode="auto">
          <a:xfrm>
            <a:off x="6551271" y="0"/>
            <a:ext cx="2592729" cy="2691747"/>
          </a:xfrm>
          <a:prstGeom prst="rect">
            <a:avLst/>
          </a:prstGeom>
          <a:noFill/>
          <a:ln>
            <a:noFill/>
          </a:ln>
        </p:spPr>
      </p:pic>
      <p:sp>
        <p:nvSpPr>
          <p:cNvPr id="36" name="Text Placeholder 35">
            <a:extLst>
              <a:ext uri="{FF2B5EF4-FFF2-40B4-BE49-F238E27FC236}">
                <a16:creationId xmlns:a16="http://schemas.microsoft.com/office/drawing/2014/main" id="{34F3FDC0-5EA7-5049-B509-531EE6327776}"/>
              </a:ext>
            </a:extLst>
          </p:cNvPr>
          <p:cNvSpPr>
            <a:spLocks noGrp="1"/>
          </p:cNvSpPr>
          <p:nvPr>
            <p:ph type="body" sz="quarter" idx="10" hasCustomPrompt="1"/>
          </p:nvPr>
        </p:nvSpPr>
        <p:spPr>
          <a:xfrm>
            <a:off x="795338" y="4470011"/>
            <a:ext cx="3776662" cy="303978"/>
          </a:xfrm>
          <a:prstGeom prst="rect">
            <a:avLst/>
          </a:prstGeom>
        </p:spPr>
        <p:txBody>
          <a:bodyPr/>
          <a:lstStyle>
            <a:lvl1pPr marL="0" indent="0">
              <a:lnSpc>
                <a:spcPct val="100000"/>
              </a:lnSpc>
              <a:spcBef>
                <a:spcPts val="600"/>
              </a:spcBef>
              <a:buNone/>
              <a:defRPr sz="1600" b="1" i="0">
                <a:solidFill>
                  <a:srgbClr val="DEEBF7"/>
                </a:solidFill>
                <a:latin typeface="Arial" panose="020B0604020202020204" pitchFamily="34" charset="0"/>
                <a:cs typeface="Arial" panose="020B0604020202020204" pitchFamily="34" charset="0"/>
              </a:defRPr>
            </a:lvl1pPr>
          </a:lstStyle>
          <a:p>
            <a:pPr lvl="0"/>
            <a:r>
              <a:rPr lang="en-US" dirty="0"/>
              <a:t>Author name</a:t>
            </a:r>
          </a:p>
        </p:txBody>
      </p:sp>
      <p:sp>
        <p:nvSpPr>
          <p:cNvPr id="39" name="Text Placeholder 38">
            <a:extLst>
              <a:ext uri="{FF2B5EF4-FFF2-40B4-BE49-F238E27FC236}">
                <a16:creationId xmlns:a16="http://schemas.microsoft.com/office/drawing/2014/main" id="{0243FC27-0225-9F41-8ADB-FA544A17B773}"/>
              </a:ext>
            </a:extLst>
          </p:cNvPr>
          <p:cNvSpPr>
            <a:spLocks noGrp="1"/>
          </p:cNvSpPr>
          <p:nvPr>
            <p:ph type="body" sz="quarter" idx="11" hasCustomPrompt="1"/>
          </p:nvPr>
        </p:nvSpPr>
        <p:spPr>
          <a:xfrm>
            <a:off x="795338" y="4796635"/>
            <a:ext cx="3776662" cy="303978"/>
          </a:xfrm>
          <a:prstGeom prst="rect">
            <a:avLst/>
          </a:prstGeom>
        </p:spPr>
        <p:txBody>
          <a:bodyPr/>
          <a:lstStyle>
            <a:lvl1pPr marL="0" indent="0">
              <a:buNone/>
              <a:defRPr sz="1600" b="0" i="1">
                <a:solidFill>
                  <a:srgbClr val="DEEBF7"/>
                </a:solidFill>
                <a:latin typeface="Arial" panose="020B0604020202020204" pitchFamily="34" charset="0"/>
                <a:cs typeface="Arial" panose="020B0604020202020204" pitchFamily="34" charset="0"/>
              </a:defRPr>
            </a:lvl1pPr>
          </a:lstStyle>
          <a:p>
            <a:pPr lvl="0"/>
            <a:r>
              <a:rPr lang="en-US" dirty="0"/>
              <a:t>Author title</a:t>
            </a:r>
          </a:p>
        </p:txBody>
      </p:sp>
      <p:pic>
        <p:nvPicPr>
          <p:cNvPr id="15" name="Picture 14">
            <a:extLst>
              <a:ext uri="{FF2B5EF4-FFF2-40B4-BE49-F238E27FC236}">
                <a16:creationId xmlns:a16="http://schemas.microsoft.com/office/drawing/2014/main" id="{B25F0EC8-1693-4E31-9528-4A272A70A88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97219" y="5897718"/>
            <a:ext cx="2118433" cy="651825"/>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145BFF0B-50F4-44A1-B7ED-B3D83B49BC19}"/>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784182" y="5805390"/>
            <a:ext cx="1299262" cy="841402"/>
          </a:xfrm>
          <a:prstGeom prst="rect">
            <a:avLst/>
          </a:prstGeom>
        </p:spPr>
      </p:pic>
      <p:pic>
        <p:nvPicPr>
          <p:cNvPr id="17" name="Picture 16">
            <a:extLst>
              <a:ext uri="{FF2B5EF4-FFF2-40B4-BE49-F238E27FC236}">
                <a16:creationId xmlns:a16="http://schemas.microsoft.com/office/drawing/2014/main" id="{CD22ECAC-524B-4F6A-84D4-E87A13DAE4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29427" y="5856090"/>
            <a:ext cx="1107242" cy="740002"/>
          </a:xfrm>
          <a:prstGeom prst="rect">
            <a:avLst/>
          </a:prstGeom>
        </p:spPr>
      </p:pic>
    </p:spTree>
    <p:extLst>
      <p:ext uri="{BB962C8B-B14F-4D97-AF65-F5344CB8AC3E}">
        <p14:creationId xmlns:p14="http://schemas.microsoft.com/office/powerpoint/2010/main" val="294068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1"/>
            <a:ext cx="9144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573576" y="0"/>
            <a:ext cx="3766929"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967788E9-F096-2441-A820-2BB0AC447F5D}"/>
              </a:ext>
            </a:extLst>
          </p:cNvPr>
          <p:cNvSpPr/>
          <p:nvPr userDrawn="1"/>
        </p:nvSpPr>
        <p:spPr>
          <a:xfrm>
            <a:off x="573577" y="0"/>
            <a:ext cx="3757353" cy="574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630" y="365126"/>
            <a:ext cx="3460832"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17630" y="1288899"/>
            <a:ext cx="3460832"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1"/>
          </p:nvPr>
        </p:nvSpPr>
        <p:spPr>
          <a:xfrm>
            <a:off x="717630" y="2044406"/>
            <a:ext cx="3460832"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929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fld id="{5C0A01CA-9744-4ECE-A2E8-C341012827BE}" type="slidenum">
              <a:rPr lang="en-US"/>
              <a:pPr/>
              <a:t>‹#›</a:t>
            </a:fld>
            <a:endParaRPr lang="en-US"/>
          </a:p>
        </p:txBody>
      </p:sp>
    </p:spTree>
    <p:extLst>
      <p:ext uri="{BB962C8B-B14F-4D97-AF65-F5344CB8AC3E}">
        <p14:creationId xmlns:p14="http://schemas.microsoft.com/office/powerpoint/2010/main" val="269847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E0326-9836-C04B-89F1-346F72C6B5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582" y="1"/>
            <a:ext cx="2988734" cy="3979333"/>
          </a:xfrm>
          <a:prstGeom prst="rect">
            <a:avLst/>
          </a:prstGeom>
        </p:spPr>
      </p:pic>
      <p:sp>
        <p:nvSpPr>
          <p:cNvPr id="17" name="Picture Placeholder 16">
            <a:extLst>
              <a:ext uri="{FF2B5EF4-FFF2-40B4-BE49-F238E27FC236}">
                <a16:creationId xmlns:a16="http://schemas.microsoft.com/office/drawing/2014/main" id="{44BF14A4-0541-3545-99AD-5E5B557C852B}"/>
              </a:ext>
            </a:extLst>
          </p:cNvPr>
          <p:cNvSpPr>
            <a:spLocks noGrp="1"/>
          </p:cNvSpPr>
          <p:nvPr>
            <p:ph type="pic" sz="quarter" idx="11"/>
          </p:nvPr>
        </p:nvSpPr>
        <p:spPr>
          <a:xfrm>
            <a:off x="2986088" y="-2"/>
            <a:ext cx="6157912" cy="3979335"/>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dirty="0"/>
          </a:p>
        </p:txBody>
      </p:sp>
      <p:sp>
        <p:nvSpPr>
          <p:cNvPr id="11" name="Rectangle 10">
            <a:extLst>
              <a:ext uri="{FF2B5EF4-FFF2-40B4-BE49-F238E27FC236}">
                <a16:creationId xmlns:a16="http://schemas.microsoft.com/office/drawing/2014/main" id="{858E55C2-C8B7-B146-81B3-FE1F3E7DEC87}"/>
              </a:ext>
            </a:extLst>
          </p:cNvPr>
          <p:cNvSpPr/>
          <p:nvPr userDrawn="1"/>
        </p:nvSpPr>
        <p:spPr>
          <a:xfrm>
            <a:off x="0" y="3979334"/>
            <a:ext cx="9144000" cy="2878665"/>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btitle 2">
            <a:extLst>
              <a:ext uri="{FF2B5EF4-FFF2-40B4-BE49-F238E27FC236}">
                <a16:creationId xmlns:a16="http://schemas.microsoft.com/office/drawing/2014/main" id="{FC328256-5B7D-AF40-9EE8-52DEDA34DEC3}"/>
              </a:ext>
            </a:extLst>
          </p:cNvPr>
          <p:cNvSpPr>
            <a:spLocks noGrp="1"/>
          </p:cNvSpPr>
          <p:nvPr>
            <p:ph type="subTitle" idx="10" hasCustomPrompt="1"/>
          </p:nvPr>
        </p:nvSpPr>
        <p:spPr>
          <a:xfrm>
            <a:off x="1252330" y="4650758"/>
            <a:ext cx="6639339" cy="1627947"/>
          </a:xfrm>
          <a:prstGeom prst="rect">
            <a:avLst/>
          </a:prstGeom>
        </p:spPr>
        <p:txBody>
          <a:bodyPr/>
          <a:lstStyle>
            <a:lvl1pPr marL="0" indent="0" algn="l">
              <a:buNone/>
              <a:defRPr sz="3200" b="0" i="0" spc="3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 HERE, ARIAL REGULAR, 32PT, </a:t>
            </a:r>
            <a:br>
              <a:rPr lang="en-US" dirty="0"/>
            </a:br>
            <a:r>
              <a:rPr lang="en-US" dirty="0"/>
              <a:t>ALL CAPS EXPANDED </a:t>
            </a:r>
          </a:p>
        </p:txBody>
      </p:sp>
      <p:sp>
        <p:nvSpPr>
          <p:cNvPr id="19" name="Rectangle 18">
            <a:extLst>
              <a:ext uri="{FF2B5EF4-FFF2-40B4-BE49-F238E27FC236}">
                <a16:creationId xmlns:a16="http://schemas.microsoft.com/office/drawing/2014/main" id="{12E0D32C-B620-7A4D-BC36-49900D1DFC99}"/>
              </a:ext>
            </a:extLst>
          </p:cNvPr>
          <p:cNvSpPr/>
          <p:nvPr userDrawn="1"/>
        </p:nvSpPr>
        <p:spPr>
          <a:xfrm>
            <a:off x="1328194" y="4443168"/>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0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a:stretch/>
        </p:blipFill>
        <p:spPr>
          <a:xfrm rot="16200000">
            <a:off x="6059765" y="189226"/>
            <a:ext cx="3273461" cy="2895009"/>
          </a:xfrm>
          <a:prstGeom prst="rect">
            <a:avLst/>
          </a:prstGeom>
        </p:spPr>
      </p:pic>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104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Content Placeholder 2"/>
          <p:cNvSpPr>
            <a:spLocks noGrp="1"/>
          </p:cNvSpPr>
          <p:nvPr>
            <p:ph idx="1"/>
          </p:nvPr>
        </p:nvSpPr>
        <p:spPr>
          <a:xfrm>
            <a:off x="628650" y="1636730"/>
            <a:ext cx="78867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1087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9144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842933" y="774443"/>
            <a:ext cx="3848306" cy="5719490"/>
          </a:xfrm>
          <a:prstGeom prst="rect">
            <a:avLst/>
          </a:prstGeom>
        </p:spPr>
        <p:txBody>
          <a:bodyPr>
            <a:normAutofit/>
          </a:bodyPr>
          <a:lstStyle>
            <a:lvl1pPr marL="228600" indent="-223838">
              <a:spcBef>
                <a:spcPts val="1200"/>
              </a:spcBef>
              <a:buFont typeface="Arial" panose="020B0604020202020204" pitchFamily="34" charset="0"/>
              <a:buChar char="•"/>
              <a:defRPr sz="20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4" name="Picture 23">
            <a:extLst>
              <a:ext uri="{FF2B5EF4-FFF2-40B4-BE49-F238E27FC236}">
                <a16:creationId xmlns:a16="http://schemas.microsoft.com/office/drawing/2014/main" id="{C8D2E9CD-85A1-8249-B610-F55A92BA9DF8}"/>
              </a:ext>
            </a:extLst>
          </p:cNvPr>
          <p:cNvPicPr>
            <a:picLocks noChangeAspect="1"/>
          </p:cNvPicPr>
          <p:nvPr userDrawn="1"/>
        </p:nvPicPr>
        <p:blipFill rotWithShape="1">
          <a:blip r:embed="rId2">
            <a:alphaModFix amt="14000"/>
            <a:extLst>
              <a:ext uri="{28A0092B-C50C-407E-A947-70E740481C1C}">
                <a14:useLocalDpi xmlns:a14="http://schemas.microsoft.com/office/drawing/2010/main" val="0"/>
              </a:ext>
            </a:extLst>
          </a:blip>
          <a:srcRect/>
          <a:stretch/>
        </p:blipFill>
        <p:spPr>
          <a:xfrm rot="10800000">
            <a:off x="0" y="-20736"/>
            <a:ext cx="3273461" cy="2895009"/>
          </a:xfrm>
          <a:prstGeom prst="rect">
            <a:avLst/>
          </a:prstGeom>
        </p:spPr>
      </p:pic>
      <p:sp>
        <p:nvSpPr>
          <p:cNvPr id="2" name="Title 1"/>
          <p:cNvSpPr>
            <a:spLocks noGrp="1"/>
          </p:cNvSpPr>
          <p:nvPr>
            <p:ph type="title" hasCustomPrompt="1"/>
          </p:nvPr>
        </p:nvSpPr>
        <p:spPr>
          <a:xfrm>
            <a:off x="356881" y="3094810"/>
            <a:ext cx="3459653" cy="1273432"/>
          </a:xfrm>
          <a:prstGeom prst="rect">
            <a:avLst/>
          </a:prstGeom>
        </p:spPr>
        <p:txBody>
          <a:bodyPr anchor="t" anchorCtr="0"/>
          <a:lstStyle>
            <a:lvl1pPr>
              <a:defRPr sz="2800" b="1" i="0">
                <a:solidFill>
                  <a:srgbClr val="DEEBF7"/>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3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628650" y="588493"/>
            <a:ext cx="78867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964330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3044142" y="-1"/>
            <a:ext cx="6099858"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33054" y="597273"/>
            <a:ext cx="4823027"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3044825"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2" name="Content Placeholder 2"/>
          <p:cNvSpPr>
            <a:spLocks noGrp="1"/>
          </p:cNvSpPr>
          <p:nvPr>
            <p:ph idx="1"/>
          </p:nvPr>
        </p:nvSpPr>
        <p:spPr>
          <a:xfrm>
            <a:off x="3633053" y="1871133"/>
            <a:ext cx="4823027"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331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5104" y="0"/>
            <a:ext cx="6099858"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3285" y="597273"/>
            <a:ext cx="4823027"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6094071" y="-1"/>
            <a:ext cx="3044825"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dirty="0"/>
              <a:t>Photo placeholder</a:t>
            </a:r>
          </a:p>
        </p:txBody>
      </p:sp>
      <p:sp>
        <p:nvSpPr>
          <p:cNvPr id="14" name="Content Placeholder 2"/>
          <p:cNvSpPr>
            <a:spLocks noGrp="1"/>
          </p:cNvSpPr>
          <p:nvPr>
            <p:ph idx="11"/>
          </p:nvPr>
        </p:nvSpPr>
        <p:spPr>
          <a:xfrm>
            <a:off x="653285" y="1786467"/>
            <a:ext cx="4823027"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63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0"/>
            <a:ext cx="9144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dirty="0"/>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556115" y="4521200"/>
            <a:ext cx="3034983"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dirty="0"/>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4239492" y="4521200"/>
            <a:ext cx="4348394"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363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9/8/2021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04727668"/>
      </p:ext>
    </p:extLst>
  </p:cSld>
  <p:clrMap bg1="lt1" tx1="dk1" bg2="lt2" tx2="dk2" accent1="accent1" accent2="accent2" accent3="accent3" accent4="accent4" accent5="accent5" accent6="accent6" hlink="hlink" folHlink="folHlink"/>
  <p:sldLayoutIdLst>
    <p:sldLayoutId id="2147483800" r:id="rId1"/>
    <p:sldLayoutId id="2147483809" r:id="rId2"/>
    <p:sldLayoutId id="2147483810" r:id="rId3"/>
    <p:sldLayoutId id="2147483816" r:id="rId4"/>
    <p:sldLayoutId id="2147483811" r:id="rId5"/>
    <p:sldLayoutId id="2147483807" r:id="rId6"/>
    <p:sldLayoutId id="2147483812" r:id="rId7"/>
    <p:sldLayoutId id="2147483813" r:id="rId8"/>
    <p:sldLayoutId id="2147483814" r:id="rId9"/>
    <p:sldLayoutId id="2147483815" r:id="rId10"/>
    <p:sldLayoutId id="2147483819" r:id="rId1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tiff"/><Relationship Id="rId4"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www.youtube.com/watch?v=cDDWvj_q-o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99430-D71E-4841-A449-5F6FEAE6D4A4}"/>
              </a:ext>
            </a:extLst>
          </p:cNvPr>
          <p:cNvSpPr>
            <a:spLocks noGrp="1"/>
          </p:cNvSpPr>
          <p:nvPr>
            <p:ph type="ctrTitle"/>
          </p:nvPr>
        </p:nvSpPr>
        <p:spPr/>
        <p:txBody>
          <a:bodyPr>
            <a:normAutofit/>
          </a:bodyPr>
          <a:lstStyle/>
          <a:p>
            <a:br>
              <a:rPr lang="en-US" dirty="0"/>
            </a:br>
            <a:r>
              <a:rPr lang="en-US" dirty="0"/>
              <a:t>Introduction au counseling de motivation</a:t>
            </a:r>
          </a:p>
        </p:txBody>
      </p:sp>
      <p:sp>
        <p:nvSpPr>
          <p:cNvPr id="3" name="Subtitle 2">
            <a:extLst>
              <a:ext uri="{FF2B5EF4-FFF2-40B4-BE49-F238E27FC236}">
                <a16:creationId xmlns:a16="http://schemas.microsoft.com/office/drawing/2014/main" id="{D5F176ED-4528-AD41-A92C-8F781C6AB8B9}"/>
              </a:ext>
            </a:extLst>
          </p:cNvPr>
          <p:cNvSpPr>
            <a:spLocks noGrp="1"/>
          </p:cNvSpPr>
          <p:nvPr>
            <p:ph type="subTitle" idx="1"/>
          </p:nvPr>
        </p:nvSpPr>
        <p:spPr/>
        <p:txBody>
          <a:bodyPr>
            <a:normAutofit fontScale="92500" lnSpcReduction="20000"/>
          </a:bodyPr>
          <a:lstStyle/>
          <a:p>
            <a:r>
              <a:rPr lang="en-US" noProof="0" dirty="0"/>
              <a:t>Module 2 – </a:t>
            </a:r>
            <a:r>
              <a:rPr lang="en-US" dirty="0"/>
              <a:t>Counseling de motivation</a:t>
            </a:r>
            <a:endParaRPr lang="en-US" noProof="0" dirty="0"/>
          </a:p>
          <a:p>
            <a:pPr lvl="0"/>
            <a:r>
              <a:rPr lang="en-US" noProof="0" dirty="0"/>
              <a:t>Pays, </a:t>
            </a:r>
            <a:r>
              <a:rPr lang="en-US" noProof="0" dirty="0" err="1"/>
              <a:t>Année</a:t>
            </a:r>
            <a:endParaRPr lang="en-US" noProof="0" dirty="0"/>
          </a:p>
        </p:txBody>
      </p:sp>
      <p:sp>
        <p:nvSpPr>
          <p:cNvPr id="6" name="Text Placeholder 3">
            <a:extLst>
              <a:ext uri="{FF2B5EF4-FFF2-40B4-BE49-F238E27FC236}">
                <a16:creationId xmlns:a16="http://schemas.microsoft.com/office/drawing/2014/main" id="{51770E53-DE4D-B444-BC2D-90D5E4FC2342}"/>
              </a:ext>
            </a:extLst>
          </p:cNvPr>
          <p:cNvSpPr txBox="1">
            <a:spLocks/>
          </p:cNvSpPr>
          <p:nvPr/>
        </p:nvSpPr>
        <p:spPr>
          <a:xfrm>
            <a:off x="795756" y="4719761"/>
            <a:ext cx="3776662" cy="303978"/>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00000"/>
              </a:lnSpc>
              <a:spcBef>
                <a:spcPts val="600"/>
              </a:spcBef>
              <a:buFont typeface="Arial" panose="020B0604020202020204" pitchFamily="34" charset="0"/>
              <a:buNone/>
              <a:defRPr sz="1600" b="1" i="0"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Nom du </a:t>
            </a:r>
            <a:r>
              <a:rPr lang="fr-FR" dirty="0"/>
              <a:t>facilitateur</a:t>
            </a:r>
          </a:p>
        </p:txBody>
      </p:sp>
      <p:sp>
        <p:nvSpPr>
          <p:cNvPr id="7" name="Text Placeholder 7">
            <a:extLst>
              <a:ext uri="{FF2B5EF4-FFF2-40B4-BE49-F238E27FC236}">
                <a16:creationId xmlns:a16="http://schemas.microsoft.com/office/drawing/2014/main" id="{BCA98E2F-B233-44A2-96B2-FFB08F2B31BA}"/>
              </a:ext>
            </a:extLst>
          </p:cNvPr>
          <p:cNvSpPr txBox="1">
            <a:spLocks/>
          </p:cNvSpPr>
          <p:nvPr/>
        </p:nvSpPr>
        <p:spPr>
          <a:xfrm>
            <a:off x="795756" y="5046385"/>
            <a:ext cx="3776662" cy="30397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b="0" i="1" kern="1200">
                <a:solidFill>
                  <a:srgbClr val="DEEBF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Titre du facilitateur</a:t>
            </a:r>
          </a:p>
        </p:txBody>
      </p:sp>
    </p:spTree>
    <p:extLst>
      <p:ext uri="{BB962C8B-B14F-4D97-AF65-F5344CB8AC3E}">
        <p14:creationId xmlns:p14="http://schemas.microsoft.com/office/powerpoint/2010/main" val="196234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9287" y="3196411"/>
            <a:ext cx="6355970" cy="942452"/>
          </a:xfrm>
        </p:spPr>
        <p:txBody>
          <a:bodyPr>
            <a:noAutofit/>
          </a:bodyPr>
          <a:lstStyle/>
          <a:p>
            <a:r>
              <a:rPr lang="en-US" sz="4400" dirty="0"/>
              <a:t>Prêt à commencer ?</a:t>
            </a:r>
          </a:p>
        </p:txBody>
      </p:sp>
    </p:spTree>
    <p:extLst>
      <p:ext uri="{BB962C8B-B14F-4D97-AF65-F5344CB8AC3E}">
        <p14:creationId xmlns:p14="http://schemas.microsoft.com/office/powerpoint/2010/main" val="3178318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CCD494D-2FF7-4761-8CEB-6E7224E1924A}"/>
              </a:ext>
            </a:extLst>
          </p:cNvPr>
          <p:cNvGrpSpPr/>
          <p:nvPr/>
        </p:nvGrpSpPr>
        <p:grpSpPr>
          <a:xfrm>
            <a:off x="2018782" y="436808"/>
            <a:ext cx="5106435" cy="5984384"/>
            <a:chOff x="2018782" y="436808"/>
            <a:chExt cx="5106435" cy="5984384"/>
          </a:xfrm>
        </p:grpSpPr>
        <p:pic>
          <p:nvPicPr>
            <p:cNvPr id="6" name="Picture 5" descr="A sign on the side of a building&#10;&#10;Description automatically generated">
              <a:extLst>
                <a:ext uri="{FF2B5EF4-FFF2-40B4-BE49-F238E27FC236}">
                  <a16:creationId xmlns:a16="http://schemas.microsoft.com/office/drawing/2014/main" id="{AEC0B09F-CE8B-43F9-A0A6-5F639A4316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8782" y="436808"/>
              <a:ext cx="5106435" cy="5984384"/>
            </a:xfrm>
            <a:prstGeom prst="rect">
              <a:avLst/>
            </a:prstGeom>
          </p:spPr>
        </p:pic>
        <p:sp>
          <p:nvSpPr>
            <p:cNvPr id="3" name="Rectangle 2"/>
            <p:cNvSpPr/>
            <p:nvPr/>
          </p:nvSpPr>
          <p:spPr>
            <a:xfrm>
              <a:off x="3134253" y="1683505"/>
              <a:ext cx="2859579" cy="3591097"/>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fr-FR" sz="6000" b="1" dirty="0">
                  <a:effectLst/>
                  <a:latin typeface="Arial Narrow" panose="020B0606020202030204" pitchFamily="34" charset="0"/>
                  <a:ea typeface="MS Mincho"/>
                  <a:cs typeface="Times New Roman" panose="02020603050405020304" pitchFamily="18" charset="0"/>
                </a:rPr>
                <a:t>JE FAIS </a:t>
              </a:r>
            </a:p>
            <a:p>
              <a:pPr marL="0" marR="0" algn="ctr">
                <a:spcBef>
                  <a:spcPts val="0"/>
                </a:spcBef>
                <a:spcAft>
                  <a:spcPts val="0"/>
                </a:spcAft>
              </a:pPr>
              <a:r>
                <a:rPr lang="fr-FR" sz="6000" b="1" dirty="0">
                  <a:effectLst/>
                  <a:latin typeface="Arial Narrow" panose="020B0606020202030204" pitchFamily="34" charset="0"/>
                  <a:ea typeface="MS Mincho"/>
                  <a:cs typeface="Times New Roman" panose="02020603050405020304" pitchFamily="18" charset="0"/>
                </a:rPr>
                <a:t>CE QUE </a:t>
              </a:r>
            </a:p>
            <a:p>
              <a:pPr marL="0" marR="0" algn="ctr">
                <a:spcBef>
                  <a:spcPts val="0"/>
                </a:spcBef>
                <a:spcAft>
                  <a:spcPts val="0"/>
                </a:spcAft>
              </a:pPr>
              <a:r>
                <a:rPr lang="fr-FR" sz="6000" b="1" dirty="0">
                  <a:effectLst/>
                  <a:latin typeface="Arial Narrow" panose="020B0606020202030204" pitchFamily="34" charset="0"/>
                  <a:ea typeface="MS Mincho"/>
                  <a:cs typeface="Times New Roman" panose="02020603050405020304" pitchFamily="18" charset="0"/>
                </a:rPr>
                <a:t>JE VEUX</a:t>
              </a:r>
              <a:endParaRPr lang="en-US" sz="6000" dirty="0">
                <a:effectLst/>
                <a:ea typeface="MS Mincho"/>
                <a:cs typeface="Times New Roman" panose="02020603050405020304" pitchFamily="18" charset="0"/>
              </a:endParaRPr>
            </a:p>
          </p:txBody>
        </p:sp>
      </p:grpSp>
    </p:spTree>
    <p:extLst>
      <p:ext uri="{BB962C8B-B14F-4D97-AF65-F5344CB8AC3E}">
        <p14:creationId xmlns:p14="http://schemas.microsoft.com/office/powerpoint/2010/main" val="3100616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918B5C6-6A3C-E641-99E9-D596FE14A24C}"/>
              </a:ext>
            </a:extLst>
          </p:cNvPr>
          <p:cNvSpPr txBox="1">
            <a:spLocks/>
          </p:cNvSpPr>
          <p:nvPr/>
        </p:nvSpPr>
        <p:spPr>
          <a:xfrm>
            <a:off x="4137660" y="5563333"/>
            <a:ext cx="4566375" cy="56007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dirty="0"/>
              <a:t>…PAS </a:t>
            </a:r>
            <a:r>
              <a:rPr lang="en-US" dirty="0" err="1"/>
              <a:t>toujours</a:t>
            </a:r>
            <a:r>
              <a:rPr lang="en-US" dirty="0"/>
              <a:t> facile</a:t>
            </a:r>
          </a:p>
        </p:txBody>
      </p:sp>
      <p:pic>
        <p:nvPicPr>
          <p:cNvPr id="8" name="Picture 7" descr="A bowl of fruit&#10;&#10;Description automatically generated">
            <a:extLst>
              <a:ext uri="{FF2B5EF4-FFF2-40B4-BE49-F238E27FC236}">
                <a16:creationId xmlns:a16="http://schemas.microsoft.com/office/drawing/2014/main" id="{B79BAE87-7970-4801-BBA6-06F9FFD47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556" y="2572998"/>
            <a:ext cx="3672230" cy="2098417"/>
          </a:xfrm>
          <a:prstGeom prst="rect">
            <a:avLst/>
          </a:prstGeom>
        </p:spPr>
      </p:pic>
      <p:sp>
        <p:nvSpPr>
          <p:cNvPr id="3" name="Title 1">
            <a:extLst>
              <a:ext uri="{FF2B5EF4-FFF2-40B4-BE49-F238E27FC236}">
                <a16:creationId xmlns:a16="http://schemas.microsoft.com/office/drawing/2014/main" id="{439DE6DF-5717-6E41-87F0-726866F1671B}"/>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en-US" dirty="0"/>
              <a:t>Faire un </a:t>
            </a:r>
            <a:r>
              <a:rPr lang="en-US" dirty="0" err="1"/>
              <a:t>changement</a:t>
            </a:r>
            <a:r>
              <a:rPr lang="en-US" dirty="0"/>
              <a:t> </a:t>
            </a:r>
            <a:r>
              <a:rPr lang="en-US" dirty="0" err="1"/>
              <a:t>n’est</a:t>
            </a:r>
            <a:r>
              <a:rPr lang="en-US" dirty="0"/>
              <a:t>…</a:t>
            </a:r>
          </a:p>
        </p:txBody>
      </p:sp>
      <p:pic>
        <p:nvPicPr>
          <p:cNvPr id="5" name="Picture 4">
            <a:extLst>
              <a:ext uri="{FF2B5EF4-FFF2-40B4-BE49-F238E27FC236}">
                <a16:creationId xmlns:a16="http://schemas.microsoft.com/office/drawing/2014/main" id="{89F23404-3FD2-F144-9CED-ADA584EB24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366" y="2582607"/>
            <a:ext cx="3144594" cy="2089408"/>
          </a:xfrm>
          <a:prstGeom prst="rect">
            <a:avLst/>
          </a:prstGeom>
        </p:spPr>
      </p:pic>
      <p:pic>
        <p:nvPicPr>
          <p:cNvPr id="6" name="Picture 5">
            <a:extLst>
              <a:ext uri="{FF2B5EF4-FFF2-40B4-BE49-F238E27FC236}">
                <a16:creationId xmlns:a16="http://schemas.microsoft.com/office/drawing/2014/main" id="{F7B918B6-9FDF-474A-9B86-DC64582ABA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33" y="2581829"/>
            <a:ext cx="2911698" cy="2094747"/>
          </a:xfrm>
          <a:prstGeom prst="rect">
            <a:avLst/>
          </a:prstGeom>
        </p:spPr>
      </p:pic>
    </p:spTree>
    <p:extLst>
      <p:ext uri="{BB962C8B-B14F-4D97-AF65-F5344CB8AC3E}">
        <p14:creationId xmlns:p14="http://schemas.microsoft.com/office/powerpoint/2010/main" val="127368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9DE6DF-5717-6E41-87F0-726866F1671B}"/>
              </a:ext>
            </a:extLst>
          </p:cNvPr>
          <p:cNvSpPr txBox="1">
            <a:spLocks/>
          </p:cNvSpPr>
          <p:nvPr/>
        </p:nvSpPr>
        <p:spPr>
          <a:xfrm>
            <a:off x="628650" y="189276"/>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fr-FR" sz="2800" dirty="0">
                <a:latin typeface="Arial"/>
                <a:cs typeface="Arial"/>
              </a:rPr>
              <a:t>Les nombreux rôles d'un travailleur de sensibilisation, d'un navigateur, d'un conseiller et/ou d'un prestataire</a:t>
            </a:r>
            <a:endParaRPr lang="en-US" sz="2800" dirty="0">
              <a:latin typeface="Arial"/>
              <a:cs typeface="Arial"/>
            </a:endParaRPr>
          </a:p>
        </p:txBody>
      </p:sp>
      <p:graphicFrame>
        <p:nvGraphicFramePr>
          <p:cNvPr id="4" name="Content Placeholder 3">
            <a:extLst>
              <a:ext uri="{FF2B5EF4-FFF2-40B4-BE49-F238E27FC236}">
                <a16:creationId xmlns:a16="http://schemas.microsoft.com/office/drawing/2014/main" id="{C8C01DB5-C127-7B4C-A8E8-5DB9A7D50D79}"/>
              </a:ext>
            </a:extLst>
          </p:cNvPr>
          <p:cNvGraphicFramePr>
            <a:graphicFrameLocks/>
          </p:cNvGraphicFramePr>
          <p:nvPr>
            <p:extLst>
              <p:ext uri="{D42A27DB-BD31-4B8C-83A1-F6EECF244321}">
                <p14:modId xmlns:p14="http://schemas.microsoft.com/office/powerpoint/2010/main" val="3017731047"/>
              </p:ext>
            </p:extLst>
          </p:nvPr>
        </p:nvGraphicFramePr>
        <p:xfrm>
          <a:off x="457200" y="1539668"/>
          <a:ext cx="8229600" cy="502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4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968" y="963877"/>
            <a:ext cx="3175782" cy="4930246"/>
          </a:xfrm>
        </p:spPr>
        <p:txBody>
          <a:bodyPr>
            <a:normAutofit/>
          </a:bodyPr>
          <a:lstStyle/>
          <a:p>
            <a:r>
              <a:rPr lang="fr-FR" dirty="0">
                <a:solidFill>
                  <a:srgbClr val="577F9F"/>
                </a:solidFill>
                <a:latin typeface="Arial"/>
                <a:cs typeface="Arial"/>
              </a:rPr>
              <a:t>Counseling de motivation</a:t>
            </a:r>
            <a:endParaRPr lang="en-US" dirty="0">
              <a:solidFill>
                <a:srgbClr val="577F9F"/>
              </a:solidFill>
              <a:latin typeface="Arial"/>
              <a:cs typeface="Arial"/>
            </a:endParaRPr>
          </a:p>
        </p:txBody>
      </p:sp>
      <p:sp>
        <p:nvSpPr>
          <p:cNvPr id="3" name="Content Placeholder 2"/>
          <p:cNvSpPr>
            <a:spLocks noGrp="1"/>
          </p:cNvSpPr>
          <p:nvPr>
            <p:ph idx="1"/>
          </p:nvPr>
        </p:nvSpPr>
        <p:spPr>
          <a:xfrm>
            <a:off x="4029203" y="963877"/>
            <a:ext cx="4303267" cy="4930246"/>
          </a:xfrm>
        </p:spPr>
        <p:txBody>
          <a:bodyPr anchor="ctr">
            <a:normAutofit/>
          </a:bodyPr>
          <a:lstStyle/>
          <a:p>
            <a:pPr marL="0" indent="0">
              <a:buNone/>
            </a:pPr>
            <a:r>
              <a:rPr lang="fr-FR" dirty="0"/>
              <a:t>Une approche de communication </a:t>
            </a:r>
            <a:r>
              <a:rPr lang="fr-FR" b="1" dirty="0"/>
              <a:t>centrée sur le client</a:t>
            </a:r>
            <a:r>
              <a:rPr lang="fr-FR" dirty="0"/>
              <a:t> pour susciter et renforcer la motivation au changement</a:t>
            </a:r>
            <a:endParaRPr lang="en-US" dirty="0"/>
          </a:p>
        </p:txBody>
      </p:sp>
      <p:sp>
        <p:nvSpPr>
          <p:cNvPr id="4" name="Rectangle 3">
            <a:extLst>
              <a:ext uri="{FF2B5EF4-FFF2-40B4-BE49-F238E27FC236}">
                <a16:creationId xmlns:a16="http://schemas.microsoft.com/office/drawing/2014/main" id="{6A95237F-565C-4BFF-9632-93BA666D7554}"/>
              </a:ext>
            </a:extLst>
          </p:cNvPr>
          <p:cNvSpPr/>
          <p:nvPr/>
        </p:nvSpPr>
        <p:spPr>
          <a:xfrm>
            <a:off x="0" y="6790531"/>
            <a:ext cx="9144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4566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p:cNvSpPr>
            <a:spLocks noGrp="1"/>
          </p:cNvSpPr>
          <p:nvPr>
            <p:ph type="title"/>
          </p:nvPr>
        </p:nvSpPr>
        <p:spPr>
          <a:xfrm>
            <a:off x="445661" y="5317240"/>
            <a:ext cx="8408194" cy="907714"/>
          </a:xfrm>
        </p:spPr>
        <p:txBody>
          <a:bodyPr vert="horz" lIns="91440" tIns="45720" rIns="91440" bIns="45720" rtlCol="0" anchor="ctr">
            <a:normAutofit/>
          </a:bodyPr>
          <a:lstStyle/>
          <a:p>
            <a:pPr algn="ctr"/>
            <a:r>
              <a:rPr lang="fr-FR" sz="4000" b="1" dirty="0">
                <a:solidFill>
                  <a:schemeClr val="bg1"/>
                </a:solidFill>
              </a:rPr>
              <a:t>Centrée sur le client</a:t>
            </a:r>
            <a:endParaRPr lang="en-US" sz="4000" dirty="0">
              <a:solidFill>
                <a:schemeClr val="bg1"/>
              </a:solidFill>
            </a:endParaRPr>
          </a:p>
        </p:txBody>
      </p:sp>
    </p:spTree>
    <p:extLst>
      <p:ext uri="{BB962C8B-B14F-4D97-AF65-F5344CB8AC3E}">
        <p14:creationId xmlns:p14="http://schemas.microsoft.com/office/powerpoint/2010/main" val="1121442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red shirt&#10;&#10;Description automatically generated">
            <a:extLst>
              <a:ext uri="{FF2B5EF4-FFF2-40B4-BE49-F238E27FC236}">
                <a16:creationId xmlns:a16="http://schemas.microsoft.com/office/drawing/2014/main" id="{917E35DC-2AD1-4CDD-A612-A0C483107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435" y="2210260"/>
            <a:ext cx="8115300" cy="4572000"/>
          </a:xfrm>
          <a:prstGeom prst="rect">
            <a:avLst/>
          </a:prstGeom>
        </p:spPr>
      </p:pic>
      <p:sp>
        <p:nvSpPr>
          <p:cNvPr id="3" name="Title 1">
            <a:extLst>
              <a:ext uri="{FF2B5EF4-FFF2-40B4-BE49-F238E27FC236}">
                <a16:creationId xmlns:a16="http://schemas.microsoft.com/office/drawing/2014/main" id="{439DE6DF-5717-6E41-87F0-726866F1671B}"/>
              </a:ext>
            </a:extLst>
          </p:cNvPr>
          <p:cNvSpPr txBox="1">
            <a:spLocks/>
          </p:cNvSpPr>
          <p:nvPr/>
        </p:nvSpPr>
        <p:spPr>
          <a:xfrm>
            <a:off x="628650" y="548006"/>
            <a:ext cx="84239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a:solidFill>
                  <a:srgbClr val="577F9F"/>
                </a:solidFill>
                <a:latin typeface="Arial" panose="020B0604020202020204" pitchFamily="34" charset="0"/>
                <a:ea typeface="+mj-ea"/>
                <a:cs typeface="Arial" panose="020B0604020202020204" pitchFamily="34" charset="0"/>
              </a:defRPr>
            </a:lvl1pPr>
          </a:lstStyle>
          <a:p>
            <a:r>
              <a:rPr lang="fr-FR" sz="3200" dirty="0">
                <a:latin typeface="Arial"/>
                <a:cs typeface="Arial"/>
              </a:rPr>
              <a:t>Qu’est-ce que c’est « l’ambivalence » ?</a:t>
            </a:r>
            <a:endParaRPr lang="en-US" sz="3200" dirty="0"/>
          </a:p>
        </p:txBody>
      </p:sp>
    </p:spTree>
    <p:extLst>
      <p:ext uri="{BB962C8B-B14F-4D97-AF65-F5344CB8AC3E}">
        <p14:creationId xmlns:p14="http://schemas.microsoft.com/office/powerpoint/2010/main" val="317814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2" name="Title 1"/>
          <p:cNvSpPr>
            <a:spLocks noGrp="1"/>
          </p:cNvSpPr>
          <p:nvPr>
            <p:ph type="title"/>
          </p:nvPr>
        </p:nvSpPr>
        <p:spPr>
          <a:xfrm>
            <a:off x="551167" y="182532"/>
            <a:ext cx="8408194" cy="1030806"/>
          </a:xfrm>
        </p:spPr>
        <p:txBody>
          <a:bodyPr vert="horz" lIns="91440" tIns="45720" rIns="91440" bIns="45720" rtlCol="0" anchor="ctr">
            <a:normAutofit/>
          </a:bodyPr>
          <a:lstStyle/>
          <a:p>
            <a:pPr algn="ctr"/>
            <a:r>
              <a:rPr lang="en-US" sz="4800" b="1" dirty="0" err="1">
                <a:solidFill>
                  <a:schemeClr val="bg1"/>
                </a:solidFill>
              </a:rPr>
              <a:t>Empathie</a:t>
            </a:r>
            <a:endParaRPr lang="en-US" sz="4800" dirty="0">
              <a:solidFill>
                <a:schemeClr val="bg1"/>
              </a:solidFill>
            </a:endParaRPr>
          </a:p>
        </p:txBody>
      </p:sp>
    </p:spTree>
    <p:extLst>
      <p:ext uri="{BB962C8B-B14F-4D97-AF65-F5344CB8AC3E}">
        <p14:creationId xmlns:p14="http://schemas.microsoft.com/office/powerpoint/2010/main" val="318700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1AD0668C-F718-44CC-A96E-452A5D5C5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91" y="791519"/>
            <a:ext cx="7826418" cy="4930567"/>
          </a:xfrm>
          <a:prstGeom prst="rect">
            <a:avLst/>
          </a:prstGeom>
        </p:spPr>
      </p:pic>
      <p:sp>
        <p:nvSpPr>
          <p:cNvPr id="7" name="TextBox 6">
            <a:extLst>
              <a:ext uri="{FF2B5EF4-FFF2-40B4-BE49-F238E27FC236}">
                <a16:creationId xmlns:a16="http://schemas.microsoft.com/office/drawing/2014/main" id="{CC2AB9C8-4FC2-416E-82C3-DBFBD988930A}"/>
              </a:ext>
            </a:extLst>
          </p:cNvPr>
          <p:cNvSpPr txBox="1"/>
          <p:nvPr/>
        </p:nvSpPr>
        <p:spPr>
          <a:xfrm>
            <a:off x="658791" y="5722086"/>
            <a:ext cx="8065093" cy="369332"/>
          </a:xfrm>
          <a:prstGeom prst="rect">
            <a:avLst/>
          </a:prstGeom>
          <a:noFill/>
        </p:spPr>
        <p:txBody>
          <a:bodyPr wrap="none" lIns="91440" tIns="45720" rIns="91440" bIns="45720" rtlCol="0" anchor="t">
            <a:spAutoFit/>
          </a:bodyPr>
          <a:lstStyle/>
          <a:p>
            <a:r>
              <a:rPr lang="en-US" dirty="0" err="1">
                <a:ea typeface="+mn-lt"/>
                <a:cs typeface="+mn-lt"/>
              </a:rPr>
              <a:t>Télécharger</a:t>
            </a:r>
            <a:r>
              <a:rPr lang="en-US" dirty="0">
                <a:ea typeface="+mn-lt"/>
                <a:cs typeface="+mn-lt"/>
              </a:rPr>
              <a:t> et lire la </a:t>
            </a:r>
            <a:r>
              <a:rPr lang="en-US" dirty="0" err="1">
                <a:ea typeface="+mn-lt"/>
                <a:cs typeface="+mn-lt"/>
              </a:rPr>
              <a:t>vidéo</a:t>
            </a:r>
            <a:r>
              <a:rPr lang="en-US" dirty="0"/>
              <a:t> : </a:t>
            </a:r>
            <a:r>
              <a:rPr lang="en-US" dirty="0">
                <a:hlinkClick r:id="rId4"/>
              </a:rPr>
              <a:t>https://www.youtube.com/watch?v=cDDWvj_q-o8</a:t>
            </a:r>
            <a:endParaRPr lang="en-US" dirty="0">
              <a:cs typeface="Arial"/>
            </a:endParaRPr>
          </a:p>
        </p:txBody>
      </p:sp>
      <p:sp>
        <p:nvSpPr>
          <p:cNvPr id="4" name="Rectangle 3"/>
          <p:cNvSpPr/>
          <p:nvPr/>
        </p:nvSpPr>
        <p:spPr>
          <a:xfrm>
            <a:off x="670823" y="791519"/>
            <a:ext cx="7826417" cy="4462125"/>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fr-FR" sz="2400" dirty="0">
                <a:latin typeface="Arial Narrow" panose="020B0606020202030204" pitchFamily="34" charset="0"/>
                <a:ea typeface="MS Mincho"/>
                <a:cs typeface="Times New Roman" panose="02020603050405020304" pitchFamily="18" charset="0"/>
              </a:rPr>
              <a:t>   </a:t>
            </a:r>
            <a:br>
              <a:rPr lang="fr-FR" sz="2400" dirty="0">
                <a:latin typeface="Arial Narrow" panose="020B0606020202030204" pitchFamily="34" charset="0"/>
                <a:ea typeface="MS Mincho"/>
                <a:cs typeface="Times New Roman" panose="02020603050405020304" pitchFamily="18" charset="0"/>
              </a:rPr>
            </a:br>
            <a:r>
              <a:rPr lang="fr-FR" sz="2400" dirty="0">
                <a:latin typeface="Arial Narrow" panose="020B0606020202030204" pitchFamily="34" charset="0"/>
                <a:ea typeface="MS Mincho"/>
                <a:cs typeface="Times New Roman" panose="02020603050405020304" pitchFamily="18" charset="0"/>
              </a:rPr>
              <a:t>        « </a:t>
            </a:r>
            <a:r>
              <a:rPr lang="fr-FR" sz="2400" dirty="0">
                <a:effectLst/>
                <a:latin typeface="Arial Narrow" panose="020B0606020202030204" pitchFamily="34" charset="0"/>
                <a:ea typeface="MS Mincho"/>
                <a:cs typeface="Times New Roman" panose="02020603050405020304" pitchFamily="18" charset="0"/>
              </a:rPr>
              <a:t>Existe-t-il un plus grand miracle </a:t>
            </a:r>
            <a:br>
              <a:rPr lang="fr-FR" sz="2400" dirty="0">
                <a:effectLst/>
                <a:latin typeface="Arial Narrow" panose="020B0606020202030204" pitchFamily="34" charset="0"/>
                <a:ea typeface="MS Mincho"/>
                <a:cs typeface="Times New Roman" panose="02020603050405020304" pitchFamily="18" charset="0"/>
              </a:rPr>
            </a:br>
            <a:r>
              <a:rPr lang="fr-FR" sz="2400" dirty="0">
                <a:effectLst/>
                <a:latin typeface="Arial Narrow" panose="020B0606020202030204" pitchFamily="34" charset="0"/>
                <a:ea typeface="MS Mincho"/>
                <a:cs typeface="Times New Roman" panose="02020603050405020304" pitchFamily="18" charset="0"/>
              </a:rPr>
              <a:t>                          que juste pour un instant, </a:t>
            </a:r>
            <a:br>
              <a:rPr lang="fr-FR" sz="2400" dirty="0">
                <a:effectLst/>
                <a:latin typeface="Arial Narrow" panose="020B0606020202030204" pitchFamily="34" charset="0"/>
                <a:ea typeface="MS Mincho"/>
                <a:cs typeface="Times New Roman" panose="02020603050405020304" pitchFamily="18" charset="0"/>
              </a:rPr>
            </a:br>
            <a:r>
              <a:rPr lang="fr-FR" sz="2400" dirty="0">
                <a:effectLst/>
                <a:latin typeface="Arial Narrow" panose="020B0606020202030204" pitchFamily="34" charset="0"/>
                <a:ea typeface="MS Mincho"/>
                <a:cs typeface="Times New Roman" panose="02020603050405020304" pitchFamily="18" charset="0"/>
              </a:rPr>
              <a:t>                                          voir à travers les yeux de autres ? » </a:t>
            </a:r>
            <a:endParaRPr lang="en-US" sz="2400" dirty="0">
              <a:effectLst/>
              <a:ea typeface="MS Mincho"/>
              <a:cs typeface="Times New Roman" panose="02020603050405020304" pitchFamily="18" charset="0"/>
            </a:endParaRPr>
          </a:p>
          <a:p>
            <a:pPr marL="0" marR="0">
              <a:spcBef>
                <a:spcPts val="0"/>
              </a:spcBef>
              <a:spcAft>
                <a:spcPts val="0"/>
              </a:spcAft>
            </a:pPr>
            <a:r>
              <a:rPr lang="fr-FR" sz="2400" dirty="0">
                <a:effectLst/>
                <a:latin typeface="Arial Narrow" panose="020B0606020202030204" pitchFamily="34" charset="0"/>
                <a:ea typeface="MS Mincho"/>
                <a:cs typeface="Times New Roman" panose="02020603050405020304" pitchFamily="18" charset="0"/>
              </a:rPr>
              <a:t> </a:t>
            </a:r>
            <a:endParaRPr lang="en-US" sz="2400" dirty="0">
              <a:effectLst/>
              <a:ea typeface="MS Mincho"/>
              <a:cs typeface="Times New Roman" panose="02020603050405020304" pitchFamily="18" charset="0"/>
            </a:endParaRPr>
          </a:p>
          <a:p>
            <a:pPr marL="0" marR="0">
              <a:spcBef>
                <a:spcPts val="0"/>
              </a:spcBef>
              <a:spcAft>
                <a:spcPts val="0"/>
              </a:spcAft>
            </a:pPr>
            <a:r>
              <a:rPr lang="fr-FR" sz="2400" dirty="0">
                <a:effectLst/>
                <a:latin typeface="Arial Narrow" panose="020B0606020202030204" pitchFamily="34" charset="0"/>
                <a:ea typeface="MS Mincho"/>
                <a:cs typeface="Times New Roman" panose="02020603050405020304" pitchFamily="18" charset="0"/>
              </a:rPr>
              <a:t>                               </a:t>
            </a:r>
            <a:endParaRPr lang="en-US" sz="2400" dirty="0">
              <a:effectLst/>
              <a:ea typeface="MS Mincho"/>
              <a:cs typeface="Times New Roman" panose="02020603050405020304" pitchFamily="18" charset="0"/>
            </a:endParaRPr>
          </a:p>
          <a:p>
            <a:pPr marL="0" marR="0">
              <a:spcBef>
                <a:spcPts val="0"/>
              </a:spcBef>
              <a:spcAft>
                <a:spcPts val="0"/>
              </a:spcAft>
            </a:pPr>
            <a:r>
              <a:rPr lang="fr-FR" sz="2400" dirty="0">
                <a:effectLst/>
                <a:latin typeface="Arial Narrow" panose="020B0606020202030204" pitchFamily="34" charset="0"/>
                <a:ea typeface="MS Mincho"/>
                <a:cs typeface="Times New Roman" panose="02020603050405020304" pitchFamily="18" charset="0"/>
              </a:rPr>
              <a:t>                                                               </a:t>
            </a:r>
            <a:endParaRPr lang="en-US" sz="2400" dirty="0">
              <a:effectLst/>
              <a:ea typeface="MS Mincho"/>
              <a:cs typeface="Times New Roman" panose="02020603050405020304" pitchFamily="18" charset="0"/>
            </a:endParaRPr>
          </a:p>
          <a:p>
            <a:pPr marL="0" marR="0">
              <a:spcBef>
                <a:spcPts val="0"/>
              </a:spcBef>
              <a:spcAft>
                <a:spcPts val="0"/>
              </a:spcAft>
            </a:pPr>
            <a:r>
              <a:rPr lang="fr-FR" sz="2400" dirty="0">
                <a:effectLst/>
                <a:latin typeface="Arial Narrow" panose="020B0606020202030204" pitchFamily="34" charset="0"/>
                <a:ea typeface="MS Mincho"/>
                <a:cs typeface="Times New Roman" panose="02020603050405020304" pitchFamily="18" charset="0"/>
              </a:rPr>
              <a:t>                                                               - Henry David Thoreau</a:t>
            </a:r>
            <a:endParaRPr lang="en-US" sz="2400" dirty="0">
              <a:effectLst/>
              <a:ea typeface="MS Mincho"/>
              <a:cs typeface="Times New Roman" panose="02020603050405020304" pitchFamily="18" charset="0"/>
            </a:endParaRPr>
          </a:p>
        </p:txBody>
      </p:sp>
    </p:spTree>
    <p:extLst>
      <p:ext uri="{BB962C8B-B14F-4D97-AF65-F5344CB8AC3E}">
        <p14:creationId xmlns:p14="http://schemas.microsoft.com/office/powerpoint/2010/main" val="592464701"/>
      </p:ext>
    </p:extLst>
  </p:cSld>
  <p:clrMapOvr>
    <a:masterClrMapping/>
  </p:clrMapOvr>
</p:sld>
</file>

<file path=ppt/theme/theme1.xml><?xml version="1.0" encoding="utf-8"?>
<a:theme xmlns:a="http://schemas.openxmlformats.org/drawingml/2006/main" name="Office Theme">
  <a:themeElements>
    <a:clrScheme name="EpiC chart color options">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1323</Words>
  <Application>Microsoft Office PowerPoint</Application>
  <PresentationFormat>Letter Paper (8.5x11 in)</PresentationFormat>
  <Paragraphs>113</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 Narrow</vt:lpstr>
      <vt:lpstr>Calibri</vt:lpstr>
      <vt:lpstr>Office Theme</vt:lpstr>
      <vt:lpstr> Introduction au counseling de motivation</vt:lpstr>
      <vt:lpstr>PowerPoint Presentation</vt:lpstr>
      <vt:lpstr>PowerPoint Presentation</vt:lpstr>
      <vt:lpstr>PowerPoint Presentation</vt:lpstr>
      <vt:lpstr>Counseling de motivation</vt:lpstr>
      <vt:lpstr>Centrée sur le client</vt:lpstr>
      <vt:lpstr>PowerPoint Presentation</vt:lpstr>
      <vt:lpstr>Empathie</vt:lpstr>
      <vt:lpstr>PowerPoint Presentation</vt:lpstr>
      <vt:lpstr>Prêt à commencer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au onseil en matière de motivation</dc:title>
  <dc:creator/>
  <cp:lastModifiedBy/>
  <cp:revision>44</cp:revision>
  <dcterms:created xsi:type="dcterms:W3CDTF">2020-06-11T15:26:15Z</dcterms:created>
  <dcterms:modified xsi:type="dcterms:W3CDTF">2021-09-08T21:36:41Z</dcterms:modified>
</cp:coreProperties>
</file>